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3" r:id="rId3"/>
    <p:sldId id="294" r:id="rId4"/>
    <p:sldId id="295" r:id="rId5"/>
    <p:sldId id="296" r:id="rId6"/>
    <p:sldId id="297" r:id="rId7"/>
    <p:sldId id="299" r:id="rId8"/>
    <p:sldId id="298" r:id="rId9"/>
    <p:sldId id="307" r:id="rId10"/>
    <p:sldId id="308" r:id="rId11"/>
    <p:sldId id="309" r:id="rId12"/>
    <p:sldId id="301" r:id="rId13"/>
    <p:sldId id="304" r:id="rId14"/>
    <p:sldId id="300" r:id="rId15"/>
    <p:sldId id="30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345"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0" name="Rectangle 9"/>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fld>
            <a:endParaRPr lang="en-US" dirty="0"/>
          </a:p>
        </p:txBody>
      </p:sp>
      <p:sp>
        <p:nvSpPr>
          <p:cNvPr id="12" name="Rectangle 11"/>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hyperlink" Target="https://arxiv.org/abs/2004.13637v2" TargetMode="External"/><Relationship Id="rId4" Type="http://schemas.openxmlformats.org/officeDocument/2006/relationships/hyperlink" Target="https://flask.palletsprojects.com/en/2.0.x/" TargetMode="External"/><Relationship Id="rId3" Type="http://schemas.openxmlformats.org/officeDocument/2006/relationships/hyperlink" Target="https://www.chatbot.com/covid19-chatbot/" TargetMode="External"/><Relationship Id="rId2" Type="http://schemas.openxmlformats.org/officeDocument/2006/relationships/hyperlink" Target="https://arxiv.org/abs/1908.08835v1" TargetMode="External"/><Relationship Id="rId1" Type="http://schemas.openxmlformats.org/officeDocument/2006/relationships/hyperlink" Target="https://cloud.google.com/dialogflow/es/doc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20" y="-839"/>
            <a:ext cx="12191980" cy="6858000"/>
          </a:xfrm>
          <a:prstGeom prst="rect">
            <a:avLst/>
          </a:prstGeom>
        </p:spPr>
      </p:pic>
      <p:sp>
        <p:nvSpPr>
          <p:cNvPr id="89" name="Rectangle 88"/>
          <p:cNvSpPr>
            <a:spLocks noGrp="1" noRot="1" noChangeAspect="1" noMove="1" noResize="1" noEditPoints="1" noAdjustHandles="1" noChangeArrowheads="1" noChangeShapeType="1" noTextEdit="1"/>
          </p:cNvSpPr>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p:cNvSpPr>
            <a:spLocks noGrp="1" noRot="1" noChangeAspect="1" noMove="1" noResize="1" noEditPoints="1" noAdjustHandles="1" noChangeArrowheads="1" noChangeShapeType="1" noTextEdit="1"/>
          </p:cNvSpPr>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p:cNvSpPr>
            <a:spLocks noGrp="1"/>
          </p:cNvSpPr>
          <p:nvPr>
            <p:ph type="ctrTitle"/>
          </p:nvPr>
        </p:nvSpPr>
        <p:spPr>
          <a:xfrm>
            <a:off x="6033793" y="2355458"/>
            <a:ext cx="4775075" cy="1630907"/>
          </a:xfrm>
        </p:spPr>
        <p:txBody>
          <a:bodyPr>
            <a:normAutofit/>
          </a:bodyPr>
          <a:lstStyle/>
          <a:p>
            <a:r>
              <a:rPr lang="en-US" sz="4400" dirty="0"/>
              <a:t>COVID</a:t>
            </a:r>
            <a:r>
              <a:rPr lang="en-IN" altLang="en-US" sz="4400" dirty="0"/>
              <a:t>-</a:t>
            </a:r>
            <a:r>
              <a:rPr lang="en-US" sz="4400" dirty="0"/>
              <a:t>19</a:t>
            </a:r>
            <a:br>
              <a:rPr lang="en-US" sz="4400" dirty="0"/>
            </a:br>
            <a:r>
              <a:rPr lang="en-US" sz="4400" dirty="0"/>
              <a:t>BOT</a:t>
            </a:r>
            <a:endParaRPr lang="en-US" sz="4400" dirty="0">
              <a:solidFill>
                <a:schemeClr val="tx1"/>
              </a:solidFill>
            </a:endParaRPr>
          </a:p>
        </p:txBody>
      </p:sp>
      <p:sp>
        <p:nvSpPr>
          <p:cNvPr id="3" name="Subtitle 2"/>
          <p:cNvSpPr>
            <a:spLocks noGrp="1"/>
          </p:cNvSpPr>
          <p:nvPr>
            <p:ph type="subTitle" idx="1"/>
          </p:nvPr>
        </p:nvSpPr>
        <p:spPr>
          <a:xfrm>
            <a:off x="6033793" y="3875714"/>
            <a:ext cx="4775075" cy="1007182"/>
          </a:xfrm>
        </p:spPr>
        <p:txBody>
          <a:bodyPr>
            <a:noAutofit/>
          </a:bodyPr>
          <a:lstStyle/>
          <a:p>
            <a:pPr algn="l"/>
            <a:r>
              <a:rPr lang="en-US" sz="1400" b="1" dirty="0">
                <a:solidFill>
                  <a:schemeClr val="tx1"/>
                </a:solidFill>
              </a:rPr>
              <a:t>Group: </a:t>
            </a:r>
            <a:r>
              <a:rPr lang="en-US" sz="1400" dirty="0">
                <a:solidFill>
                  <a:schemeClr val="tx1"/>
                </a:solidFill>
              </a:rPr>
              <a:t>J. Aditi Patel (18BD1A052Q)</a:t>
            </a:r>
            <a:endParaRPr lang="en-US" sz="1400" dirty="0">
              <a:solidFill>
                <a:schemeClr val="tx1"/>
              </a:solidFill>
            </a:endParaRPr>
          </a:p>
          <a:p>
            <a:pPr algn="l"/>
            <a:r>
              <a:rPr lang="en-US" sz="1400" dirty="0">
                <a:solidFill>
                  <a:schemeClr val="tx1"/>
                </a:solidFill>
              </a:rPr>
              <a:t>             A. Bhandavi (18BD1A0522)</a:t>
            </a:r>
            <a:endParaRPr lang="en-US" sz="1400" dirty="0">
              <a:solidFill>
                <a:schemeClr val="tx1"/>
              </a:solidFill>
            </a:endParaRPr>
          </a:p>
          <a:p>
            <a:pPr algn="l"/>
            <a:r>
              <a:rPr lang="en-US" sz="1400" dirty="0">
                <a:solidFill>
                  <a:schemeClr val="tx1"/>
                </a:solidFill>
              </a:rPr>
              <a:t>             Faseeh Ahmed (18BD1A053H)</a:t>
            </a:r>
            <a:endParaRPr lang="en-US" sz="1400" dirty="0">
              <a:solidFill>
                <a:schemeClr val="tx1"/>
              </a:solidFill>
            </a:endParaRPr>
          </a:p>
          <a:p>
            <a:pPr algn="l"/>
            <a:r>
              <a:rPr lang="en-US" sz="1400" dirty="0">
                <a:solidFill>
                  <a:schemeClr val="tx1"/>
                </a:solidFill>
              </a:rPr>
              <a:t>             M. Samendu Reddy (18BD1A053J)</a:t>
            </a:r>
            <a:endParaRPr lang="en-US" sz="1400" dirty="0">
              <a:solidFill>
                <a:schemeClr val="tx1"/>
              </a:solidFill>
            </a:endParaRPr>
          </a:p>
          <a:p>
            <a:pPr algn="l"/>
            <a:endParaRPr lang="en-US" sz="1400"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Google Dialog Flow</a:t>
            </a:r>
            <a:endParaRPr lang="en-IN" altLang="en-US"/>
          </a:p>
        </p:txBody>
      </p:sp>
      <p:sp>
        <p:nvSpPr>
          <p:cNvPr id="6" name="Flowchart: Alternate Process 5"/>
          <p:cNvSpPr/>
          <p:nvPr/>
        </p:nvSpPr>
        <p:spPr>
          <a:xfrm>
            <a:off x="4484370" y="1950720"/>
            <a:ext cx="3448685" cy="735965"/>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1.Create Agent</a:t>
            </a:r>
            <a:endParaRPr lang="en-IN" altLang="en-US"/>
          </a:p>
        </p:txBody>
      </p:sp>
      <p:sp>
        <p:nvSpPr>
          <p:cNvPr id="4" name="Flowchart: Alternate Process 3"/>
          <p:cNvSpPr/>
          <p:nvPr/>
        </p:nvSpPr>
        <p:spPr>
          <a:xfrm>
            <a:off x="4484370" y="2968625"/>
            <a:ext cx="3449320" cy="828040"/>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2.Create Intents,Entity,Training Phrases,Action,Response</a:t>
            </a:r>
            <a:endParaRPr lang="en-IN" altLang="en-US"/>
          </a:p>
        </p:txBody>
      </p:sp>
      <p:sp>
        <p:nvSpPr>
          <p:cNvPr id="7" name="Flowchart: Alternate Process 6"/>
          <p:cNvSpPr/>
          <p:nvPr/>
        </p:nvSpPr>
        <p:spPr>
          <a:xfrm>
            <a:off x="4484370" y="5382895"/>
            <a:ext cx="3448685" cy="735965"/>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4.Fulfillment &amp; Integration</a:t>
            </a:r>
            <a:endParaRPr lang="en-IN" altLang="en-US"/>
          </a:p>
        </p:txBody>
      </p:sp>
      <p:sp>
        <p:nvSpPr>
          <p:cNvPr id="8" name="Flowchart: Alternate Process 7"/>
          <p:cNvSpPr/>
          <p:nvPr/>
        </p:nvSpPr>
        <p:spPr>
          <a:xfrm>
            <a:off x="4484370" y="4170680"/>
            <a:ext cx="3448685" cy="735965"/>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3.Create Knowledge Base</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endParaRPr lang="en-IN" dirty="0"/>
          </a:p>
        </p:txBody>
      </p:sp>
      <p:pic>
        <p:nvPicPr>
          <p:cNvPr id="5" name="Content Placeholder 4"/>
          <p:cNvPicPr>
            <a:picLocks noGrp="1" noChangeAspect="1"/>
          </p:cNvPicPr>
          <p:nvPr>
            <p:ph idx="1"/>
          </p:nvPr>
        </p:nvPicPr>
        <p:blipFill>
          <a:blip r:embed="rId1"/>
          <a:stretch>
            <a:fillRect/>
          </a:stretch>
        </p:blipFill>
        <p:spPr>
          <a:xfrm>
            <a:off x="2703400" y="2103438"/>
            <a:ext cx="6785199" cy="384968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21360"/>
          </a:xfrm>
        </p:spPr>
        <p:txBody>
          <a:bodyPr>
            <a:normAutofit fontScale="90000"/>
          </a:bodyPr>
          <a:p>
            <a:r>
              <a:rPr lang="en-IN" altLang="en-US"/>
              <a:t>Flow Diagram</a:t>
            </a:r>
            <a:endParaRPr lang="en-IN" altLang="en-US"/>
          </a:p>
        </p:txBody>
      </p:sp>
      <p:sp>
        <p:nvSpPr>
          <p:cNvPr id="4" name="Flowchart: Alternate Process 3"/>
          <p:cNvSpPr/>
          <p:nvPr/>
        </p:nvSpPr>
        <p:spPr>
          <a:xfrm>
            <a:off x="5384165" y="781050"/>
            <a:ext cx="1825625" cy="735965"/>
          </a:xfrm>
          <a:prstGeom prst="flowChartAlternate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Welcome Intent</a:t>
            </a:r>
            <a:endParaRPr lang="en-IN" altLang="en-US"/>
          </a:p>
        </p:txBody>
      </p:sp>
      <p:sp>
        <p:nvSpPr>
          <p:cNvPr id="5" name="Flowchart: Alternate Process 4"/>
          <p:cNvSpPr/>
          <p:nvPr/>
        </p:nvSpPr>
        <p:spPr>
          <a:xfrm>
            <a:off x="412115" y="4995545"/>
            <a:ext cx="1140460" cy="56324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600"/>
              <a:t>Country</a:t>
            </a:r>
            <a:endParaRPr lang="en-IN" altLang="en-US" sz="1600"/>
          </a:p>
        </p:txBody>
      </p:sp>
      <p:sp>
        <p:nvSpPr>
          <p:cNvPr id="6" name="Flowchart: Alternate Process 5"/>
          <p:cNvSpPr/>
          <p:nvPr/>
        </p:nvSpPr>
        <p:spPr>
          <a:xfrm>
            <a:off x="1403985" y="2308225"/>
            <a:ext cx="1825625" cy="735965"/>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Statistics</a:t>
            </a:r>
            <a:endParaRPr lang="en-IN" altLang="en-US"/>
          </a:p>
        </p:txBody>
      </p:sp>
      <p:sp>
        <p:nvSpPr>
          <p:cNvPr id="7" name="Flowchart: Alternate Process 6"/>
          <p:cNvSpPr/>
          <p:nvPr/>
        </p:nvSpPr>
        <p:spPr>
          <a:xfrm>
            <a:off x="1699260" y="4822825"/>
            <a:ext cx="1235075" cy="73596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Indian States</a:t>
            </a:r>
            <a:endParaRPr lang="en-IN" altLang="en-US"/>
          </a:p>
        </p:txBody>
      </p:sp>
      <p:sp>
        <p:nvSpPr>
          <p:cNvPr id="8" name="Flowchart: Alternate Process 7"/>
          <p:cNvSpPr/>
          <p:nvPr/>
        </p:nvSpPr>
        <p:spPr>
          <a:xfrm>
            <a:off x="5384165" y="2096770"/>
            <a:ext cx="1825625" cy="735965"/>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FAQ</a:t>
            </a:r>
            <a:endParaRPr lang="en-IN" altLang="en-US"/>
          </a:p>
        </p:txBody>
      </p:sp>
      <p:sp>
        <p:nvSpPr>
          <p:cNvPr id="9" name="Flowchart: Alternate Process 8"/>
          <p:cNvSpPr/>
          <p:nvPr/>
        </p:nvSpPr>
        <p:spPr>
          <a:xfrm>
            <a:off x="9828530" y="1731010"/>
            <a:ext cx="1825625" cy="82740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Show Emergency nos</a:t>
            </a:r>
            <a:endParaRPr lang="en-IN" altLang="en-US"/>
          </a:p>
        </p:txBody>
      </p:sp>
      <p:sp>
        <p:nvSpPr>
          <p:cNvPr id="10" name="Flowchart: Alternate Process 9"/>
          <p:cNvSpPr/>
          <p:nvPr/>
        </p:nvSpPr>
        <p:spPr>
          <a:xfrm>
            <a:off x="7720965" y="1812290"/>
            <a:ext cx="1499870" cy="664210"/>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Help Desk</a:t>
            </a:r>
            <a:endParaRPr lang="en-IN" altLang="en-US"/>
          </a:p>
        </p:txBody>
      </p:sp>
      <p:sp>
        <p:nvSpPr>
          <p:cNvPr id="11" name="Flowchart: Alternate Process 10"/>
          <p:cNvSpPr/>
          <p:nvPr/>
        </p:nvSpPr>
        <p:spPr>
          <a:xfrm>
            <a:off x="8853170" y="768350"/>
            <a:ext cx="1825625" cy="735965"/>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Exit</a:t>
            </a:r>
            <a:endParaRPr lang="en-IN" altLang="en-US"/>
          </a:p>
        </p:txBody>
      </p:sp>
      <p:cxnSp>
        <p:nvCxnSpPr>
          <p:cNvPr id="12" name="Straight Arrow Connector 11"/>
          <p:cNvCxnSpPr>
            <a:stCxn id="4" idx="3"/>
          </p:cNvCxnSpPr>
          <p:nvPr/>
        </p:nvCxnSpPr>
        <p:spPr>
          <a:xfrm flipV="1">
            <a:off x="7209790" y="1123950"/>
            <a:ext cx="1643380" cy="2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0"/>
          </p:cNvCxnSpPr>
          <p:nvPr/>
        </p:nvCxnSpPr>
        <p:spPr>
          <a:xfrm flipH="1">
            <a:off x="2317115" y="3077210"/>
            <a:ext cx="5080" cy="1745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220835" y="2049780"/>
            <a:ext cx="607695" cy="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2"/>
            <a:endCxn id="8" idx="0"/>
          </p:cNvCxnSpPr>
          <p:nvPr/>
        </p:nvCxnSpPr>
        <p:spPr>
          <a:xfrm>
            <a:off x="6297295" y="1517015"/>
            <a:ext cx="0" cy="579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1"/>
            <a:endCxn id="6" idx="3"/>
          </p:cNvCxnSpPr>
          <p:nvPr/>
        </p:nvCxnSpPr>
        <p:spPr>
          <a:xfrm rot="10800000" flipV="1">
            <a:off x="3229610" y="1149350"/>
            <a:ext cx="2154555" cy="1527175"/>
          </a:xfrm>
          <a:prstGeom prst="bentConnector3">
            <a:avLst>
              <a:gd name="adj1" fmla="val 4998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2"/>
            <a:endCxn id="5" idx="0"/>
          </p:cNvCxnSpPr>
          <p:nvPr/>
        </p:nvCxnSpPr>
        <p:spPr>
          <a:xfrm flipH="1">
            <a:off x="982345" y="3044190"/>
            <a:ext cx="1334770" cy="1951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210425" y="1263015"/>
            <a:ext cx="509905" cy="551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28" idx="0"/>
          </p:cNvCxnSpPr>
          <p:nvPr/>
        </p:nvCxnSpPr>
        <p:spPr>
          <a:xfrm>
            <a:off x="2317115" y="3044190"/>
            <a:ext cx="4244975" cy="1782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2"/>
            <a:endCxn id="29" idx="0"/>
          </p:cNvCxnSpPr>
          <p:nvPr/>
        </p:nvCxnSpPr>
        <p:spPr>
          <a:xfrm>
            <a:off x="2317115" y="3044190"/>
            <a:ext cx="2896235" cy="1783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24" idx="0"/>
          </p:cNvCxnSpPr>
          <p:nvPr/>
        </p:nvCxnSpPr>
        <p:spPr>
          <a:xfrm>
            <a:off x="2317115" y="3044190"/>
            <a:ext cx="1447800" cy="1778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33" idx="0"/>
          </p:cNvCxnSpPr>
          <p:nvPr/>
        </p:nvCxnSpPr>
        <p:spPr>
          <a:xfrm>
            <a:off x="6297295" y="2832735"/>
            <a:ext cx="1236980" cy="5924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2"/>
            <a:endCxn id="34" idx="0"/>
          </p:cNvCxnSpPr>
          <p:nvPr/>
        </p:nvCxnSpPr>
        <p:spPr>
          <a:xfrm flipH="1">
            <a:off x="6166485" y="2832735"/>
            <a:ext cx="130810" cy="628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Flowchart: Alternate Process 23"/>
          <p:cNvSpPr/>
          <p:nvPr/>
        </p:nvSpPr>
        <p:spPr>
          <a:xfrm>
            <a:off x="3081020" y="4822825"/>
            <a:ext cx="1367790" cy="73596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Total Worldwide</a:t>
            </a:r>
            <a:endParaRPr lang="en-IN" altLang="en-US"/>
          </a:p>
        </p:txBody>
      </p:sp>
      <p:sp>
        <p:nvSpPr>
          <p:cNvPr id="26" name="Flowchart: Alternate Process 25"/>
          <p:cNvSpPr/>
          <p:nvPr/>
        </p:nvSpPr>
        <p:spPr>
          <a:xfrm>
            <a:off x="9854565" y="3425190"/>
            <a:ext cx="1296670" cy="73596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700"/>
              <a:t>Resources</a:t>
            </a:r>
            <a:endParaRPr lang="en-IN" altLang="en-US" sz="1700"/>
          </a:p>
        </p:txBody>
      </p:sp>
      <p:sp>
        <p:nvSpPr>
          <p:cNvPr id="27" name="Flowchart: Alternate Process 26"/>
          <p:cNvSpPr/>
          <p:nvPr/>
        </p:nvSpPr>
        <p:spPr>
          <a:xfrm>
            <a:off x="8380730" y="3451860"/>
            <a:ext cx="1076325" cy="73596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600"/>
              <a:t>Vaccine</a:t>
            </a:r>
            <a:endParaRPr lang="en-IN" altLang="en-US" sz="1600"/>
          </a:p>
        </p:txBody>
      </p:sp>
      <p:sp>
        <p:nvSpPr>
          <p:cNvPr id="28" name="Flowchart: Alternate Process 27"/>
          <p:cNvSpPr/>
          <p:nvPr/>
        </p:nvSpPr>
        <p:spPr>
          <a:xfrm>
            <a:off x="5944235" y="4826635"/>
            <a:ext cx="1235075" cy="73596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700"/>
              <a:t>Mapwise cases</a:t>
            </a:r>
            <a:endParaRPr lang="en-IN" altLang="en-US" sz="1700"/>
          </a:p>
        </p:txBody>
      </p:sp>
      <p:sp>
        <p:nvSpPr>
          <p:cNvPr id="29" name="Flowchart: Alternate Process 28"/>
          <p:cNvSpPr/>
          <p:nvPr/>
        </p:nvSpPr>
        <p:spPr>
          <a:xfrm>
            <a:off x="4595495" y="4827270"/>
            <a:ext cx="1235075" cy="73596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Report District Wise</a:t>
            </a:r>
            <a:endParaRPr lang="en-IN" altLang="en-US"/>
          </a:p>
        </p:txBody>
      </p:sp>
      <p:sp>
        <p:nvSpPr>
          <p:cNvPr id="33" name="Flowchart: Alternate Process 32"/>
          <p:cNvSpPr/>
          <p:nvPr/>
        </p:nvSpPr>
        <p:spPr>
          <a:xfrm>
            <a:off x="7050405" y="3425190"/>
            <a:ext cx="967105" cy="76263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Show Data</a:t>
            </a:r>
            <a:endParaRPr lang="en-IN" altLang="en-US"/>
          </a:p>
        </p:txBody>
      </p:sp>
      <p:sp>
        <p:nvSpPr>
          <p:cNvPr id="34" name="Flowchart: Alternate Process 33"/>
          <p:cNvSpPr/>
          <p:nvPr/>
        </p:nvSpPr>
        <p:spPr>
          <a:xfrm>
            <a:off x="5645785" y="3461385"/>
            <a:ext cx="1041400" cy="73596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Live News</a:t>
            </a:r>
            <a:endParaRPr lang="en-IN" altLang="en-US"/>
          </a:p>
        </p:txBody>
      </p:sp>
      <p:cxnSp>
        <p:nvCxnSpPr>
          <p:cNvPr id="35" name="Straight Arrow Connector 34"/>
          <p:cNvCxnSpPr/>
          <p:nvPr/>
        </p:nvCxnSpPr>
        <p:spPr>
          <a:xfrm>
            <a:off x="6273800" y="2842895"/>
            <a:ext cx="4237355" cy="549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7" idx="0"/>
          </p:cNvCxnSpPr>
          <p:nvPr/>
        </p:nvCxnSpPr>
        <p:spPr>
          <a:xfrm>
            <a:off x="6314440" y="2853055"/>
            <a:ext cx="2604770" cy="598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sp>
        <p:nvSpPr>
          <p:cNvPr id="3" name="Content Placeholder 2"/>
          <p:cNvSpPr>
            <a:spLocks noGrp="1"/>
          </p:cNvSpPr>
          <p:nvPr>
            <p:ph sz="half" idx="1"/>
          </p:nvPr>
        </p:nvSpPr>
        <p:spPr>
          <a:xfrm>
            <a:off x="1066800" y="2103120"/>
            <a:ext cx="9029700" cy="3749040"/>
          </a:xfrm>
        </p:spPr>
        <p:txBody>
          <a:bodyPr>
            <a:normAutofit lnSpcReduction="10000"/>
          </a:bodyPr>
          <a:lstStyle/>
          <a:p>
            <a:r>
              <a:rPr lang="en-IN" altLang="en-US" dirty="0">
                <a:solidFill>
                  <a:sysClr val="windowText" lastClr="000000"/>
                </a:solidFill>
                <a:sym typeface="+mn-ea"/>
                <a:hlinkClick r:id="rId1" tooltip="https://cloud.google.com/dialogflow/es/docs" action="ppaction://hlinkfile"/>
                <a:hlinkMouseOver r:id="rId1" action="ppaction://hlinkfile"/>
              </a:rPr>
              <a:t>DialogFlow ES Documentation</a:t>
            </a:r>
            <a:endParaRPr lang="en-IN" altLang="en-US" dirty="0">
              <a:solidFill>
                <a:sysClr val="windowText" lastClr="000000"/>
              </a:solidFill>
              <a:sym typeface="+mn-ea"/>
              <a:hlinkClick r:id="rId1" tooltip="https://cloud.google.com/dialogflow/es/docs" action="ppaction://hlinkfile"/>
              <a:hlinkMouseOver r:id="rId1" action="ppaction://hlinkfile"/>
            </a:endParaRPr>
          </a:p>
          <a:p>
            <a:r>
              <a:rPr lang="en-IN" altLang="en-US" dirty="0">
                <a:solidFill>
                  <a:sysClr val="windowText" lastClr="000000"/>
                </a:solidFill>
                <a:sym typeface="+mn-ea"/>
                <a:hlinkClick r:id="rId2" tooltip="https://arxiv.org/abs/1908.08835v1" action="ppaction://hlinkfile"/>
              </a:rPr>
              <a:t>Deep Learning Based ChatBot</a:t>
            </a:r>
            <a:endParaRPr lang="en-IN" altLang="en-US" dirty="0">
              <a:solidFill>
                <a:sysClr val="windowText" lastClr="000000"/>
              </a:solidFill>
              <a:sym typeface="+mn-ea"/>
              <a:hlinkClick r:id="rId2" tooltip="https://arxiv.org/abs/1908.08835v1" action="ppaction://hlinkfile"/>
            </a:endParaRPr>
          </a:p>
          <a:p>
            <a:r>
              <a:rPr lang="en-IN" altLang="en-US" dirty="0">
                <a:solidFill>
                  <a:sysClr val="windowText" lastClr="000000"/>
                </a:solidFill>
                <a:sym typeface="+mn-ea"/>
                <a:hlinkClick r:id="rId3" tooltip="https://www.chatbot.com/covid19-chatbot/" action="ppaction://hlinkfile"/>
              </a:rPr>
              <a:t>Covid-19 Symptom Checker</a:t>
            </a:r>
            <a:endParaRPr lang="en-IN" altLang="en-US" dirty="0">
              <a:solidFill>
                <a:sysClr val="windowText" lastClr="000000"/>
              </a:solidFill>
              <a:sym typeface="+mn-ea"/>
              <a:hlinkClick r:id="rId3" tooltip="https://www.chatbot.com/covid19-chatbot/" action="ppaction://hlinkfile"/>
            </a:endParaRPr>
          </a:p>
          <a:p>
            <a:r>
              <a:rPr lang="en-IN" altLang="en-US" dirty="0">
                <a:solidFill>
                  <a:sysClr val="windowText" lastClr="000000"/>
                </a:solidFill>
                <a:sym typeface="+mn-ea"/>
                <a:hlinkClick r:id="rId4" tooltip="https://flask.palletsprojects.com/en/2.0.x/" action="ppaction://hlinkfile"/>
              </a:rPr>
              <a:t>Flask Documentation</a:t>
            </a:r>
            <a:endParaRPr lang="en-IN" altLang="en-US" dirty="0">
              <a:solidFill>
                <a:sysClr val="windowText" lastClr="000000"/>
              </a:solidFill>
              <a:sym typeface="+mn-ea"/>
              <a:hlinkClick r:id="rId4" tooltip="https://flask.palletsprojects.com/en/2.0.x/" action="ppaction://hlinkfile"/>
            </a:endParaRPr>
          </a:p>
          <a:p>
            <a:r>
              <a:rPr lang="en-IN" altLang="en-US" dirty="0">
                <a:solidFill>
                  <a:sysClr val="windowText" lastClr="000000"/>
                </a:solidFill>
                <a:sym typeface="+mn-ea"/>
                <a:hlinkClick r:id="rId5" tooltip="https://arxiv.org/abs/2004.13637v2" action="ppaction://hlinkfile"/>
              </a:rPr>
              <a:t>Open Domain Chatbot</a:t>
            </a:r>
            <a:endParaRPr lang="en-IN" altLang="en-US" dirty="0">
              <a:solidFill>
                <a:sysClr val="windowText" lastClr="000000"/>
              </a:solidFill>
              <a:sym typeface="+mn-ea"/>
              <a:hlinkClick r:id="rId3" tooltip="https://www.chatbot.com/covid19-chatbot/" action="ppaction://hlinkfile"/>
            </a:endParaRPr>
          </a:p>
          <a:p>
            <a:endParaRPr lang="en-IN" altLang="en-US" dirty="0">
              <a:solidFill>
                <a:sysClr val="windowText" lastClr="000000"/>
              </a:solidFill>
              <a:sym typeface="+mn-ea"/>
              <a:hlinkClick r:id="rId3" tooltip="https://www.chatbot.com/covid19-chatbot/" action="ppaction://hlinkfile"/>
            </a:endParaRPr>
          </a:p>
          <a:p>
            <a:endParaRPr lang="en-IN" altLang="en-US" dirty="0">
              <a:solidFill>
                <a:sysClr val="windowText" lastClr="000000"/>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a:sym typeface="+mn-ea"/>
              </a:rPr>
            </a:br>
            <a:r>
              <a:rPr>
                <a:sym typeface="+mn-ea"/>
              </a:rPr>
              <a:t>Thank You</a:t>
            </a:r>
            <a:br>
              <a:rPr lang="en-IN"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fontScale="90000"/>
          </a:bodyPr>
          <a:lstStyle/>
          <a:p>
            <a:pPr marL="0" indent="0">
              <a:buNone/>
            </a:pPr>
            <a:r>
              <a:rPr lang="en-US" sz="2000" dirty="0">
                <a:effectLst/>
                <a:ea typeface="Calibri" panose="020F0502020204030204" pitchFamily="34" charset="0"/>
                <a:cs typeface="Times New Roman" panose="02020603050405020304" pitchFamily="18" charset="0"/>
              </a:rPr>
              <a:t>Chatbot is a computer program designed to simulate conversation with human users, especially over the internet. Simple chatbots work based on pre-written keywords that they understand, each of these commands must be written by the developer separately using regular expressions or other form of string analysis, if the user has asked a question without using a single keyword the bot cannot understand it and as a rule responds with default messages. Smart chatbots rely on artificial intelligence when they communicate with the users instead of pre-prepared answers the bot responds with adequate suggestions on the topic. A CO</a:t>
            </a:r>
            <a:r>
              <a:rPr lang="en-IN" altLang="en-US" sz="2000" dirty="0">
                <a:effectLst/>
                <a:ea typeface="Calibri" panose="020F0502020204030204" pitchFamily="34" charset="0"/>
                <a:cs typeface="Times New Roman" panose="02020603050405020304" pitchFamily="18" charset="0"/>
              </a:rPr>
              <a:t>VID-</a:t>
            </a:r>
            <a:r>
              <a:rPr lang="en-US" sz="2000" dirty="0">
                <a:effectLst/>
                <a:ea typeface="Calibri" panose="020F0502020204030204" pitchFamily="34" charset="0"/>
                <a:cs typeface="Times New Roman" panose="02020603050405020304" pitchFamily="18" charset="0"/>
              </a:rPr>
              <a:t>19</a:t>
            </a:r>
            <a:r>
              <a:rPr lang="en-IN" altLang="en-US" sz="2000" dirty="0">
                <a:effectLst/>
                <a:ea typeface="Calibri" panose="020F0502020204030204" pitchFamily="34" charset="0"/>
                <a:cs typeface="Times New Roman" panose="02020603050405020304" pitchFamily="18" charset="0"/>
              </a:rPr>
              <a:t> </a:t>
            </a:r>
            <a:r>
              <a:rPr lang="en-US" sz="2000" dirty="0">
                <a:effectLst/>
                <a:ea typeface="Calibri" panose="020F0502020204030204" pitchFamily="34" charset="0"/>
                <a:cs typeface="Times New Roman" panose="02020603050405020304" pitchFamily="18" charset="0"/>
              </a:rPr>
              <a:t>bot helps the </a:t>
            </a:r>
            <a:r>
              <a:rPr lang="en-IN" altLang="en-US" sz="2000" dirty="0">
                <a:effectLst/>
                <a:ea typeface="Calibri" panose="020F0502020204030204" pitchFamily="34" charset="0"/>
                <a:cs typeface="Times New Roman" panose="02020603050405020304" pitchFamily="18" charset="0"/>
              </a:rPr>
              <a:t>user </a:t>
            </a:r>
            <a:r>
              <a:rPr lang="en-IN" altLang="en-US" sz="2000">
                <a:sym typeface="+mn-ea"/>
              </a:rPr>
              <a:t>to get answer related all the queries/FAQ Related to Covid-19like Help Desk,Live News,Govt Announcements,Images and Videos related to Covid-19 etc.</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normAutofit/>
          </a:bodyPr>
          <a:lstStyle/>
          <a:p>
            <a:r>
              <a:rPr lang="en-US" sz="1600" dirty="0"/>
              <a:t>Chatbots have been on the rise ever since machine learning and NLP have gained prominence. They have managed to penetrate into various field like healthcare, stock, customer care, entertainment and banking.</a:t>
            </a:r>
            <a:endParaRPr lang="en-US" sz="1600" dirty="0"/>
          </a:p>
          <a:p>
            <a:r>
              <a:rPr lang="en-US" sz="1600" dirty="0"/>
              <a:t>NLP helps the computer develop a understanding of human behavior so that it can create a proper communication channel for the user.</a:t>
            </a:r>
            <a:endParaRPr lang="en-US" sz="1600" dirty="0"/>
          </a:p>
          <a:p>
            <a:r>
              <a:rPr lang="en-US" sz="1600" dirty="0"/>
              <a:t>A Covid19 chat bot is going provide a person with information regarding the number of covid cases based on the area input provided and if he/she needs to be vaccinated a suitable appointment is shown depending on vaccine choice provided by the user.</a:t>
            </a:r>
            <a:endParaRPr lang="en-US" sz="1600" dirty="0"/>
          </a:p>
          <a:p>
            <a:r>
              <a:rPr lang="en-US" sz="1600" dirty="0"/>
              <a:t>Additionally provides information regarding helpful resources like plasma and oxygen.</a:t>
            </a:r>
            <a:endParaRPr lang="en-US" sz="1600" dirty="0"/>
          </a:p>
          <a:p>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Chatbots made during Covid</a:t>
            </a:r>
            <a:endParaRPr lang="en-IN" dirty="0"/>
          </a:p>
        </p:txBody>
      </p:sp>
      <p:sp>
        <p:nvSpPr>
          <p:cNvPr id="3" name="Content Placeholder 2"/>
          <p:cNvSpPr>
            <a:spLocks noGrp="1"/>
          </p:cNvSpPr>
          <p:nvPr>
            <p:ph idx="1"/>
          </p:nvPr>
        </p:nvSpPr>
        <p:spPr/>
        <p:txBody>
          <a:bodyPr/>
          <a:lstStyle/>
          <a:p>
            <a:r>
              <a:rPr lang="en-US" sz="1800" dirty="0"/>
              <a:t>Common people came together during hard times and to play a part in the world’s fight against covid they developed chatbots which were enabled on WhatsApp for use for general public.</a:t>
            </a:r>
            <a:endParaRPr lang="en-US" sz="1800" dirty="0"/>
          </a:p>
          <a:p>
            <a:r>
              <a:rPr lang="en-US" sz="1800" dirty="0"/>
              <a:t>A text is easier to make than call nowadays and during busy hours it is far more efficient as you can simultaneously communicate with multiple people and provide accurate and fast responses.</a:t>
            </a:r>
            <a:endParaRPr lang="en-US" sz="1800" dirty="0"/>
          </a:p>
          <a:p>
            <a:r>
              <a:rPr lang="en-US" sz="1800" dirty="0"/>
              <a:t>Chatbots during Covid where mostly area oriented and were mainly made in language widely used in that area, which is an another benefit provided by NLP as English is not the only language it supports.</a:t>
            </a:r>
            <a:endParaRPr lang="en-US" sz="1800" dirty="0"/>
          </a:p>
          <a:p>
            <a:r>
              <a:rPr lang="en-US" sz="1800" dirty="0"/>
              <a:t>The outcome of this project is to provide a chatbot which would help with the harsh conditions provided by COVID19.</a:t>
            </a:r>
            <a:endParaRPr lang="en-US" sz="18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Technologies and FrameWorks Used</a:t>
            </a:r>
            <a:endParaRPr lang="en-IN" dirty="0"/>
          </a:p>
        </p:txBody>
      </p:sp>
      <p:sp>
        <p:nvSpPr>
          <p:cNvPr id="3" name="Content Placeholder 2"/>
          <p:cNvSpPr>
            <a:spLocks noGrp="1"/>
          </p:cNvSpPr>
          <p:nvPr>
            <p:ph idx="1"/>
          </p:nvPr>
        </p:nvSpPr>
        <p:spPr/>
        <p:txBody>
          <a:bodyPr>
            <a:normAutofit lnSpcReduction="10000"/>
          </a:bodyPr>
          <a:lstStyle/>
          <a:p>
            <a:pPr marL="0" lvl="0" indent="0" algn="l" rtl="0">
              <a:spcBef>
                <a:spcPts val="0"/>
              </a:spcBef>
              <a:spcAft>
                <a:spcPts val="0"/>
              </a:spcAft>
              <a:buNone/>
            </a:pPr>
            <a:r>
              <a:rPr lang="en-IN" sz="2000" b="1" dirty="0">
                <a:sym typeface="+mn-ea"/>
              </a:rPr>
              <a:t>Technologies</a:t>
            </a:r>
            <a:r>
              <a:rPr lang="en-IN" sz="2000" dirty="0">
                <a:sym typeface="+mn-ea"/>
              </a:rPr>
              <a:t> </a:t>
            </a:r>
            <a:r>
              <a:rPr lang="en-US" sz="2000" b="1" dirty="0">
                <a:sym typeface="+mn-ea"/>
              </a:rPr>
              <a:t>:</a:t>
            </a:r>
            <a:endParaRPr lang="en-US" sz="2000" b="1" dirty="0"/>
          </a:p>
          <a:p>
            <a:pPr marL="457200" lvl="0" indent="0" algn="l" rtl="0">
              <a:spcBef>
                <a:spcPts val="0"/>
              </a:spcBef>
              <a:spcAft>
                <a:spcPts val="0"/>
              </a:spcAft>
              <a:buNone/>
            </a:pPr>
            <a:r>
              <a:rPr lang="en-US" sz="2000" b="1" dirty="0">
                <a:sym typeface="+mn-ea"/>
              </a:rPr>
              <a:t>Dialog flow:</a:t>
            </a:r>
            <a:r>
              <a:rPr lang="en-IN" sz="2000" b="1" dirty="0">
                <a:sym typeface="+mn-ea"/>
              </a:rPr>
              <a:t> </a:t>
            </a:r>
            <a:r>
              <a:rPr lang="en-IN" sz="2000" dirty="0">
                <a:sym typeface="+mn-ea"/>
              </a:rPr>
              <a:t>A natural language processing platform which is used to design and integrate a chatbot interface with mobile applications, web applications and devices.</a:t>
            </a:r>
            <a:endParaRPr lang="en-IN" sz="2000" dirty="0"/>
          </a:p>
          <a:p>
            <a:pPr marL="457200" lvl="0" indent="0" algn="l" rtl="0">
              <a:spcBef>
                <a:spcPts val="0"/>
              </a:spcBef>
              <a:spcAft>
                <a:spcPts val="0"/>
              </a:spcAft>
              <a:buNone/>
            </a:pPr>
            <a:r>
              <a:rPr lang="en-IN" sz="2000" b="1" dirty="0">
                <a:sym typeface="+mn-ea"/>
              </a:rPr>
              <a:t>Postman: </a:t>
            </a:r>
            <a:r>
              <a:rPr lang="en-IN" sz="2000" dirty="0">
                <a:sym typeface="+mn-ea"/>
              </a:rPr>
              <a:t>For testing the chatbot.</a:t>
            </a:r>
            <a:endParaRPr lang="en-IN" sz="2000" dirty="0"/>
          </a:p>
          <a:p>
            <a:pPr marL="457200" lvl="0" indent="0" algn="l" rtl="0">
              <a:spcBef>
                <a:spcPts val="0"/>
              </a:spcBef>
              <a:spcAft>
                <a:spcPts val="0"/>
              </a:spcAft>
              <a:buNone/>
            </a:pPr>
            <a:r>
              <a:rPr lang="en-IN" sz="2000" b="1" dirty="0">
                <a:sym typeface="+mn-ea"/>
              </a:rPr>
              <a:t>RapidAPI: </a:t>
            </a:r>
            <a:r>
              <a:rPr lang="en-IN" sz="2000" dirty="0">
                <a:sym typeface="+mn-ea"/>
              </a:rPr>
              <a:t>Gathering information that the chatbot has to provide to the user</a:t>
            </a:r>
            <a:r>
              <a:rPr lang="en-IN" sz="2000" dirty="0">
                <a:sym typeface="+mn-ea"/>
              </a:rPr>
              <a:t>.</a:t>
            </a:r>
            <a:endParaRPr lang="en-IN" sz="2000" dirty="0">
              <a:sym typeface="+mn-ea"/>
            </a:endParaRPr>
          </a:p>
          <a:p>
            <a:pPr marL="457200" lvl="0" indent="0" algn="l" rtl="0">
              <a:spcBef>
                <a:spcPts val="0"/>
              </a:spcBef>
              <a:spcAft>
                <a:spcPts val="0"/>
              </a:spcAft>
              <a:buNone/>
            </a:pPr>
            <a:endParaRPr lang="en-IN" sz="2000" dirty="0">
              <a:sym typeface="+mn-ea"/>
            </a:endParaRPr>
          </a:p>
          <a:p>
            <a:pPr marL="0" lvl="0" indent="0" algn="l" rtl="0">
              <a:spcBef>
                <a:spcPts val="0"/>
              </a:spcBef>
              <a:spcAft>
                <a:spcPts val="0"/>
              </a:spcAft>
              <a:buNone/>
            </a:pPr>
            <a:r>
              <a:rPr lang="en-IN" altLang="en-US" sz="2000" b="1" dirty="0">
                <a:sym typeface="+mn-ea"/>
              </a:rPr>
              <a:t>Framework</a:t>
            </a:r>
            <a:r>
              <a:rPr lang="en-US" sz="2000" b="1" dirty="0">
                <a:sym typeface="+mn-ea"/>
              </a:rPr>
              <a:t>:</a:t>
            </a:r>
            <a:endParaRPr lang="en-US" sz="2000" b="1" dirty="0"/>
          </a:p>
          <a:p>
            <a:pPr marL="457200" lvl="0" indent="0" algn="l" rtl="0">
              <a:spcBef>
                <a:spcPts val="0"/>
              </a:spcBef>
              <a:spcAft>
                <a:spcPts val="0"/>
              </a:spcAft>
              <a:buNone/>
            </a:pPr>
            <a:r>
              <a:rPr lang="en-IN" sz="2000" b="1" dirty="0">
                <a:sym typeface="+mn-ea"/>
              </a:rPr>
              <a:t>Flask: </a:t>
            </a:r>
            <a:r>
              <a:rPr lang="en-IN" sz="2000" dirty="0">
                <a:sym typeface="+mn-ea"/>
              </a:rPr>
              <a:t>A python based framework for application and is compatible with google app engine</a:t>
            </a:r>
            <a:endParaRPr lang="en-IN" sz="2000" dirty="0">
              <a:sym typeface="+mn-ea"/>
            </a:endParaRPr>
          </a:p>
          <a:p>
            <a:pPr marL="457200" lvl="0" indent="0" algn="l" rtl="0">
              <a:spcBef>
                <a:spcPts val="0"/>
              </a:spcBef>
              <a:spcAft>
                <a:spcPts val="0"/>
              </a:spcAft>
              <a:buNone/>
            </a:pPr>
            <a:r>
              <a:rPr lang="en-US" sz="2000" dirty="0">
                <a:sym typeface="+mn-ea"/>
              </a:rPr>
              <a:t> </a:t>
            </a:r>
            <a:endParaRPr lang="en-US" sz="2000" dirty="0"/>
          </a:p>
          <a:p>
            <a:endParaRPr lang="en-IN" sz="2000" dirty="0">
              <a:sym typeface="+mn-ea"/>
            </a:endParaRPr>
          </a:p>
          <a:p>
            <a:endParaRPr lang="en-IN" sz="2000" dirty="0"/>
          </a:p>
          <a:p>
            <a:endParaRPr lang="en-IN"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endParaRPr lang="en-IN" dirty="0"/>
          </a:p>
        </p:txBody>
      </p:sp>
      <p:sp>
        <p:nvSpPr>
          <p:cNvPr id="3" name="Content Placeholder 2"/>
          <p:cNvSpPr>
            <a:spLocks noGrp="1"/>
          </p:cNvSpPr>
          <p:nvPr>
            <p:ph idx="1"/>
          </p:nvPr>
        </p:nvSpPr>
        <p:spPr/>
        <p:txBody>
          <a:bodyPr/>
          <a:lstStyle/>
          <a:p>
            <a:pPr marL="0" marR="0" lvl="0" indent="0" algn="l" rtl="0">
              <a:spcBef>
                <a:spcPts val="0"/>
              </a:spcBef>
              <a:spcAft>
                <a:spcPts val="0"/>
              </a:spcAft>
              <a:buNone/>
            </a:pPr>
            <a:r>
              <a:rPr lang="en-US" sz="1600" b="1" dirty="0">
                <a:solidFill>
                  <a:schemeClr val="dk1"/>
                </a:solidFill>
                <a:ea typeface="Arial" panose="020B0604020202020204"/>
                <a:cs typeface="Arial" panose="020B0604020202020204"/>
                <a:sym typeface="Arial" panose="020B0604020202020204"/>
              </a:rPr>
              <a:t>Software requirements:</a:t>
            </a:r>
            <a:endParaRPr lang="en-US" sz="1600" b="1" dirty="0">
              <a:solidFill>
                <a:schemeClr val="dk1"/>
              </a:solidFill>
              <a:ea typeface="Arial" panose="020B0604020202020204"/>
              <a:cs typeface="Arial" panose="020B0604020202020204"/>
              <a:sym typeface="Arial" panose="020B0604020202020204"/>
            </a:endParaRPr>
          </a:p>
          <a:p>
            <a:pPr>
              <a:spcBef>
                <a:spcPts val="0"/>
              </a:spcBef>
            </a:pPr>
            <a:r>
              <a:rPr lang="en-US" sz="1600" dirty="0">
                <a:solidFill>
                  <a:schemeClr val="dk1"/>
                </a:solidFill>
                <a:ea typeface="Arial" panose="020B0604020202020204"/>
                <a:cs typeface="Arial" panose="020B0604020202020204"/>
                <a:sym typeface="Arial" panose="020B0604020202020204"/>
              </a:rPr>
              <a:t>PyCharm</a:t>
            </a:r>
            <a:endParaRPr lang="en-US" sz="1600" dirty="0">
              <a:solidFill>
                <a:schemeClr val="dk1"/>
              </a:solidFill>
              <a:ea typeface="Arial" panose="020B0604020202020204"/>
              <a:cs typeface="Arial" panose="020B0604020202020204"/>
              <a:sym typeface="Arial" panose="020B0604020202020204"/>
            </a:endParaRPr>
          </a:p>
          <a:p>
            <a:pPr>
              <a:spcBef>
                <a:spcPts val="0"/>
              </a:spcBef>
            </a:pPr>
            <a:r>
              <a:rPr lang="en-US" sz="1600" dirty="0">
                <a:solidFill>
                  <a:schemeClr val="dk1"/>
                </a:solidFill>
                <a:ea typeface="Arial" panose="020B0604020202020204"/>
                <a:cs typeface="Arial" panose="020B0604020202020204"/>
                <a:sym typeface="Arial" panose="020B0604020202020204"/>
              </a:rPr>
              <a:t>MongoDB</a:t>
            </a:r>
            <a:endParaRPr lang="en-US" sz="1600" dirty="0">
              <a:solidFill>
                <a:schemeClr val="dk1"/>
              </a:solidFill>
              <a:ea typeface="Arial" panose="020B0604020202020204"/>
              <a:cs typeface="Arial" panose="020B0604020202020204"/>
              <a:sym typeface="Arial" panose="020B0604020202020204"/>
            </a:endParaRPr>
          </a:p>
          <a:p>
            <a:pPr>
              <a:spcBef>
                <a:spcPts val="0"/>
              </a:spcBef>
            </a:pPr>
            <a:r>
              <a:rPr lang="en-US" sz="1600" dirty="0">
                <a:solidFill>
                  <a:schemeClr val="dk1"/>
                </a:solidFill>
                <a:ea typeface="Arial" panose="020B0604020202020204"/>
                <a:cs typeface="Arial" panose="020B0604020202020204"/>
                <a:sym typeface="Arial" panose="020B0604020202020204"/>
              </a:rPr>
              <a:t>Twilio</a:t>
            </a:r>
            <a:endParaRPr lang="en-US" sz="1600" dirty="0">
              <a:solidFill>
                <a:schemeClr val="dk1"/>
              </a:solidFill>
              <a:ea typeface="Arial" panose="020B0604020202020204"/>
              <a:cs typeface="Arial" panose="020B0604020202020204"/>
              <a:sym typeface="Arial" panose="020B0604020202020204"/>
            </a:endParaRPr>
          </a:p>
          <a:p>
            <a:pPr>
              <a:spcBef>
                <a:spcPts val="0"/>
              </a:spcBef>
            </a:pPr>
            <a:endParaRPr lang="en-US" sz="1600" dirty="0">
              <a:solidFill>
                <a:schemeClr val="dk1"/>
              </a:solidFill>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600" b="1" dirty="0">
                <a:solidFill>
                  <a:schemeClr val="dk1"/>
                </a:solidFill>
                <a:ea typeface="Arial" panose="020B0604020202020204"/>
                <a:cs typeface="Arial" panose="020B0604020202020204"/>
                <a:sym typeface="Arial" panose="020B0604020202020204"/>
              </a:rPr>
              <a:t>Hardware requirements:</a:t>
            </a:r>
            <a:endParaRPr lang="en-US" sz="1600" b="1" dirty="0">
              <a:solidFill>
                <a:schemeClr val="dk1"/>
              </a:solidFill>
              <a:ea typeface="Arial" panose="020B0604020202020204"/>
              <a:cs typeface="Arial" panose="020B0604020202020204"/>
              <a:sym typeface="Arial" panose="020B0604020202020204"/>
            </a:endParaRPr>
          </a:p>
          <a:p>
            <a:pPr>
              <a:spcBef>
                <a:spcPts val="0"/>
              </a:spcBef>
              <a:buClr>
                <a:schemeClr val="dk1"/>
              </a:buClr>
              <a:buSzPts val="1800"/>
            </a:pPr>
            <a:r>
              <a:rPr lang="en-US" sz="1600" dirty="0">
                <a:solidFill>
                  <a:schemeClr val="dk1"/>
                </a:solidFill>
                <a:ea typeface="Arial" panose="020B0604020202020204"/>
                <a:cs typeface="Arial" panose="020B0604020202020204"/>
                <a:sym typeface="Arial" panose="020B0604020202020204"/>
              </a:rPr>
              <a:t>CPU: Intel core i5 or Above, AMD Ryzen 5 or Above</a:t>
            </a:r>
            <a:endParaRPr lang="en-US" sz="1600" dirty="0">
              <a:solidFill>
                <a:schemeClr val="dk1"/>
              </a:solidFill>
              <a:ea typeface="Arial" panose="020B0604020202020204"/>
              <a:cs typeface="Arial" panose="020B0604020202020204"/>
              <a:sym typeface="Arial" panose="020B0604020202020204"/>
            </a:endParaRPr>
          </a:p>
          <a:p>
            <a:pPr>
              <a:spcBef>
                <a:spcPts val="0"/>
              </a:spcBef>
              <a:buClr>
                <a:schemeClr val="dk1"/>
              </a:buClr>
              <a:buSzPts val="1800"/>
            </a:pPr>
            <a:r>
              <a:rPr lang="en-US" sz="1600" dirty="0">
                <a:solidFill>
                  <a:schemeClr val="dk1"/>
                </a:solidFill>
                <a:ea typeface="Arial" panose="020B0604020202020204"/>
                <a:cs typeface="Arial" panose="020B0604020202020204"/>
                <a:sym typeface="Arial" panose="020B0604020202020204"/>
              </a:rPr>
              <a:t>GPU: Intel Integrated Graphics or higher</a:t>
            </a:r>
            <a:endParaRPr lang="en-US" sz="1600" dirty="0">
              <a:solidFill>
                <a:schemeClr val="dk1"/>
              </a:solidFill>
              <a:ea typeface="Arial" panose="020B0604020202020204"/>
              <a:cs typeface="Arial" panose="020B0604020202020204"/>
              <a:sym typeface="Arial" panose="020B0604020202020204"/>
            </a:endParaRPr>
          </a:p>
          <a:p>
            <a:pPr>
              <a:spcBef>
                <a:spcPts val="0"/>
              </a:spcBef>
              <a:buClr>
                <a:schemeClr val="dk1"/>
              </a:buClr>
              <a:buSzPts val="1800"/>
            </a:pPr>
            <a:r>
              <a:rPr lang="en-US" sz="1600" dirty="0">
                <a:solidFill>
                  <a:schemeClr val="dk1"/>
                </a:solidFill>
                <a:ea typeface="Arial" panose="020B0604020202020204"/>
                <a:cs typeface="Arial" panose="020B0604020202020204"/>
                <a:sym typeface="Arial" panose="020B0604020202020204"/>
              </a:rPr>
              <a:t>OS: Microsoft Windows 10 or above.</a:t>
            </a:r>
            <a:endParaRPr lang="en-US" sz="1600" dirty="0">
              <a:solidFill>
                <a:schemeClr val="dk1"/>
              </a:solidFill>
              <a:ea typeface="Arial" panose="020B0604020202020204"/>
              <a:cs typeface="Arial" panose="020B0604020202020204"/>
              <a:sym typeface="Arial" panose="020B0604020202020204"/>
            </a:endParaRPr>
          </a:p>
          <a:p>
            <a:pPr>
              <a:spcBef>
                <a:spcPts val="0"/>
              </a:spcBef>
              <a:buClr>
                <a:schemeClr val="dk1"/>
              </a:buClr>
              <a:buSzPts val="1800"/>
            </a:pPr>
            <a:r>
              <a:rPr lang="en-US" sz="1600" dirty="0">
                <a:solidFill>
                  <a:schemeClr val="dk1"/>
                </a:solidFill>
                <a:ea typeface="Arial" panose="020B0604020202020204"/>
                <a:cs typeface="Arial" panose="020B0604020202020204"/>
                <a:sym typeface="Arial" panose="020B0604020202020204"/>
              </a:rPr>
              <a:t>Mobile Phone with WhatsApp.</a:t>
            </a:r>
            <a:endParaRPr lang="en-US" sz="1600" dirty="0">
              <a:solidFill>
                <a:schemeClr val="dk1"/>
              </a:solidFill>
              <a:ea typeface="Arial" panose="020B0604020202020204"/>
              <a:cs typeface="Arial" panose="020B0604020202020204"/>
              <a:sym typeface="Arial" panose="020B0604020202020204"/>
            </a:endParaRPr>
          </a:p>
          <a:p>
            <a:pPr marL="0" indent="0">
              <a:spcBef>
                <a:spcPts val="0"/>
              </a:spcBef>
              <a:buNone/>
            </a:pPr>
            <a:endParaRPr lang="en-US" sz="1600" dirty="0">
              <a:solidFill>
                <a:schemeClr val="dk1"/>
              </a:solidFill>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Specification</a:t>
            </a:r>
            <a:endParaRPr lang="en-IN" dirty="0"/>
          </a:p>
        </p:txBody>
      </p:sp>
      <p:sp>
        <p:nvSpPr>
          <p:cNvPr id="3" name="Content Placeholder 2"/>
          <p:cNvSpPr>
            <a:spLocks noGrp="1"/>
          </p:cNvSpPr>
          <p:nvPr>
            <p:ph idx="1"/>
          </p:nvPr>
        </p:nvSpPr>
        <p:spPr/>
        <p:txBody>
          <a:bodyPr/>
          <a:lstStyle/>
          <a:p>
            <a:pPr marL="0" lvl="0" indent="0" algn="l" rtl="0">
              <a:spcBef>
                <a:spcPts val="0"/>
              </a:spcBef>
              <a:spcAft>
                <a:spcPts val="0"/>
              </a:spcAft>
              <a:buNone/>
            </a:pPr>
            <a:r>
              <a:rPr lang="en-US" sz="1800" b="1" dirty="0"/>
              <a:t>Functional Requirements:</a:t>
            </a:r>
            <a:endParaRPr lang="en-US" sz="1800" b="1" dirty="0"/>
          </a:p>
          <a:p>
            <a:pPr marL="457200" lvl="0" indent="0" algn="l" rtl="0">
              <a:spcBef>
                <a:spcPts val="0"/>
              </a:spcBef>
              <a:spcAft>
                <a:spcPts val="0"/>
              </a:spcAft>
              <a:buNone/>
            </a:pPr>
            <a:r>
              <a:rPr lang="en-US" sz="1800" dirty="0"/>
              <a:t> • The Proposed system should be capable to understand the query faced by the user and provide the appropriate answer.</a:t>
            </a:r>
            <a:endParaRPr lang="en-US" sz="1800" dirty="0"/>
          </a:p>
          <a:p>
            <a:pPr marL="457200" lvl="0" indent="0" algn="l" rtl="0">
              <a:spcBef>
                <a:spcPts val="0"/>
              </a:spcBef>
              <a:spcAft>
                <a:spcPts val="0"/>
              </a:spcAft>
              <a:buNone/>
            </a:pPr>
            <a:r>
              <a:rPr lang="en-US" sz="1800" dirty="0"/>
              <a:t>• The answers should prompt and if a invalid input is provided the user should be informed.                      </a:t>
            </a:r>
            <a:endParaRPr lang="en-US" sz="1800" dirty="0"/>
          </a:p>
          <a:p>
            <a:pPr marL="457200" lvl="0" indent="0" algn="l" rtl="0">
              <a:spcBef>
                <a:spcPts val="0"/>
              </a:spcBef>
              <a:spcAft>
                <a:spcPts val="0"/>
              </a:spcAft>
              <a:buNone/>
            </a:pPr>
            <a:r>
              <a:rPr lang="en-US" sz="1800" dirty="0"/>
              <a:t>                                                         </a:t>
            </a:r>
            <a:endParaRPr lang="en-US" sz="1800" dirty="0"/>
          </a:p>
          <a:p>
            <a:pPr marL="0" lvl="0" indent="0" algn="l" rtl="0">
              <a:spcBef>
                <a:spcPts val="0"/>
              </a:spcBef>
              <a:spcAft>
                <a:spcPts val="0"/>
              </a:spcAft>
              <a:buNone/>
            </a:pPr>
            <a:r>
              <a:rPr lang="en-US" sz="1800" b="1" dirty="0"/>
              <a:t>Non Functional Requirements:</a:t>
            </a:r>
            <a:endParaRPr lang="en-US" sz="1800" b="1" dirty="0"/>
          </a:p>
          <a:p>
            <a:pPr marL="457200" lvl="0" indent="0" algn="l" rtl="0">
              <a:spcBef>
                <a:spcPts val="0"/>
              </a:spcBef>
              <a:spcAft>
                <a:spcPts val="0"/>
              </a:spcAft>
              <a:buNone/>
            </a:pPr>
            <a:r>
              <a:rPr lang="en-US" sz="1800" dirty="0"/>
              <a:t>• A database should be provided for Covid related details.</a:t>
            </a:r>
            <a:endParaRPr lang="en-US" sz="1800" dirty="0"/>
          </a:p>
          <a:p>
            <a:pPr marL="457200" lvl="0" indent="0" algn="l" rtl="0">
              <a:spcBef>
                <a:spcPts val="0"/>
              </a:spcBef>
              <a:spcAft>
                <a:spcPts val="0"/>
              </a:spcAft>
              <a:buNone/>
            </a:pPr>
            <a:r>
              <a:rPr lang="en-US" sz="1800" dirty="0"/>
              <a:t>• The provided database should be checked for consistency and be updated when needed. </a:t>
            </a:r>
            <a:endParaRPr lang="en-US" sz="18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Proposed System Functionalities</a:t>
            </a:r>
            <a:endParaRPr lang="en-IN" altLang="en-US"/>
          </a:p>
        </p:txBody>
      </p:sp>
      <p:sp>
        <p:nvSpPr>
          <p:cNvPr id="3" name="Content Placeholder 2"/>
          <p:cNvSpPr>
            <a:spLocks noGrp="1"/>
          </p:cNvSpPr>
          <p:nvPr>
            <p:ph idx="1"/>
          </p:nvPr>
        </p:nvSpPr>
        <p:spPr/>
        <p:txBody>
          <a:bodyPr/>
          <a:p>
            <a:r>
              <a:rPr lang="en-IN" altLang="en-US"/>
              <a:t>Bot should be able to answer all the queries/FAQ Related to Covid-19.</a:t>
            </a:r>
            <a:endParaRPr lang="en-IN" altLang="en-US"/>
          </a:p>
          <a:p>
            <a:r>
              <a:rPr lang="en-IN" altLang="en-US"/>
              <a:t>Bot should be able to show statistics worldwide,COuntry wise,Indian State,District,On GoogleMap using 3rd Party API.</a:t>
            </a:r>
            <a:endParaRPr lang="en-IN" altLang="en-US"/>
          </a:p>
          <a:p>
            <a:r>
              <a:rPr lang="en-IN" altLang="en-US"/>
              <a:t>Able to show Help Desk,Live News,Govt Announcements,Images and Videos related to Covid-19.</a:t>
            </a:r>
            <a:endParaRPr lang="en-IN" altLang="en-US"/>
          </a:p>
          <a:p>
            <a:r>
              <a:rPr lang="en-IN" altLang="en-US"/>
              <a:t>Able to save User-Bot conversation on Database.</a:t>
            </a:r>
            <a:endParaRPr lang="en-IN" altLang="en-US"/>
          </a:p>
          <a:p>
            <a:r>
              <a:rPr lang="en-IN" altLang="en-US"/>
              <a:t>Able to send Report to User Email with Prevention Measure Attachments.</a:t>
            </a:r>
            <a:endParaRPr lang="en-IN" altLang="en-US"/>
          </a:p>
          <a:p>
            <a:r>
              <a:rPr lang="en-IN" altLang="en-US"/>
              <a:t>Able to say If a person has got vaccinated or not.</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Modules</a:t>
            </a:r>
            <a:endParaRPr lang="en-IN" altLang="en-US"/>
          </a:p>
        </p:txBody>
      </p:sp>
      <p:sp>
        <p:nvSpPr>
          <p:cNvPr id="6" name="Flowchart: Alternate Process 5"/>
          <p:cNvSpPr/>
          <p:nvPr/>
        </p:nvSpPr>
        <p:spPr>
          <a:xfrm>
            <a:off x="4347845" y="1826260"/>
            <a:ext cx="3302635" cy="735965"/>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600"/>
              <a:t>1.Google DialogFlow</a:t>
            </a:r>
            <a:endParaRPr lang="en-IN" altLang="en-US" sz="1600"/>
          </a:p>
        </p:txBody>
      </p:sp>
      <p:sp>
        <p:nvSpPr>
          <p:cNvPr id="4" name="Flowchart: Alternate Process 3"/>
          <p:cNvSpPr/>
          <p:nvPr/>
        </p:nvSpPr>
        <p:spPr>
          <a:xfrm>
            <a:off x="4348480" y="4055110"/>
            <a:ext cx="3366770" cy="735965"/>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600"/>
              <a:t>3.Testing &amp; DeployMent</a:t>
            </a:r>
            <a:endParaRPr lang="en-IN" altLang="en-US" sz="1600"/>
          </a:p>
        </p:txBody>
      </p:sp>
      <p:sp>
        <p:nvSpPr>
          <p:cNvPr id="5" name="Flowchart: Alternate Process 4"/>
          <p:cNvSpPr/>
          <p:nvPr/>
        </p:nvSpPr>
        <p:spPr>
          <a:xfrm>
            <a:off x="4348480" y="2940685"/>
            <a:ext cx="3366770" cy="735965"/>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1600"/>
              <a:t>2.Flask/Python,API,MongoDB</a:t>
            </a:r>
            <a:endParaRPr lang="en-IN" altLang="en-US" sz="16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0070C0"/>
      </a:hlink>
      <a:folHlink>
        <a:srgbClr val="704404"/>
      </a:folHlink>
    </a:clrScheme>
    <a:fontScheme name="Savon">
      <a:majorFont>
        <a:latin typeface="Avenir Next LT Pro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{A0B8688E-74B8-477A-B12F-003A829FB15C}tf56219246_win32</Template>
  <TotalTime>0</TotalTime>
  <Words>4546</Words>
  <Application>WPS Presentation</Application>
  <PresentationFormat>Widescreen</PresentationFormat>
  <Paragraphs>140</Paragraphs>
  <Slides>14</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14</vt:i4>
      </vt:variant>
    </vt:vector>
  </HeadingPairs>
  <TitlesOfParts>
    <vt:vector size="31" baseType="lpstr">
      <vt:lpstr>Arial</vt:lpstr>
      <vt:lpstr>SimSun</vt:lpstr>
      <vt:lpstr>Wingdings</vt:lpstr>
      <vt:lpstr>Garamond</vt:lpstr>
      <vt:lpstr>Segoe Print</vt:lpstr>
      <vt:lpstr>Calibri</vt:lpstr>
      <vt:lpstr>Times New Roman</vt:lpstr>
      <vt:lpstr>Arial</vt:lpstr>
      <vt:lpstr>Avenir Next LT Pro</vt:lpstr>
      <vt:lpstr>Avenir Next LT Pro Light</vt:lpstr>
      <vt:lpstr>Microsoft YaHei</vt:lpstr>
      <vt:lpstr>Arial Unicode MS</vt:lpstr>
      <vt:lpstr>Aparajita</vt:lpstr>
      <vt:lpstr>Bahnschrift Light</vt:lpstr>
      <vt:lpstr>Kokila</vt:lpstr>
      <vt:lpstr>Javanese Text</vt:lpstr>
      <vt:lpstr>SavonVTI</vt:lpstr>
      <vt:lpstr>COVID19 VACCINE BOT</vt:lpstr>
      <vt:lpstr>Abstract</vt:lpstr>
      <vt:lpstr>Introduction</vt:lpstr>
      <vt:lpstr>Chatbots made during Covid</vt:lpstr>
      <vt:lpstr>Libraries to be used in the implementation</vt:lpstr>
      <vt:lpstr>System Requirements</vt:lpstr>
      <vt:lpstr>Requirement Specification</vt:lpstr>
      <vt:lpstr>PowerPoint 演示文稿</vt:lpstr>
      <vt:lpstr>PowerPoint 演示文稿</vt:lpstr>
      <vt:lpstr>PowerPoint 演示文稿</vt:lpstr>
      <vt:lpstr>Use Case Diagram</vt:lpstr>
      <vt:lpstr>Flow Diagram</vt:lpstr>
      <vt:lpstr>Literature Survey</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VACCINE BOT</dc:title>
  <dc:creator>Issa</dc:creator>
  <cp:lastModifiedBy>Faseeh Ahmed</cp:lastModifiedBy>
  <cp:revision>10</cp:revision>
  <dcterms:created xsi:type="dcterms:W3CDTF">2021-10-28T15:41:00Z</dcterms:created>
  <dcterms:modified xsi:type="dcterms:W3CDTF">2021-10-31T17:45:23Z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DB424B67979A4041A4D491C899FC895A</vt:lpwstr>
  </property>
  <property fmtid="{D5CDD505-2E9C-101B-9397-08002B2CF9AE}" pid="4" name="KSOProductBuildVer">
    <vt:lpwstr>1033-11.2.0.10307</vt:lpwstr>
  </property>
</Properties>
</file>