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4"/>
  </p:sldMasterIdLst>
  <p:sldIdLst>
    <p:sldId id="297" r:id="rId5"/>
    <p:sldId id="311" r:id="rId6"/>
    <p:sldId id="312" r:id="rId7"/>
    <p:sldId id="313" r:id="rId8"/>
    <p:sldId id="294" r:id="rId9"/>
    <p:sldId id="303" r:id="rId10"/>
    <p:sldId id="298" r:id="rId11"/>
    <p:sldId id="314" r:id="rId12"/>
    <p:sldId id="305" r:id="rId13"/>
    <p:sldId id="306" r:id="rId14"/>
    <p:sldId id="315" r:id="rId15"/>
    <p:sldId id="316" r:id="rId16"/>
    <p:sldId id="285" r:id="rId17"/>
    <p:sldId id="320" r:id="rId18"/>
    <p:sldId id="309" r:id="rId19"/>
    <p:sldId id="321" r:id="rId20"/>
    <p:sldId id="271" r:id="rId21"/>
    <p:sldId id="32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E1"/>
    <a:srgbClr val="A67C5E"/>
    <a:srgbClr val="F3EDE9"/>
    <a:srgbClr val="EAE0DA"/>
    <a:srgbClr val="5F90F8"/>
    <a:srgbClr val="3B75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0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8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3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9" Type="http://schemas.openxmlformats.org/officeDocument/2006/relationships/image" Target="../media/image66.svg"/><Relationship Id="rId21" Type="http://schemas.openxmlformats.org/officeDocument/2006/relationships/image" Target="../media/image48.sv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47" Type="http://schemas.openxmlformats.org/officeDocument/2006/relationships/image" Target="../media/image74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svg"/><Relationship Id="rId40" Type="http://schemas.openxmlformats.org/officeDocument/2006/relationships/image" Target="../media/image67.png"/><Relationship Id="rId45" Type="http://schemas.openxmlformats.org/officeDocument/2006/relationships/image" Target="../media/image72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58.svg"/><Relationship Id="rId44" Type="http://schemas.openxmlformats.org/officeDocument/2006/relationships/image" Target="../media/image71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57.png"/><Relationship Id="rId35" Type="http://schemas.openxmlformats.org/officeDocument/2006/relationships/image" Target="../media/image62.svg"/><Relationship Id="rId43" Type="http://schemas.openxmlformats.org/officeDocument/2006/relationships/image" Target="../media/image70.svg"/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33" Type="http://schemas.openxmlformats.org/officeDocument/2006/relationships/image" Target="../media/image60.svg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20" Type="http://schemas.openxmlformats.org/officeDocument/2006/relationships/image" Target="../media/image47.png"/><Relationship Id="rId41" Type="http://schemas.openxmlformats.org/officeDocument/2006/relationships/image" Target="../media/image6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, una redondeada y la otra cortada 3">
            <a:extLst>
              <a:ext uri="{FF2B5EF4-FFF2-40B4-BE49-F238E27FC236}">
                <a16:creationId xmlns:a16="http://schemas.microsoft.com/office/drawing/2014/main" id="{F0DA7F9A-321E-2B55-2334-06EEA7B225B3}"/>
              </a:ext>
            </a:extLst>
          </p:cNvPr>
          <p:cNvSpPr/>
          <p:nvPr/>
        </p:nvSpPr>
        <p:spPr>
          <a:xfrm flipH="1">
            <a:off x="0" y="198408"/>
            <a:ext cx="2268748" cy="665959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6334" y="163903"/>
            <a:ext cx="8255479" cy="721991"/>
          </a:xfrm>
        </p:spPr>
        <p:txBody>
          <a:bodyPr>
            <a:normAutofit/>
          </a:bodyPr>
          <a:lstStyle/>
          <a:p>
            <a:pPr algn="l"/>
            <a:br>
              <a:rPr lang="es-A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es-A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Predecir el rango de valor de un jugador de fútbol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29851" y="3877589"/>
            <a:ext cx="6119257" cy="2038448"/>
          </a:xfrm>
        </p:spPr>
        <p:txBody>
          <a:bodyPr>
            <a:noAutofit/>
          </a:bodyPr>
          <a:lstStyle/>
          <a:p>
            <a:pPr algn="l"/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Asensio Federico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Nardulli</a:t>
            </a:r>
            <a:endParaRPr lang="es-A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A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A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563BB41-91FF-7A0A-773B-46A36EEF6961}"/>
              </a:ext>
            </a:extLst>
          </p:cNvPr>
          <p:cNvSpPr txBox="1">
            <a:spLocks/>
          </p:cNvSpPr>
          <p:nvPr/>
        </p:nvSpPr>
        <p:spPr>
          <a:xfrm>
            <a:off x="2918350" y="2003820"/>
            <a:ext cx="8425389" cy="6501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400" b="1" dirty="0">
                <a:solidFill>
                  <a:schemeClr val="bg1"/>
                </a:solidFill>
                <a:latin typeface="Georgia" panose="02040502050405020303" pitchFamily="18" charset="0"/>
              </a:rPr>
              <a:t>Presentación Ejecutiva</a:t>
            </a:r>
            <a:endParaRPr lang="es-ES" sz="4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549409B-F584-5259-413C-EC51D5EE6D13}"/>
              </a:ext>
            </a:extLst>
          </p:cNvPr>
          <p:cNvCxnSpPr/>
          <p:nvPr/>
        </p:nvCxnSpPr>
        <p:spPr>
          <a:xfrm>
            <a:off x="2889852" y="983412"/>
            <a:ext cx="8151962" cy="0"/>
          </a:xfrm>
          <a:prstGeom prst="line">
            <a:avLst/>
          </a:prstGeom>
          <a:ln>
            <a:solidFill>
              <a:srgbClr val="A67C5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áfico 6" descr="Maletín contorno">
            <a:extLst>
              <a:ext uri="{FF2B5EF4-FFF2-40B4-BE49-F238E27FC236}">
                <a16:creationId xmlns:a16="http://schemas.microsoft.com/office/drawing/2014/main" id="{E9908261-0042-F401-76EC-0736C149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2" y="198408"/>
            <a:ext cx="1768679" cy="17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, una redondeada y la otra cortada 3">
            <a:extLst>
              <a:ext uri="{FF2B5EF4-FFF2-40B4-BE49-F238E27FC236}">
                <a16:creationId xmlns:a16="http://schemas.microsoft.com/office/drawing/2014/main" id="{373A515B-EB84-4268-00F1-4FEB3E7BE4D3}"/>
              </a:ext>
            </a:extLst>
          </p:cNvPr>
          <p:cNvSpPr/>
          <p:nvPr/>
        </p:nvSpPr>
        <p:spPr>
          <a:xfrm flipH="1">
            <a:off x="0" y="309851"/>
            <a:ext cx="4693920" cy="665959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7AAA8755-8457-A392-3BEF-0021BD58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83" y="922487"/>
            <a:ext cx="4447554" cy="2717160"/>
          </a:xfrm>
        </p:spPr>
        <p:txBody>
          <a:bodyPr>
            <a:normAutofit/>
          </a:bodyPr>
          <a:lstStyle/>
          <a:p>
            <a:r>
              <a:rPr lang="es-ES" sz="2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muestra la distribución de la calidad de jugador y los potenciales. En los dos casos puede verse que la distribución es normal, la gran diferencia es donde se encuentra la media </a:t>
            </a:r>
            <a:r>
              <a:rPr lang="es-ES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esto debido a que los jugadores tienden a mejorar</a:t>
            </a:r>
            <a:endParaRPr lang="es-E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4000" i="1" dirty="0">
              <a:solidFill>
                <a:schemeClr val="bg1"/>
              </a:solidFill>
            </a:endParaRPr>
          </a:p>
          <a:p>
            <a:pPr algn="l"/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AR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5FD8D4F4-B1CD-496E-D9CC-4236691A6150}"/>
              </a:ext>
            </a:extLst>
          </p:cNvPr>
          <p:cNvSpPr txBox="1">
            <a:spLocks/>
          </p:cNvSpPr>
          <p:nvPr/>
        </p:nvSpPr>
        <p:spPr>
          <a:xfrm>
            <a:off x="222230" y="3788791"/>
            <a:ext cx="4447554" cy="187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Se muestra la cantidad de registros por edad con los que cuenta el </a:t>
            </a:r>
            <a:r>
              <a:rPr lang="es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 ordenados por la cantidad de cada edad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4000" i="1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9C98AF-DF6D-B8D3-0AE6-8EEC6DFA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07"/>
            <a:ext cx="5243014" cy="9937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A01AAC-B8F8-0E9E-5927-6699BAD03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66" y="309851"/>
            <a:ext cx="4801060" cy="30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4455C2-9366-F873-27AD-A0F11D28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610" y="3499916"/>
            <a:ext cx="5059816" cy="33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3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, una redondeada y la otra cortada 3">
            <a:extLst>
              <a:ext uri="{FF2B5EF4-FFF2-40B4-BE49-F238E27FC236}">
                <a16:creationId xmlns:a16="http://schemas.microsoft.com/office/drawing/2014/main" id="{373A515B-EB84-4268-00F1-4FEB3E7BE4D3}"/>
              </a:ext>
            </a:extLst>
          </p:cNvPr>
          <p:cNvSpPr/>
          <p:nvPr/>
        </p:nvSpPr>
        <p:spPr>
          <a:xfrm flipH="1">
            <a:off x="0" y="309851"/>
            <a:ext cx="4693920" cy="665959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7AAA8755-8457-A392-3BEF-0021BD58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83" y="922487"/>
            <a:ext cx="4447554" cy="2717160"/>
          </a:xfrm>
        </p:spPr>
        <p:txBody>
          <a:bodyPr>
            <a:normAutofit/>
          </a:bodyPr>
          <a:lstStyle/>
          <a:p>
            <a:r>
              <a:rPr lang="es-ES" sz="2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puede ver que la mayoría de los jugadores son derechos</a:t>
            </a:r>
            <a:endParaRPr lang="es-E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4000" i="1" dirty="0">
              <a:solidFill>
                <a:schemeClr val="bg1"/>
              </a:solidFill>
            </a:endParaRPr>
          </a:p>
          <a:p>
            <a:pPr algn="l"/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AR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5FD8D4F4-B1CD-496E-D9CC-4236691A6150}"/>
              </a:ext>
            </a:extLst>
          </p:cNvPr>
          <p:cNvSpPr txBox="1">
            <a:spLocks/>
          </p:cNvSpPr>
          <p:nvPr/>
        </p:nvSpPr>
        <p:spPr>
          <a:xfrm>
            <a:off x="246366" y="4463027"/>
            <a:ext cx="4447554" cy="187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Y en lo que respecta al análisis bivariado, no se tiene una diferenciación por precio del jugador según su pierna, sino que, pasando los 80 de </a:t>
            </a:r>
            <a:r>
              <a:rPr lang="es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 fluctúa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4000" i="1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9C98AF-DF6D-B8D3-0AE6-8EEC6DFA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07"/>
            <a:ext cx="5243014" cy="9937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1ECBC73-2724-FD65-67E2-364623142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0" y="1662424"/>
            <a:ext cx="3481395" cy="22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723C17-3947-02A4-A7B0-5A8B663F7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20" y="142607"/>
            <a:ext cx="6711615" cy="65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2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superiores redondeadas 11">
            <a:extLst>
              <a:ext uri="{FF2B5EF4-FFF2-40B4-BE49-F238E27FC236}">
                <a16:creationId xmlns:a16="http://schemas.microsoft.com/office/drawing/2014/main" id="{DB1CE4C6-76F9-52AB-02C2-09A56EE68FAF}"/>
              </a:ext>
            </a:extLst>
          </p:cNvPr>
          <p:cNvSpPr/>
          <p:nvPr/>
        </p:nvSpPr>
        <p:spPr>
          <a:xfrm rot="5400000">
            <a:off x="-2577720" y="2739763"/>
            <a:ext cx="6661071" cy="1575403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F6D8F6C-5675-28EE-B28B-581E4E1B2040}"/>
              </a:ext>
            </a:extLst>
          </p:cNvPr>
          <p:cNvSpPr txBox="1">
            <a:spLocks/>
          </p:cNvSpPr>
          <p:nvPr/>
        </p:nvSpPr>
        <p:spPr>
          <a:xfrm>
            <a:off x="2021595" y="307571"/>
            <a:ext cx="3684668" cy="956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I</a:t>
            </a:r>
            <a:r>
              <a:rPr lang="es-AR" sz="28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ngeniería</a:t>
            </a:r>
            <a:r>
              <a:rPr lang="es-AR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 de variables</a:t>
            </a:r>
            <a:endParaRPr lang="es-ES" sz="2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66B8949-9614-648F-FD87-B227AC68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33" y="1699222"/>
            <a:ext cx="3974286" cy="3459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no tener demasiados datos con correlaciones fuertes, tuve que buscar encontrar nuevas variables que ayuden al modelo a tener una mejor correlación con la variable a predecir, por eso cree las variables:</a:t>
            </a:r>
          </a:p>
          <a:p>
            <a:pPr lvl="1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reacciones + compostura </a:t>
            </a:r>
          </a:p>
          <a:p>
            <a:pPr lvl="1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salario/edad</a:t>
            </a:r>
          </a:p>
          <a:p>
            <a:pPr lvl="1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= nivel del jugador/edad</a:t>
            </a:r>
          </a:p>
          <a:p>
            <a:pPr lvl="1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= potencial + calidad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esta forma, tengo 10 variables con al menos 0,5 y 3 con 0,7</a:t>
            </a:r>
            <a:endParaRPr lang="es-E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83A27BC-78C5-695B-3E63-5B9B4E01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40" y="307571"/>
            <a:ext cx="5881119" cy="60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Pensamiento científico contorno">
            <a:extLst>
              <a:ext uri="{FF2B5EF4-FFF2-40B4-BE49-F238E27FC236}">
                <a16:creationId xmlns:a16="http://schemas.microsoft.com/office/drawing/2014/main" id="{CB2BE3AB-9B13-8F10-0B9F-2D2FD4A6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74" y="380909"/>
            <a:ext cx="1331338" cy="13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6A150592-9C08-D3F8-0113-589259A5CD39}"/>
              </a:ext>
            </a:extLst>
          </p:cNvPr>
          <p:cNvSpPr/>
          <p:nvPr/>
        </p:nvSpPr>
        <p:spPr>
          <a:xfrm>
            <a:off x="0" y="5831840"/>
            <a:ext cx="12192000" cy="1194280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273" y="382623"/>
            <a:ext cx="10515600" cy="696878"/>
          </a:xfrm>
        </p:spPr>
        <p:txBody>
          <a:bodyPr>
            <a:norm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Modelos iniciales </a:t>
            </a:r>
            <a:endParaRPr lang="es-E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7E8B1448-AA27-41C1-34B8-97DEB5BBD575}"/>
              </a:ext>
            </a:extLst>
          </p:cNvPr>
          <p:cNvSpPr/>
          <p:nvPr/>
        </p:nvSpPr>
        <p:spPr>
          <a:xfrm>
            <a:off x="2608069" y="1755549"/>
            <a:ext cx="2481448" cy="996315"/>
          </a:xfrm>
          <a:custGeom>
            <a:avLst/>
            <a:gdLst>
              <a:gd name="connsiteX0" fmla="*/ 0 w 1909562"/>
              <a:gd name="connsiteY0" fmla="*/ 63861 h 638608"/>
              <a:gd name="connsiteX1" fmla="*/ 63861 w 1909562"/>
              <a:gd name="connsiteY1" fmla="*/ 0 h 638608"/>
              <a:gd name="connsiteX2" fmla="*/ 1845701 w 1909562"/>
              <a:gd name="connsiteY2" fmla="*/ 0 h 638608"/>
              <a:gd name="connsiteX3" fmla="*/ 1909562 w 1909562"/>
              <a:gd name="connsiteY3" fmla="*/ 63861 h 638608"/>
              <a:gd name="connsiteX4" fmla="*/ 1909562 w 1909562"/>
              <a:gd name="connsiteY4" fmla="*/ 574747 h 638608"/>
              <a:gd name="connsiteX5" fmla="*/ 1845701 w 1909562"/>
              <a:gd name="connsiteY5" fmla="*/ 638608 h 638608"/>
              <a:gd name="connsiteX6" fmla="*/ 63861 w 1909562"/>
              <a:gd name="connsiteY6" fmla="*/ 638608 h 638608"/>
              <a:gd name="connsiteX7" fmla="*/ 0 w 1909562"/>
              <a:gd name="connsiteY7" fmla="*/ 574747 h 638608"/>
              <a:gd name="connsiteX8" fmla="*/ 0 w 1909562"/>
              <a:gd name="connsiteY8" fmla="*/ 63861 h 63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562" h="638608">
                <a:moveTo>
                  <a:pt x="0" y="63861"/>
                </a:moveTo>
                <a:cubicBezTo>
                  <a:pt x="0" y="28592"/>
                  <a:pt x="28592" y="0"/>
                  <a:pt x="63861" y="0"/>
                </a:cubicBezTo>
                <a:lnTo>
                  <a:pt x="1845701" y="0"/>
                </a:lnTo>
                <a:cubicBezTo>
                  <a:pt x="1880970" y="0"/>
                  <a:pt x="1909562" y="28592"/>
                  <a:pt x="1909562" y="63861"/>
                </a:cubicBezTo>
                <a:lnTo>
                  <a:pt x="1909562" y="574747"/>
                </a:lnTo>
                <a:cubicBezTo>
                  <a:pt x="1909562" y="610016"/>
                  <a:pt x="1880970" y="638608"/>
                  <a:pt x="1845701" y="638608"/>
                </a:cubicBezTo>
                <a:lnTo>
                  <a:pt x="63861" y="638608"/>
                </a:lnTo>
                <a:cubicBezTo>
                  <a:pt x="28592" y="638608"/>
                  <a:pt x="0" y="610016"/>
                  <a:pt x="0" y="574747"/>
                </a:cubicBezTo>
                <a:lnTo>
                  <a:pt x="0" y="63861"/>
                </a:lnTo>
                <a:close/>
              </a:path>
            </a:pathLst>
          </a:custGeom>
          <a:solidFill>
            <a:srgbClr val="A67C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266209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AR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endParaRPr lang="es-ES" sz="2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C2494E5-FF0C-47AD-00C9-B8A46E894106}"/>
              </a:ext>
            </a:extLst>
          </p:cNvPr>
          <p:cNvSpPr/>
          <p:nvPr/>
        </p:nvSpPr>
        <p:spPr>
          <a:xfrm>
            <a:off x="3116317" y="2419760"/>
            <a:ext cx="2481448" cy="1686377"/>
          </a:xfrm>
          <a:custGeom>
            <a:avLst/>
            <a:gdLst>
              <a:gd name="connsiteX0" fmla="*/ 0 w 1909562"/>
              <a:gd name="connsiteY0" fmla="*/ 186480 h 1864800"/>
              <a:gd name="connsiteX1" fmla="*/ 186480 w 1909562"/>
              <a:gd name="connsiteY1" fmla="*/ 0 h 1864800"/>
              <a:gd name="connsiteX2" fmla="*/ 1723082 w 1909562"/>
              <a:gd name="connsiteY2" fmla="*/ 0 h 1864800"/>
              <a:gd name="connsiteX3" fmla="*/ 1909562 w 1909562"/>
              <a:gd name="connsiteY3" fmla="*/ 186480 h 1864800"/>
              <a:gd name="connsiteX4" fmla="*/ 1909562 w 1909562"/>
              <a:gd name="connsiteY4" fmla="*/ 1678320 h 1864800"/>
              <a:gd name="connsiteX5" fmla="*/ 1723082 w 1909562"/>
              <a:gd name="connsiteY5" fmla="*/ 1864800 h 1864800"/>
              <a:gd name="connsiteX6" fmla="*/ 186480 w 1909562"/>
              <a:gd name="connsiteY6" fmla="*/ 1864800 h 1864800"/>
              <a:gd name="connsiteX7" fmla="*/ 0 w 1909562"/>
              <a:gd name="connsiteY7" fmla="*/ 1678320 h 1864800"/>
              <a:gd name="connsiteX8" fmla="*/ 0 w 1909562"/>
              <a:gd name="connsiteY8" fmla="*/ 186480 h 18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562" h="1864800">
                <a:moveTo>
                  <a:pt x="0" y="186480"/>
                </a:moveTo>
                <a:cubicBezTo>
                  <a:pt x="0" y="83490"/>
                  <a:pt x="83490" y="0"/>
                  <a:pt x="186480" y="0"/>
                </a:cubicBezTo>
                <a:lnTo>
                  <a:pt x="1723082" y="0"/>
                </a:lnTo>
                <a:cubicBezTo>
                  <a:pt x="1826072" y="0"/>
                  <a:pt x="1909562" y="83490"/>
                  <a:pt x="1909562" y="186480"/>
                </a:cubicBezTo>
                <a:lnTo>
                  <a:pt x="1909562" y="1678320"/>
                </a:lnTo>
                <a:cubicBezTo>
                  <a:pt x="1909562" y="1781310"/>
                  <a:pt x="1826072" y="1864800"/>
                  <a:pt x="1723082" y="1864800"/>
                </a:cubicBezTo>
                <a:lnTo>
                  <a:pt x="186480" y="1864800"/>
                </a:lnTo>
                <a:cubicBezTo>
                  <a:pt x="83490" y="1864800"/>
                  <a:pt x="0" y="1781310"/>
                  <a:pt x="0" y="1678320"/>
                </a:cubicBezTo>
                <a:lnTo>
                  <a:pt x="0" y="186480"/>
                </a:lnTo>
                <a:close/>
              </a:path>
            </a:pathLst>
          </a:custGeom>
          <a:ln>
            <a:solidFill>
              <a:srgbClr val="A67C5E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186" tIns="154186" rIns="154186" bIns="15418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latin typeface="Arial" panose="020B0604020202020204" pitchFamily="34" charset="0"/>
                <a:cs typeface="Arial" panose="020B0604020202020204" pitchFamily="34" charset="0"/>
              </a:rPr>
              <a:t>Score: 94,77%</a:t>
            </a:r>
          </a:p>
          <a:p>
            <a:pPr marL="114300" lvl="1" indent="-114300" algn="l" defTabSz="6223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Precisión: 94,77%</a:t>
            </a:r>
            <a:endParaRPr lang="es-E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F99D000-AD51-A78F-E833-1A0ACCAF28AC}"/>
              </a:ext>
            </a:extLst>
          </p:cNvPr>
          <p:cNvSpPr/>
          <p:nvPr/>
        </p:nvSpPr>
        <p:spPr>
          <a:xfrm>
            <a:off x="6594232" y="1755549"/>
            <a:ext cx="3311768" cy="996315"/>
          </a:xfrm>
          <a:custGeom>
            <a:avLst/>
            <a:gdLst>
              <a:gd name="connsiteX0" fmla="*/ 0 w 1909562"/>
              <a:gd name="connsiteY0" fmla="*/ 63861 h 638608"/>
              <a:gd name="connsiteX1" fmla="*/ 63861 w 1909562"/>
              <a:gd name="connsiteY1" fmla="*/ 0 h 638608"/>
              <a:gd name="connsiteX2" fmla="*/ 1845701 w 1909562"/>
              <a:gd name="connsiteY2" fmla="*/ 0 h 638608"/>
              <a:gd name="connsiteX3" fmla="*/ 1909562 w 1909562"/>
              <a:gd name="connsiteY3" fmla="*/ 63861 h 638608"/>
              <a:gd name="connsiteX4" fmla="*/ 1909562 w 1909562"/>
              <a:gd name="connsiteY4" fmla="*/ 574747 h 638608"/>
              <a:gd name="connsiteX5" fmla="*/ 1845701 w 1909562"/>
              <a:gd name="connsiteY5" fmla="*/ 638608 h 638608"/>
              <a:gd name="connsiteX6" fmla="*/ 63861 w 1909562"/>
              <a:gd name="connsiteY6" fmla="*/ 638608 h 638608"/>
              <a:gd name="connsiteX7" fmla="*/ 0 w 1909562"/>
              <a:gd name="connsiteY7" fmla="*/ 574747 h 638608"/>
              <a:gd name="connsiteX8" fmla="*/ 0 w 1909562"/>
              <a:gd name="connsiteY8" fmla="*/ 63861 h 63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562" h="638608">
                <a:moveTo>
                  <a:pt x="0" y="63861"/>
                </a:moveTo>
                <a:cubicBezTo>
                  <a:pt x="0" y="28592"/>
                  <a:pt x="28592" y="0"/>
                  <a:pt x="63861" y="0"/>
                </a:cubicBezTo>
                <a:lnTo>
                  <a:pt x="1845701" y="0"/>
                </a:lnTo>
                <a:cubicBezTo>
                  <a:pt x="1880970" y="0"/>
                  <a:pt x="1909562" y="28592"/>
                  <a:pt x="1909562" y="63861"/>
                </a:cubicBezTo>
                <a:lnTo>
                  <a:pt x="1909562" y="574747"/>
                </a:lnTo>
                <a:cubicBezTo>
                  <a:pt x="1909562" y="610016"/>
                  <a:pt x="1880970" y="638608"/>
                  <a:pt x="1845701" y="638608"/>
                </a:cubicBezTo>
                <a:lnTo>
                  <a:pt x="63861" y="638608"/>
                </a:lnTo>
                <a:cubicBezTo>
                  <a:pt x="28592" y="638608"/>
                  <a:pt x="0" y="610016"/>
                  <a:pt x="0" y="574747"/>
                </a:cubicBezTo>
                <a:lnTo>
                  <a:pt x="0" y="63861"/>
                </a:lnTo>
                <a:close/>
              </a:path>
            </a:pathLst>
          </a:custGeom>
          <a:solidFill>
            <a:srgbClr val="A67C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266209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Regresión</a:t>
            </a:r>
            <a:r>
              <a:rPr lang="es-AR" sz="11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logística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EFC3417-E673-0912-9C82-9560BC953739}"/>
              </a:ext>
            </a:extLst>
          </p:cNvPr>
          <p:cNvSpPr/>
          <p:nvPr/>
        </p:nvSpPr>
        <p:spPr>
          <a:xfrm>
            <a:off x="7102480" y="2419760"/>
            <a:ext cx="2481448" cy="1686377"/>
          </a:xfrm>
          <a:custGeom>
            <a:avLst/>
            <a:gdLst>
              <a:gd name="connsiteX0" fmla="*/ 0 w 1909562"/>
              <a:gd name="connsiteY0" fmla="*/ 186480 h 1864800"/>
              <a:gd name="connsiteX1" fmla="*/ 186480 w 1909562"/>
              <a:gd name="connsiteY1" fmla="*/ 0 h 1864800"/>
              <a:gd name="connsiteX2" fmla="*/ 1723082 w 1909562"/>
              <a:gd name="connsiteY2" fmla="*/ 0 h 1864800"/>
              <a:gd name="connsiteX3" fmla="*/ 1909562 w 1909562"/>
              <a:gd name="connsiteY3" fmla="*/ 186480 h 1864800"/>
              <a:gd name="connsiteX4" fmla="*/ 1909562 w 1909562"/>
              <a:gd name="connsiteY4" fmla="*/ 1678320 h 1864800"/>
              <a:gd name="connsiteX5" fmla="*/ 1723082 w 1909562"/>
              <a:gd name="connsiteY5" fmla="*/ 1864800 h 1864800"/>
              <a:gd name="connsiteX6" fmla="*/ 186480 w 1909562"/>
              <a:gd name="connsiteY6" fmla="*/ 1864800 h 1864800"/>
              <a:gd name="connsiteX7" fmla="*/ 0 w 1909562"/>
              <a:gd name="connsiteY7" fmla="*/ 1678320 h 1864800"/>
              <a:gd name="connsiteX8" fmla="*/ 0 w 1909562"/>
              <a:gd name="connsiteY8" fmla="*/ 186480 h 18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562" h="1864800">
                <a:moveTo>
                  <a:pt x="0" y="186480"/>
                </a:moveTo>
                <a:cubicBezTo>
                  <a:pt x="0" y="83490"/>
                  <a:pt x="83490" y="0"/>
                  <a:pt x="186480" y="0"/>
                </a:cubicBezTo>
                <a:lnTo>
                  <a:pt x="1723082" y="0"/>
                </a:lnTo>
                <a:cubicBezTo>
                  <a:pt x="1826072" y="0"/>
                  <a:pt x="1909562" y="83490"/>
                  <a:pt x="1909562" y="186480"/>
                </a:cubicBezTo>
                <a:lnTo>
                  <a:pt x="1909562" y="1678320"/>
                </a:lnTo>
                <a:cubicBezTo>
                  <a:pt x="1909562" y="1781310"/>
                  <a:pt x="1826072" y="1864800"/>
                  <a:pt x="1723082" y="1864800"/>
                </a:cubicBezTo>
                <a:lnTo>
                  <a:pt x="186480" y="1864800"/>
                </a:lnTo>
                <a:cubicBezTo>
                  <a:pt x="83490" y="1864800"/>
                  <a:pt x="0" y="1781310"/>
                  <a:pt x="0" y="1678320"/>
                </a:cubicBezTo>
                <a:lnTo>
                  <a:pt x="0" y="186480"/>
                </a:lnTo>
                <a:close/>
              </a:path>
            </a:pathLst>
          </a:custGeom>
          <a:ln>
            <a:solidFill>
              <a:srgbClr val="A67C5E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186" tIns="154186" rIns="154186" bIns="15418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latin typeface="Arial" panose="020B0604020202020204" pitchFamily="34" charset="0"/>
                <a:cs typeface="Arial" panose="020B0604020202020204" pitchFamily="34" charset="0"/>
              </a:rPr>
              <a:t>Score: 84,92%</a:t>
            </a:r>
          </a:p>
          <a:p>
            <a:pPr marL="114300" lvl="1" indent="-114300" algn="l" defTabSz="6223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Precisión: 86,26%</a:t>
            </a:r>
            <a:endParaRPr lang="es-E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840837E-FBF7-1826-547C-4BB471DE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56" y="6134067"/>
            <a:ext cx="10515600" cy="734093"/>
          </a:xfrm>
        </p:spPr>
        <p:txBody>
          <a:bodyPr>
            <a:norm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Entre los dos modelos que utilicé la mejor opción es el KNN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7ED3D4E-EF03-CB4C-3B6B-A7646A755545}"/>
              </a:ext>
            </a:extLst>
          </p:cNvPr>
          <p:cNvSpPr txBox="1">
            <a:spLocks/>
          </p:cNvSpPr>
          <p:nvPr/>
        </p:nvSpPr>
        <p:spPr>
          <a:xfrm>
            <a:off x="523676" y="4385471"/>
            <a:ext cx="10515600" cy="867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a predecir: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s-A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predictorias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cláusula de rescisión, salario, calidad, potencial, nivel del jugador, reacciones y compostura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Aprendizaje remoto de ciencia contorno">
            <a:extLst>
              <a:ext uri="{FF2B5EF4-FFF2-40B4-BE49-F238E27FC236}">
                <a16:creationId xmlns:a16="http://schemas.microsoft.com/office/drawing/2014/main" id="{B538AD42-6B9F-73EC-2D30-439760A5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0313" y="5910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6A150592-9C08-D3F8-0113-589259A5CD39}"/>
              </a:ext>
            </a:extLst>
          </p:cNvPr>
          <p:cNvSpPr/>
          <p:nvPr/>
        </p:nvSpPr>
        <p:spPr>
          <a:xfrm>
            <a:off x="0" y="5831840"/>
            <a:ext cx="12192000" cy="1194280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273" y="382623"/>
            <a:ext cx="10515600" cy="696878"/>
          </a:xfrm>
        </p:spPr>
        <p:txBody>
          <a:bodyPr>
            <a:norm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Modelos con mejoras</a:t>
            </a:r>
            <a:endParaRPr lang="es-E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0002534-AECD-778C-DDFE-C1763E556B33}"/>
              </a:ext>
            </a:extLst>
          </p:cNvPr>
          <p:cNvGrpSpPr/>
          <p:nvPr/>
        </p:nvGrpSpPr>
        <p:grpSpPr>
          <a:xfrm>
            <a:off x="261109" y="1379629"/>
            <a:ext cx="2989696" cy="2629922"/>
            <a:chOff x="261109" y="1755549"/>
            <a:chExt cx="2989696" cy="2629922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7E8B1448-AA27-41C1-34B8-97DEB5BBD575}"/>
                </a:ext>
              </a:extLst>
            </p:cNvPr>
            <p:cNvSpPr/>
            <p:nvPr/>
          </p:nvSpPr>
          <p:spPr>
            <a:xfrm>
              <a:off x="261109" y="1755549"/>
              <a:ext cx="2481448" cy="996315"/>
            </a:xfrm>
            <a:custGeom>
              <a:avLst/>
              <a:gdLst>
                <a:gd name="connsiteX0" fmla="*/ 0 w 1909562"/>
                <a:gd name="connsiteY0" fmla="*/ 63861 h 638608"/>
                <a:gd name="connsiteX1" fmla="*/ 63861 w 1909562"/>
                <a:gd name="connsiteY1" fmla="*/ 0 h 638608"/>
                <a:gd name="connsiteX2" fmla="*/ 1845701 w 1909562"/>
                <a:gd name="connsiteY2" fmla="*/ 0 h 638608"/>
                <a:gd name="connsiteX3" fmla="*/ 1909562 w 1909562"/>
                <a:gd name="connsiteY3" fmla="*/ 63861 h 638608"/>
                <a:gd name="connsiteX4" fmla="*/ 1909562 w 1909562"/>
                <a:gd name="connsiteY4" fmla="*/ 574747 h 638608"/>
                <a:gd name="connsiteX5" fmla="*/ 1845701 w 1909562"/>
                <a:gd name="connsiteY5" fmla="*/ 638608 h 638608"/>
                <a:gd name="connsiteX6" fmla="*/ 63861 w 1909562"/>
                <a:gd name="connsiteY6" fmla="*/ 638608 h 638608"/>
                <a:gd name="connsiteX7" fmla="*/ 0 w 1909562"/>
                <a:gd name="connsiteY7" fmla="*/ 574747 h 638608"/>
                <a:gd name="connsiteX8" fmla="*/ 0 w 1909562"/>
                <a:gd name="connsiteY8" fmla="*/ 63861 h 63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638608">
                  <a:moveTo>
                    <a:pt x="0" y="63861"/>
                  </a:moveTo>
                  <a:cubicBezTo>
                    <a:pt x="0" y="28592"/>
                    <a:pt x="28592" y="0"/>
                    <a:pt x="63861" y="0"/>
                  </a:cubicBezTo>
                  <a:lnTo>
                    <a:pt x="1845701" y="0"/>
                  </a:lnTo>
                  <a:cubicBezTo>
                    <a:pt x="1880970" y="0"/>
                    <a:pt x="1909562" y="28592"/>
                    <a:pt x="1909562" y="63861"/>
                  </a:cubicBezTo>
                  <a:lnTo>
                    <a:pt x="1909562" y="574747"/>
                  </a:lnTo>
                  <a:cubicBezTo>
                    <a:pt x="1909562" y="610016"/>
                    <a:pt x="1880970" y="638608"/>
                    <a:pt x="1845701" y="638608"/>
                  </a:cubicBezTo>
                  <a:lnTo>
                    <a:pt x="63861" y="638608"/>
                  </a:lnTo>
                  <a:cubicBezTo>
                    <a:pt x="28592" y="638608"/>
                    <a:pt x="0" y="610016"/>
                    <a:pt x="0" y="574747"/>
                  </a:cubicBezTo>
                  <a:lnTo>
                    <a:pt x="0" y="63861"/>
                  </a:lnTo>
                  <a:close/>
                </a:path>
              </a:pathLst>
            </a:custGeom>
            <a:solidFill>
              <a:srgbClr val="A67C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66209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2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endParaRPr lang="es-ES" sz="2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C2494E5-FF0C-47AD-00C9-B8A46E894106}"/>
                </a:ext>
              </a:extLst>
            </p:cNvPr>
            <p:cNvSpPr/>
            <p:nvPr/>
          </p:nvSpPr>
          <p:spPr>
            <a:xfrm>
              <a:off x="769357" y="2419760"/>
              <a:ext cx="2481448" cy="1965711"/>
            </a:xfrm>
            <a:custGeom>
              <a:avLst/>
              <a:gdLst>
                <a:gd name="connsiteX0" fmla="*/ 0 w 1909562"/>
                <a:gd name="connsiteY0" fmla="*/ 186480 h 1864800"/>
                <a:gd name="connsiteX1" fmla="*/ 186480 w 1909562"/>
                <a:gd name="connsiteY1" fmla="*/ 0 h 1864800"/>
                <a:gd name="connsiteX2" fmla="*/ 1723082 w 1909562"/>
                <a:gd name="connsiteY2" fmla="*/ 0 h 1864800"/>
                <a:gd name="connsiteX3" fmla="*/ 1909562 w 1909562"/>
                <a:gd name="connsiteY3" fmla="*/ 186480 h 1864800"/>
                <a:gd name="connsiteX4" fmla="*/ 1909562 w 1909562"/>
                <a:gd name="connsiteY4" fmla="*/ 1678320 h 1864800"/>
                <a:gd name="connsiteX5" fmla="*/ 1723082 w 1909562"/>
                <a:gd name="connsiteY5" fmla="*/ 1864800 h 1864800"/>
                <a:gd name="connsiteX6" fmla="*/ 186480 w 1909562"/>
                <a:gd name="connsiteY6" fmla="*/ 1864800 h 1864800"/>
                <a:gd name="connsiteX7" fmla="*/ 0 w 1909562"/>
                <a:gd name="connsiteY7" fmla="*/ 1678320 h 1864800"/>
                <a:gd name="connsiteX8" fmla="*/ 0 w 1909562"/>
                <a:gd name="connsiteY8" fmla="*/ 186480 h 18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1864800">
                  <a:moveTo>
                    <a:pt x="0" y="186480"/>
                  </a:moveTo>
                  <a:cubicBezTo>
                    <a:pt x="0" y="83490"/>
                    <a:pt x="83490" y="0"/>
                    <a:pt x="186480" y="0"/>
                  </a:cubicBezTo>
                  <a:lnTo>
                    <a:pt x="1723082" y="0"/>
                  </a:lnTo>
                  <a:cubicBezTo>
                    <a:pt x="1826072" y="0"/>
                    <a:pt x="1909562" y="83490"/>
                    <a:pt x="1909562" y="186480"/>
                  </a:cubicBezTo>
                  <a:lnTo>
                    <a:pt x="1909562" y="1678320"/>
                  </a:lnTo>
                  <a:cubicBezTo>
                    <a:pt x="1909562" y="1781310"/>
                    <a:pt x="1826072" y="1864800"/>
                    <a:pt x="1723082" y="1864800"/>
                  </a:cubicBezTo>
                  <a:lnTo>
                    <a:pt x="186480" y="1864800"/>
                  </a:lnTo>
                  <a:cubicBezTo>
                    <a:pt x="83490" y="1864800"/>
                    <a:pt x="0" y="1781310"/>
                    <a:pt x="0" y="1678320"/>
                  </a:cubicBezTo>
                  <a:lnTo>
                    <a:pt x="0" y="186480"/>
                  </a:lnTo>
                  <a:close/>
                </a:path>
              </a:pathLst>
            </a:custGeom>
            <a:ln>
              <a:solidFill>
                <a:srgbClr val="A67C5E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186" tIns="154186" rIns="154186" bIns="154186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Accuracy</a:t>
              </a:r>
              <a:r>
                <a:rPr lang="es-MX" kern="1200" dirty="0">
                  <a:latin typeface="Arial" panose="020B0604020202020204" pitchFamily="34" charset="0"/>
                  <a:cs typeface="Arial" panose="020B0604020202020204" pitchFamily="34" charset="0"/>
                </a:rPr>
                <a:t>: 94,87%</a:t>
              </a: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Score: 94,87%</a:t>
              </a:r>
              <a:endParaRPr lang="es-MX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Precisión: 94,87%</a:t>
              </a: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 err="1">
                  <a:latin typeface="Arial" panose="020B0604020202020204" pitchFamily="34" charset="0"/>
                  <a:cs typeface="Arial" panose="020B0604020202020204" pitchFamily="34" charset="0"/>
                </a:rPr>
                <a:t>Recall</a:t>
              </a: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: 94,87%</a:t>
              </a:r>
              <a:endParaRPr lang="es-ES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62D8795-A94F-23AD-4531-2E82D00C4BC0}"/>
              </a:ext>
            </a:extLst>
          </p:cNvPr>
          <p:cNvGrpSpPr/>
          <p:nvPr/>
        </p:nvGrpSpPr>
        <p:grpSpPr>
          <a:xfrm>
            <a:off x="4003162" y="1379629"/>
            <a:ext cx="3311768" cy="2629922"/>
            <a:chOff x="4247272" y="1755549"/>
            <a:chExt cx="3311768" cy="2629922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F99D000-AD51-A78F-E833-1A0ACCAF28AC}"/>
                </a:ext>
              </a:extLst>
            </p:cNvPr>
            <p:cNvSpPr/>
            <p:nvPr/>
          </p:nvSpPr>
          <p:spPr>
            <a:xfrm>
              <a:off x="4247272" y="1755549"/>
              <a:ext cx="3311768" cy="996315"/>
            </a:xfrm>
            <a:custGeom>
              <a:avLst/>
              <a:gdLst>
                <a:gd name="connsiteX0" fmla="*/ 0 w 1909562"/>
                <a:gd name="connsiteY0" fmla="*/ 63861 h 638608"/>
                <a:gd name="connsiteX1" fmla="*/ 63861 w 1909562"/>
                <a:gd name="connsiteY1" fmla="*/ 0 h 638608"/>
                <a:gd name="connsiteX2" fmla="*/ 1845701 w 1909562"/>
                <a:gd name="connsiteY2" fmla="*/ 0 h 638608"/>
                <a:gd name="connsiteX3" fmla="*/ 1909562 w 1909562"/>
                <a:gd name="connsiteY3" fmla="*/ 63861 h 638608"/>
                <a:gd name="connsiteX4" fmla="*/ 1909562 w 1909562"/>
                <a:gd name="connsiteY4" fmla="*/ 574747 h 638608"/>
                <a:gd name="connsiteX5" fmla="*/ 1845701 w 1909562"/>
                <a:gd name="connsiteY5" fmla="*/ 638608 h 638608"/>
                <a:gd name="connsiteX6" fmla="*/ 63861 w 1909562"/>
                <a:gd name="connsiteY6" fmla="*/ 638608 h 638608"/>
                <a:gd name="connsiteX7" fmla="*/ 0 w 1909562"/>
                <a:gd name="connsiteY7" fmla="*/ 574747 h 638608"/>
                <a:gd name="connsiteX8" fmla="*/ 0 w 1909562"/>
                <a:gd name="connsiteY8" fmla="*/ 63861 h 63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638608">
                  <a:moveTo>
                    <a:pt x="0" y="63861"/>
                  </a:moveTo>
                  <a:cubicBezTo>
                    <a:pt x="0" y="28592"/>
                    <a:pt x="28592" y="0"/>
                    <a:pt x="63861" y="0"/>
                  </a:cubicBezTo>
                  <a:lnTo>
                    <a:pt x="1845701" y="0"/>
                  </a:lnTo>
                  <a:cubicBezTo>
                    <a:pt x="1880970" y="0"/>
                    <a:pt x="1909562" y="28592"/>
                    <a:pt x="1909562" y="63861"/>
                  </a:cubicBezTo>
                  <a:lnTo>
                    <a:pt x="1909562" y="574747"/>
                  </a:lnTo>
                  <a:cubicBezTo>
                    <a:pt x="1909562" y="610016"/>
                    <a:pt x="1880970" y="638608"/>
                    <a:pt x="1845701" y="638608"/>
                  </a:cubicBezTo>
                  <a:lnTo>
                    <a:pt x="63861" y="638608"/>
                  </a:lnTo>
                  <a:cubicBezTo>
                    <a:pt x="28592" y="638608"/>
                    <a:pt x="0" y="610016"/>
                    <a:pt x="0" y="574747"/>
                  </a:cubicBezTo>
                  <a:lnTo>
                    <a:pt x="0" y="63861"/>
                  </a:lnTo>
                  <a:close/>
                </a:path>
              </a:pathLst>
            </a:custGeom>
            <a:solidFill>
              <a:srgbClr val="A67C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66209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Regresión</a:t>
              </a:r>
              <a:r>
                <a:rPr lang="es-AR" sz="11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A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logística</a:t>
              </a:r>
              <a:endParaRPr lang="es-E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AEFC3417-E673-0912-9C82-9560BC953739}"/>
                </a:ext>
              </a:extLst>
            </p:cNvPr>
            <p:cNvSpPr/>
            <p:nvPr/>
          </p:nvSpPr>
          <p:spPr>
            <a:xfrm>
              <a:off x="4755520" y="2419760"/>
              <a:ext cx="2481448" cy="1965711"/>
            </a:xfrm>
            <a:custGeom>
              <a:avLst/>
              <a:gdLst>
                <a:gd name="connsiteX0" fmla="*/ 0 w 1909562"/>
                <a:gd name="connsiteY0" fmla="*/ 186480 h 1864800"/>
                <a:gd name="connsiteX1" fmla="*/ 186480 w 1909562"/>
                <a:gd name="connsiteY1" fmla="*/ 0 h 1864800"/>
                <a:gd name="connsiteX2" fmla="*/ 1723082 w 1909562"/>
                <a:gd name="connsiteY2" fmla="*/ 0 h 1864800"/>
                <a:gd name="connsiteX3" fmla="*/ 1909562 w 1909562"/>
                <a:gd name="connsiteY3" fmla="*/ 186480 h 1864800"/>
                <a:gd name="connsiteX4" fmla="*/ 1909562 w 1909562"/>
                <a:gd name="connsiteY4" fmla="*/ 1678320 h 1864800"/>
                <a:gd name="connsiteX5" fmla="*/ 1723082 w 1909562"/>
                <a:gd name="connsiteY5" fmla="*/ 1864800 h 1864800"/>
                <a:gd name="connsiteX6" fmla="*/ 186480 w 1909562"/>
                <a:gd name="connsiteY6" fmla="*/ 1864800 h 1864800"/>
                <a:gd name="connsiteX7" fmla="*/ 0 w 1909562"/>
                <a:gd name="connsiteY7" fmla="*/ 1678320 h 1864800"/>
                <a:gd name="connsiteX8" fmla="*/ 0 w 1909562"/>
                <a:gd name="connsiteY8" fmla="*/ 186480 h 18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1864800">
                  <a:moveTo>
                    <a:pt x="0" y="186480"/>
                  </a:moveTo>
                  <a:cubicBezTo>
                    <a:pt x="0" y="83490"/>
                    <a:pt x="83490" y="0"/>
                    <a:pt x="186480" y="0"/>
                  </a:cubicBezTo>
                  <a:lnTo>
                    <a:pt x="1723082" y="0"/>
                  </a:lnTo>
                  <a:cubicBezTo>
                    <a:pt x="1826072" y="0"/>
                    <a:pt x="1909562" y="83490"/>
                    <a:pt x="1909562" y="186480"/>
                  </a:cubicBezTo>
                  <a:lnTo>
                    <a:pt x="1909562" y="1678320"/>
                  </a:lnTo>
                  <a:cubicBezTo>
                    <a:pt x="1909562" y="1781310"/>
                    <a:pt x="1826072" y="1864800"/>
                    <a:pt x="1723082" y="1864800"/>
                  </a:cubicBezTo>
                  <a:lnTo>
                    <a:pt x="186480" y="1864800"/>
                  </a:lnTo>
                  <a:cubicBezTo>
                    <a:pt x="83490" y="1864800"/>
                    <a:pt x="0" y="1781310"/>
                    <a:pt x="0" y="1678320"/>
                  </a:cubicBezTo>
                  <a:lnTo>
                    <a:pt x="0" y="186480"/>
                  </a:lnTo>
                  <a:close/>
                </a:path>
              </a:pathLst>
            </a:custGeom>
            <a:ln>
              <a:solidFill>
                <a:srgbClr val="A67C5E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186" tIns="154186" rIns="154186" bIns="154186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Accuracy</a:t>
              </a:r>
              <a:r>
                <a:rPr lang="es-MX" kern="1200" dirty="0">
                  <a:latin typeface="Arial" panose="020B0604020202020204" pitchFamily="34" charset="0"/>
                  <a:cs typeface="Arial" panose="020B0604020202020204" pitchFamily="34" charset="0"/>
                </a:rPr>
                <a:t> : 93,19%</a:t>
              </a: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Score: 93,19%</a:t>
              </a:r>
              <a:endParaRPr lang="es-MX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Precisión: 93,19%</a:t>
              </a: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 err="1">
                  <a:latin typeface="Arial" panose="020B0604020202020204" pitchFamily="34" charset="0"/>
                  <a:cs typeface="Arial" panose="020B0604020202020204" pitchFamily="34" charset="0"/>
                </a:rPr>
                <a:t>Recall</a:t>
              </a: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: 93,19%</a:t>
              </a:r>
              <a:endParaRPr lang="es-ES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840837E-FBF7-1826-547C-4BB471DE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56" y="6134067"/>
            <a:ext cx="10515600" cy="734093"/>
          </a:xfrm>
        </p:spPr>
        <p:txBody>
          <a:bodyPr>
            <a:norm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Entre los tres modelos que utilicé la mejor opción es el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Aprendizaje remoto de ciencia contorno">
            <a:extLst>
              <a:ext uri="{FF2B5EF4-FFF2-40B4-BE49-F238E27FC236}">
                <a16:creationId xmlns:a16="http://schemas.microsoft.com/office/drawing/2014/main" id="{CA88EEF0-D86B-A0B1-CE19-F6C29EDA5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0313" y="5910639"/>
            <a:ext cx="914400" cy="91440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08BB066A-4483-3C53-B05B-761960D5D2F2}"/>
              </a:ext>
            </a:extLst>
          </p:cNvPr>
          <p:cNvGrpSpPr/>
          <p:nvPr/>
        </p:nvGrpSpPr>
        <p:grpSpPr>
          <a:xfrm>
            <a:off x="8067288" y="1379629"/>
            <a:ext cx="3311768" cy="2629922"/>
            <a:chOff x="8067288" y="1755549"/>
            <a:chExt cx="3311768" cy="2629922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643EDF4C-69BD-C1E5-EA19-D43A2B593C69}"/>
                </a:ext>
              </a:extLst>
            </p:cNvPr>
            <p:cNvSpPr/>
            <p:nvPr/>
          </p:nvSpPr>
          <p:spPr>
            <a:xfrm>
              <a:off x="8067288" y="1755549"/>
              <a:ext cx="3311768" cy="996315"/>
            </a:xfrm>
            <a:custGeom>
              <a:avLst/>
              <a:gdLst>
                <a:gd name="connsiteX0" fmla="*/ 0 w 1909562"/>
                <a:gd name="connsiteY0" fmla="*/ 63861 h 638608"/>
                <a:gd name="connsiteX1" fmla="*/ 63861 w 1909562"/>
                <a:gd name="connsiteY1" fmla="*/ 0 h 638608"/>
                <a:gd name="connsiteX2" fmla="*/ 1845701 w 1909562"/>
                <a:gd name="connsiteY2" fmla="*/ 0 h 638608"/>
                <a:gd name="connsiteX3" fmla="*/ 1909562 w 1909562"/>
                <a:gd name="connsiteY3" fmla="*/ 63861 h 638608"/>
                <a:gd name="connsiteX4" fmla="*/ 1909562 w 1909562"/>
                <a:gd name="connsiteY4" fmla="*/ 574747 h 638608"/>
                <a:gd name="connsiteX5" fmla="*/ 1845701 w 1909562"/>
                <a:gd name="connsiteY5" fmla="*/ 638608 h 638608"/>
                <a:gd name="connsiteX6" fmla="*/ 63861 w 1909562"/>
                <a:gd name="connsiteY6" fmla="*/ 638608 h 638608"/>
                <a:gd name="connsiteX7" fmla="*/ 0 w 1909562"/>
                <a:gd name="connsiteY7" fmla="*/ 574747 h 638608"/>
                <a:gd name="connsiteX8" fmla="*/ 0 w 1909562"/>
                <a:gd name="connsiteY8" fmla="*/ 63861 h 63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638608">
                  <a:moveTo>
                    <a:pt x="0" y="63861"/>
                  </a:moveTo>
                  <a:cubicBezTo>
                    <a:pt x="0" y="28592"/>
                    <a:pt x="28592" y="0"/>
                    <a:pt x="63861" y="0"/>
                  </a:cubicBezTo>
                  <a:lnTo>
                    <a:pt x="1845701" y="0"/>
                  </a:lnTo>
                  <a:cubicBezTo>
                    <a:pt x="1880970" y="0"/>
                    <a:pt x="1909562" y="28592"/>
                    <a:pt x="1909562" y="63861"/>
                  </a:cubicBezTo>
                  <a:lnTo>
                    <a:pt x="1909562" y="574747"/>
                  </a:lnTo>
                  <a:cubicBezTo>
                    <a:pt x="1909562" y="610016"/>
                    <a:pt x="1880970" y="638608"/>
                    <a:pt x="1845701" y="638608"/>
                  </a:cubicBezTo>
                  <a:lnTo>
                    <a:pt x="63861" y="638608"/>
                  </a:lnTo>
                  <a:cubicBezTo>
                    <a:pt x="28592" y="638608"/>
                    <a:pt x="0" y="610016"/>
                    <a:pt x="0" y="574747"/>
                  </a:cubicBezTo>
                  <a:lnTo>
                    <a:pt x="0" y="63861"/>
                  </a:lnTo>
                  <a:close/>
                </a:path>
              </a:pathLst>
            </a:custGeom>
            <a:solidFill>
              <a:srgbClr val="A67C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66209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es-A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Forest</a:t>
              </a:r>
              <a:endParaRPr lang="es-E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34C639E1-27B4-3AFD-2B05-D9BDFE3BB282}"/>
                </a:ext>
              </a:extLst>
            </p:cNvPr>
            <p:cNvSpPr/>
            <p:nvPr/>
          </p:nvSpPr>
          <p:spPr>
            <a:xfrm>
              <a:off x="8575536" y="2419760"/>
              <a:ext cx="2481448" cy="1965711"/>
            </a:xfrm>
            <a:custGeom>
              <a:avLst/>
              <a:gdLst>
                <a:gd name="connsiteX0" fmla="*/ 0 w 1909562"/>
                <a:gd name="connsiteY0" fmla="*/ 186480 h 1864800"/>
                <a:gd name="connsiteX1" fmla="*/ 186480 w 1909562"/>
                <a:gd name="connsiteY1" fmla="*/ 0 h 1864800"/>
                <a:gd name="connsiteX2" fmla="*/ 1723082 w 1909562"/>
                <a:gd name="connsiteY2" fmla="*/ 0 h 1864800"/>
                <a:gd name="connsiteX3" fmla="*/ 1909562 w 1909562"/>
                <a:gd name="connsiteY3" fmla="*/ 186480 h 1864800"/>
                <a:gd name="connsiteX4" fmla="*/ 1909562 w 1909562"/>
                <a:gd name="connsiteY4" fmla="*/ 1678320 h 1864800"/>
                <a:gd name="connsiteX5" fmla="*/ 1723082 w 1909562"/>
                <a:gd name="connsiteY5" fmla="*/ 1864800 h 1864800"/>
                <a:gd name="connsiteX6" fmla="*/ 186480 w 1909562"/>
                <a:gd name="connsiteY6" fmla="*/ 1864800 h 1864800"/>
                <a:gd name="connsiteX7" fmla="*/ 0 w 1909562"/>
                <a:gd name="connsiteY7" fmla="*/ 1678320 h 1864800"/>
                <a:gd name="connsiteX8" fmla="*/ 0 w 1909562"/>
                <a:gd name="connsiteY8" fmla="*/ 186480 h 18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1864800">
                  <a:moveTo>
                    <a:pt x="0" y="186480"/>
                  </a:moveTo>
                  <a:cubicBezTo>
                    <a:pt x="0" y="83490"/>
                    <a:pt x="83490" y="0"/>
                    <a:pt x="186480" y="0"/>
                  </a:cubicBezTo>
                  <a:lnTo>
                    <a:pt x="1723082" y="0"/>
                  </a:lnTo>
                  <a:cubicBezTo>
                    <a:pt x="1826072" y="0"/>
                    <a:pt x="1909562" y="83490"/>
                    <a:pt x="1909562" y="186480"/>
                  </a:cubicBezTo>
                  <a:lnTo>
                    <a:pt x="1909562" y="1678320"/>
                  </a:lnTo>
                  <a:cubicBezTo>
                    <a:pt x="1909562" y="1781310"/>
                    <a:pt x="1826072" y="1864800"/>
                    <a:pt x="1723082" y="1864800"/>
                  </a:cubicBezTo>
                  <a:lnTo>
                    <a:pt x="186480" y="1864800"/>
                  </a:lnTo>
                  <a:cubicBezTo>
                    <a:pt x="83490" y="1864800"/>
                    <a:pt x="0" y="1781310"/>
                    <a:pt x="0" y="1678320"/>
                  </a:cubicBezTo>
                  <a:lnTo>
                    <a:pt x="0" y="186480"/>
                  </a:lnTo>
                  <a:close/>
                </a:path>
              </a:pathLst>
            </a:custGeom>
            <a:ln>
              <a:solidFill>
                <a:srgbClr val="A67C5E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186" tIns="154186" rIns="154186" bIns="154186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Accuracy</a:t>
              </a:r>
              <a:r>
                <a:rPr lang="es-MX" kern="1200" dirty="0">
                  <a:latin typeface="Arial" panose="020B0604020202020204" pitchFamily="34" charset="0"/>
                  <a:cs typeface="Arial" panose="020B0604020202020204" pitchFamily="34" charset="0"/>
                </a:rPr>
                <a:t> : 98,36%</a:t>
              </a: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Score: 98,36%</a:t>
              </a:r>
              <a:endParaRPr lang="es-MX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Precisión: 98,36 %</a:t>
              </a: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dirty="0" err="1">
                  <a:latin typeface="Arial" panose="020B0604020202020204" pitchFamily="34" charset="0"/>
                  <a:cs typeface="Arial" panose="020B0604020202020204" pitchFamily="34" charset="0"/>
                </a:rPr>
                <a:t>Recall</a:t>
              </a: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: 98,36 %</a:t>
              </a:r>
              <a:endParaRPr lang="es-ES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D0C78C5-CA22-62C2-DF95-426CE3D0220E}"/>
              </a:ext>
            </a:extLst>
          </p:cNvPr>
          <p:cNvSpPr txBox="1">
            <a:spLocks/>
          </p:cNvSpPr>
          <p:nvPr/>
        </p:nvSpPr>
        <p:spPr>
          <a:xfrm>
            <a:off x="541384" y="4311778"/>
            <a:ext cx="10515600" cy="140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agregan las variables 1, 2, 3 y 4 que se calcularon en la ingeniería de variables.</a:t>
            </a:r>
          </a:p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ver como la regresión logística aumenta considerablemente su score y precisión con estas nuevas variables.</a:t>
            </a:r>
          </a:p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agregó el modelo de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aplicaron algunas métricas comparativas más como precisión y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es-A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1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6A150592-9C08-D3F8-0113-589259A5CD39}"/>
              </a:ext>
            </a:extLst>
          </p:cNvPr>
          <p:cNvSpPr/>
          <p:nvPr/>
        </p:nvSpPr>
        <p:spPr>
          <a:xfrm>
            <a:off x="0" y="-58661"/>
            <a:ext cx="12192000" cy="932421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953" y="77517"/>
            <a:ext cx="10515600" cy="696878"/>
          </a:xfrm>
        </p:spPr>
        <p:txBody>
          <a:bodyPr>
            <a:normAutofit/>
          </a:bodyPr>
          <a:lstStyle/>
          <a:p>
            <a:r>
              <a:rPr lang="es-AR" sz="3600" b="1" dirty="0">
                <a:latin typeface="Georgia" panose="02040502050405020303" pitchFamily="18" charset="0"/>
              </a:rPr>
              <a:t>Modelos </a:t>
            </a:r>
            <a:endParaRPr lang="es-ES" sz="3600" b="1" dirty="0">
              <a:latin typeface="Georgia" panose="02040502050405020303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840837E-FBF7-1826-547C-4BB471DE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86" y="126794"/>
            <a:ext cx="9666514" cy="734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Tengo que fijarme en los valores más altos de transferencia, que es donde hay mas errores en comparación con la totalidad de los datos</a:t>
            </a:r>
          </a:p>
          <a:p>
            <a:pPr marL="0" indent="0"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927E62E-9B69-1EC9-1A4C-38F3F8A9BF9E}"/>
              </a:ext>
            </a:extLst>
          </p:cNvPr>
          <p:cNvGrpSpPr/>
          <p:nvPr/>
        </p:nvGrpSpPr>
        <p:grpSpPr>
          <a:xfrm>
            <a:off x="4213648" y="1247603"/>
            <a:ext cx="3205489" cy="3529267"/>
            <a:chOff x="4493255" y="1247603"/>
            <a:chExt cx="3205489" cy="3529267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F99D000-AD51-A78F-E833-1A0ACCAF28AC}"/>
                </a:ext>
              </a:extLst>
            </p:cNvPr>
            <p:cNvSpPr/>
            <p:nvPr/>
          </p:nvSpPr>
          <p:spPr>
            <a:xfrm>
              <a:off x="4599825" y="1247603"/>
              <a:ext cx="2532495" cy="630475"/>
            </a:xfrm>
            <a:custGeom>
              <a:avLst/>
              <a:gdLst>
                <a:gd name="connsiteX0" fmla="*/ 0 w 1909562"/>
                <a:gd name="connsiteY0" fmla="*/ 63861 h 638608"/>
                <a:gd name="connsiteX1" fmla="*/ 63861 w 1909562"/>
                <a:gd name="connsiteY1" fmla="*/ 0 h 638608"/>
                <a:gd name="connsiteX2" fmla="*/ 1845701 w 1909562"/>
                <a:gd name="connsiteY2" fmla="*/ 0 h 638608"/>
                <a:gd name="connsiteX3" fmla="*/ 1909562 w 1909562"/>
                <a:gd name="connsiteY3" fmla="*/ 63861 h 638608"/>
                <a:gd name="connsiteX4" fmla="*/ 1909562 w 1909562"/>
                <a:gd name="connsiteY4" fmla="*/ 574747 h 638608"/>
                <a:gd name="connsiteX5" fmla="*/ 1845701 w 1909562"/>
                <a:gd name="connsiteY5" fmla="*/ 638608 h 638608"/>
                <a:gd name="connsiteX6" fmla="*/ 63861 w 1909562"/>
                <a:gd name="connsiteY6" fmla="*/ 638608 h 638608"/>
                <a:gd name="connsiteX7" fmla="*/ 0 w 1909562"/>
                <a:gd name="connsiteY7" fmla="*/ 574747 h 638608"/>
                <a:gd name="connsiteX8" fmla="*/ 0 w 1909562"/>
                <a:gd name="connsiteY8" fmla="*/ 63861 h 63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638608">
                  <a:moveTo>
                    <a:pt x="0" y="63861"/>
                  </a:moveTo>
                  <a:cubicBezTo>
                    <a:pt x="0" y="28592"/>
                    <a:pt x="28592" y="0"/>
                    <a:pt x="63861" y="0"/>
                  </a:cubicBezTo>
                  <a:lnTo>
                    <a:pt x="1845701" y="0"/>
                  </a:lnTo>
                  <a:cubicBezTo>
                    <a:pt x="1880970" y="0"/>
                    <a:pt x="1909562" y="28592"/>
                    <a:pt x="1909562" y="63861"/>
                  </a:cubicBezTo>
                  <a:lnTo>
                    <a:pt x="1909562" y="574747"/>
                  </a:lnTo>
                  <a:cubicBezTo>
                    <a:pt x="1909562" y="610016"/>
                    <a:pt x="1880970" y="638608"/>
                    <a:pt x="1845701" y="638608"/>
                  </a:cubicBezTo>
                  <a:lnTo>
                    <a:pt x="63861" y="638608"/>
                  </a:lnTo>
                  <a:cubicBezTo>
                    <a:pt x="28592" y="638608"/>
                    <a:pt x="0" y="610016"/>
                    <a:pt x="0" y="574747"/>
                  </a:cubicBezTo>
                  <a:lnTo>
                    <a:pt x="0" y="63861"/>
                  </a:lnTo>
                  <a:close/>
                </a:path>
              </a:pathLst>
            </a:custGeom>
            <a:solidFill>
              <a:srgbClr val="A67C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66209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Regresión</a:t>
              </a:r>
              <a:r>
                <a:rPr lang="es-AR" sz="11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A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logística</a:t>
              </a:r>
              <a:endParaRPr lang="es-E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280A1883-62BF-B9FC-9BA3-2E5501A81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255" y="1638278"/>
              <a:ext cx="3205489" cy="313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AA1DE9E-72EE-C3A7-DC24-E9EC7D8588BC}"/>
              </a:ext>
            </a:extLst>
          </p:cNvPr>
          <p:cNvSpPr txBox="1">
            <a:spLocks/>
          </p:cNvSpPr>
          <p:nvPr/>
        </p:nvSpPr>
        <p:spPr>
          <a:xfrm>
            <a:off x="449248" y="5353841"/>
            <a:ext cx="10515600" cy="867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modelo de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 también tiene menos errores en cuanto a jugadores del tipo 3 (los más caros), es por eso que pese a la poca diferencia que tienen en la precisión, me parece más adecuado este modelo.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9065A45-749A-6AF1-636C-9F96EE778FB9}"/>
              </a:ext>
            </a:extLst>
          </p:cNvPr>
          <p:cNvGrpSpPr/>
          <p:nvPr/>
        </p:nvGrpSpPr>
        <p:grpSpPr>
          <a:xfrm>
            <a:off x="96953" y="1247602"/>
            <a:ext cx="3208323" cy="3459757"/>
            <a:chOff x="96953" y="1247602"/>
            <a:chExt cx="3208323" cy="3459757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011BA5F4-9300-CE50-6385-B71E99FEF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86" y="1792106"/>
              <a:ext cx="2977390" cy="2915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A96D54C3-FA7C-552E-B1EA-10B319656C67}"/>
                </a:ext>
              </a:extLst>
            </p:cNvPr>
            <p:cNvSpPr/>
            <p:nvPr/>
          </p:nvSpPr>
          <p:spPr>
            <a:xfrm>
              <a:off x="96953" y="1247602"/>
              <a:ext cx="2532495" cy="630475"/>
            </a:xfrm>
            <a:custGeom>
              <a:avLst/>
              <a:gdLst>
                <a:gd name="connsiteX0" fmla="*/ 0 w 1909562"/>
                <a:gd name="connsiteY0" fmla="*/ 63861 h 638608"/>
                <a:gd name="connsiteX1" fmla="*/ 63861 w 1909562"/>
                <a:gd name="connsiteY1" fmla="*/ 0 h 638608"/>
                <a:gd name="connsiteX2" fmla="*/ 1845701 w 1909562"/>
                <a:gd name="connsiteY2" fmla="*/ 0 h 638608"/>
                <a:gd name="connsiteX3" fmla="*/ 1909562 w 1909562"/>
                <a:gd name="connsiteY3" fmla="*/ 63861 h 638608"/>
                <a:gd name="connsiteX4" fmla="*/ 1909562 w 1909562"/>
                <a:gd name="connsiteY4" fmla="*/ 574747 h 638608"/>
                <a:gd name="connsiteX5" fmla="*/ 1845701 w 1909562"/>
                <a:gd name="connsiteY5" fmla="*/ 638608 h 638608"/>
                <a:gd name="connsiteX6" fmla="*/ 63861 w 1909562"/>
                <a:gd name="connsiteY6" fmla="*/ 638608 h 638608"/>
                <a:gd name="connsiteX7" fmla="*/ 0 w 1909562"/>
                <a:gd name="connsiteY7" fmla="*/ 574747 h 638608"/>
                <a:gd name="connsiteX8" fmla="*/ 0 w 1909562"/>
                <a:gd name="connsiteY8" fmla="*/ 63861 h 63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638608">
                  <a:moveTo>
                    <a:pt x="0" y="63861"/>
                  </a:moveTo>
                  <a:cubicBezTo>
                    <a:pt x="0" y="28592"/>
                    <a:pt x="28592" y="0"/>
                    <a:pt x="63861" y="0"/>
                  </a:cubicBezTo>
                  <a:lnTo>
                    <a:pt x="1845701" y="0"/>
                  </a:lnTo>
                  <a:cubicBezTo>
                    <a:pt x="1880970" y="0"/>
                    <a:pt x="1909562" y="28592"/>
                    <a:pt x="1909562" y="63861"/>
                  </a:cubicBezTo>
                  <a:lnTo>
                    <a:pt x="1909562" y="574747"/>
                  </a:lnTo>
                  <a:cubicBezTo>
                    <a:pt x="1909562" y="610016"/>
                    <a:pt x="1880970" y="638608"/>
                    <a:pt x="1845701" y="638608"/>
                  </a:cubicBezTo>
                  <a:lnTo>
                    <a:pt x="63861" y="638608"/>
                  </a:lnTo>
                  <a:cubicBezTo>
                    <a:pt x="28592" y="638608"/>
                    <a:pt x="0" y="610016"/>
                    <a:pt x="0" y="574747"/>
                  </a:cubicBezTo>
                  <a:lnTo>
                    <a:pt x="0" y="63861"/>
                  </a:lnTo>
                  <a:close/>
                </a:path>
              </a:pathLst>
            </a:custGeom>
            <a:solidFill>
              <a:srgbClr val="A67C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66209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endParaRPr lang="es-E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FB86E77-072F-3C23-34EF-EA41424AB415}"/>
              </a:ext>
            </a:extLst>
          </p:cNvPr>
          <p:cNvGrpSpPr/>
          <p:nvPr/>
        </p:nvGrpSpPr>
        <p:grpSpPr>
          <a:xfrm>
            <a:off x="8327510" y="1207795"/>
            <a:ext cx="3536604" cy="3569075"/>
            <a:chOff x="8327510" y="1207795"/>
            <a:chExt cx="3536604" cy="35690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2AA46-9889-673B-014A-CBE485F79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7510" y="1872198"/>
              <a:ext cx="3536604" cy="2904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59DAAAF5-2774-8830-9D84-111879956614}"/>
                </a:ext>
              </a:extLst>
            </p:cNvPr>
            <p:cNvSpPr/>
            <p:nvPr/>
          </p:nvSpPr>
          <p:spPr>
            <a:xfrm>
              <a:off x="8580501" y="1207795"/>
              <a:ext cx="2532495" cy="630475"/>
            </a:xfrm>
            <a:custGeom>
              <a:avLst/>
              <a:gdLst>
                <a:gd name="connsiteX0" fmla="*/ 0 w 1909562"/>
                <a:gd name="connsiteY0" fmla="*/ 63861 h 638608"/>
                <a:gd name="connsiteX1" fmla="*/ 63861 w 1909562"/>
                <a:gd name="connsiteY1" fmla="*/ 0 h 638608"/>
                <a:gd name="connsiteX2" fmla="*/ 1845701 w 1909562"/>
                <a:gd name="connsiteY2" fmla="*/ 0 h 638608"/>
                <a:gd name="connsiteX3" fmla="*/ 1909562 w 1909562"/>
                <a:gd name="connsiteY3" fmla="*/ 63861 h 638608"/>
                <a:gd name="connsiteX4" fmla="*/ 1909562 w 1909562"/>
                <a:gd name="connsiteY4" fmla="*/ 574747 h 638608"/>
                <a:gd name="connsiteX5" fmla="*/ 1845701 w 1909562"/>
                <a:gd name="connsiteY5" fmla="*/ 638608 h 638608"/>
                <a:gd name="connsiteX6" fmla="*/ 63861 w 1909562"/>
                <a:gd name="connsiteY6" fmla="*/ 638608 h 638608"/>
                <a:gd name="connsiteX7" fmla="*/ 0 w 1909562"/>
                <a:gd name="connsiteY7" fmla="*/ 574747 h 638608"/>
                <a:gd name="connsiteX8" fmla="*/ 0 w 1909562"/>
                <a:gd name="connsiteY8" fmla="*/ 63861 h 63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562" h="638608">
                  <a:moveTo>
                    <a:pt x="0" y="63861"/>
                  </a:moveTo>
                  <a:cubicBezTo>
                    <a:pt x="0" y="28592"/>
                    <a:pt x="28592" y="0"/>
                    <a:pt x="63861" y="0"/>
                  </a:cubicBezTo>
                  <a:lnTo>
                    <a:pt x="1845701" y="0"/>
                  </a:lnTo>
                  <a:cubicBezTo>
                    <a:pt x="1880970" y="0"/>
                    <a:pt x="1909562" y="28592"/>
                    <a:pt x="1909562" y="63861"/>
                  </a:cubicBezTo>
                  <a:lnTo>
                    <a:pt x="1909562" y="574747"/>
                  </a:lnTo>
                  <a:cubicBezTo>
                    <a:pt x="1909562" y="610016"/>
                    <a:pt x="1880970" y="638608"/>
                    <a:pt x="1845701" y="638608"/>
                  </a:cubicBezTo>
                  <a:lnTo>
                    <a:pt x="63861" y="638608"/>
                  </a:lnTo>
                  <a:cubicBezTo>
                    <a:pt x="28592" y="638608"/>
                    <a:pt x="0" y="610016"/>
                    <a:pt x="0" y="574747"/>
                  </a:cubicBezTo>
                  <a:lnTo>
                    <a:pt x="0" y="63861"/>
                  </a:lnTo>
                  <a:close/>
                </a:path>
              </a:pathLst>
            </a:custGeom>
            <a:solidFill>
              <a:srgbClr val="A67C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66209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es-A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Forest</a:t>
              </a:r>
              <a:endParaRPr lang="es-E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20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FD993A96-2EDA-43CC-5E42-868EE38D45D5}"/>
              </a:ext>
            </a:extLst>
          </p:cNvPr>
          <p:cNvSpPr/>
          <p:nvPr/>
        </p:nvSpPr>
        <p:spPr>
          <a:xfrm>
            <a:off x="0" y="-58661"/>
            <a:ext cx="12192000" cy="932421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EED5DA7-1305-6FF5-C27D-EB1E1861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3" y="77517"/>
            <a:ext cx="10515600" cy="696878"/>
          </a:xfrm>
        </p:spPr>
        <p:txBody>
          <a:bodyPr>
            <a:normAutofit/>
          </a:bodyPr>
          <a:lstStyle/>
          <a:p>
            <a:r>
              <a:rPr lang="es-AR" sz="3600" b="1" dirty="0">
                <a:latin typeface="Georgia" panose="02040502050405020303" pitchFamily="18" charset="0"/>
              </a:rPr>
              <a:t>Aplicación PCA</a:t>
            </a:r>
            <a:endParaRPr lang="es-ES" sz="3600" b="1" dirty="0">
              <a:latin typeface="Georgia" panose="02040502050405020303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534B99-7A6E-E555-17E7-6FB808FF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27" y="1783215"/>
            <a:ext cx="4720679" cy="28445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E803EB-638F-C2AC-6D8C-E95DAB0D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60" y="5537182"/>
            <a:ext cx="11245346" cy="849939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FA8A1A2-6074-B0E6-AA01-5460E1F6DBB3}"/>
              </a:ext>
            </a:extLst>
          </p:cNvPr>
          <p:cNvSpPr txBox="1">
            <a:spLocks/>
          </p:cNvSpPr>
          <p:nvPr/>
        </p:nvSpPr>
        <p:spPr>
          <a:xfrm>
            <a:off x="399960" y="1783215"/>
            <a:ext cx="6132920" cy="2961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ver que en los modelos con PCA aplicados para KNN y RL tienen mejoras, pero no llegan a ser significativas como para optar cambiar a uno de ellos.</a:t>
            </a:r>
          </a:p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Además, el modelo de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 sufre una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desmejoría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cuando aplicamos PCA.</a:t>
            </a:r>
          </a:p>
          <a:p>
            <a:endParaRPr lang="es-A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mejor opción sigue siendo el </a:t>
            </a:r>
            <a:r>
              <a:rPr lang="es-A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 simple.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266995-FCC9-1A42-4792-F6EAF76BC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28" y="1783214"/>
            <a:ext cx="4732572" cy="28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9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0" y="1519237"/>
            <a:ext cx="8331200" cy="674688"/>
          </a:xfrm>
        </p:spPr>
        <p:txBody>
          <a:bodyPr>
            <a:norm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Conclusiones</a:t>
            </a:r>
            <a:endParaRPr lang="es-E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74E0879-8ECF-FA2B-A0B8-FB9EF92D1906}"/>
              </a:ext>
            </a:extLst>
          </p:cNvPr>
          <p:cNvSpPr txBox="1">
            <a:spLocks/>
          </p:cNvSpPr>
          <p:nvPr/>
        </p:nvSpPr>
        <p:spPr>
          <a:xfrm>
            <a:off x="2743369" y="2551157"/>
            <a:ext cx="8546930" cy="3626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s-A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mejor modelo es el </a:t>
            </a:r>
            <a:r>
              <a:rPr lang="es-AR" sz="2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A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Forest debido a que tiene mejores métricas de Score, </a:t>
            </a:r>
            <a:r>
              <a:rPr lang="es-AR" sz="2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A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s-A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A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RSME, MAE y MSE</a:t>
            </a:r>
          </a:p>
          <a:p>
            <a:pPr algn="l" rtl="0" fontAlgn="base"/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tiempos de ejecución son similares a los demás modelos</a:t>
            </a:r>
          </a:p>
          <a:p>
            <a:pPr algn="l" rtl="0" fontAlgn="base"/>
            <a:r>
              <a:rPr lang="es-A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aplicó el método de K-</a:t>
            </a:r>
            <a:r>
              <a:rPr lang="es-A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es-A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ver si convenía plantear de distinta forma el problema, pero se descartó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: esquinas superiores, una redondeada y la otra cortada 4">
            <a:extLst>
              <a:ext uri="{FF2B5EF4-FFF2-40B4-BE49-F238E27FC236}">
                <a16:creationId xmlns:a16="http://schemas.microsoft.com/office/drawing/2014/main" id="{89DC8C9C-A565-D0B9-3A6F-32207823FF77}"/>
              </a:ext>
            </a:extLst>
          </p:cNvPr>
          <p:cNvSpPr/>
          <p:nvPr/>
        </p:nvSpPr>
        <p:spPr>
          <a:xfrm flipH="1">
            <a:off x="0" y="198408"/>
            <a:ext cx="2268748" cy="665959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Gráfico 5" descr="Portapapeles contorno">
            <a:extLst>
              <a:ext uri="{FF2B5EF4-FFF2-40B4-BE49-F238E27FC236}">
                <a16:creationId xmlns:a16="http://schemas.microsoft.com/office/drawing/2014/main" id="{E6A22C2D-7D4C-CA06-1C64-9760973F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00" y="376208"/>
            <a:ext cx="1117600" cy="111760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A38412C-1C50-8963-1F7F-2D9B3D55EC11}"/>
              </a:ext>
            </a:extLst>
          </p:cNvPr>
          <p:cNvCxnSpPr>
            <a:cxnSpLocks/>
          </p:cNvCxnSpPr>
          <p:nvPr/>
        </p:nvCxnSpPr>
        <p:spPr>
          <a:xfrm>
            <a:off x="2743369" y="2210677"/>
            <a:ext cx="8953331" cy="0"/>
          </a:xfrm>
          <a:prstGeom prst="line">
            <a:avLst/>
          </a:prstGeom>
          <a:ln>
            <a:solidFill>
              <a:srgbClr val="A67C5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6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8280" y="2809716"/>
            <a:ext cx="8331200" cy="1238568"/>
          </a:xfrm>
        </p:spPr>
        <p:txBody>
          <a:bodyPr>
            <a:noAutofit/>
          </a:bodyPr>
          <a:lstStyle/>
          <a:p>
            <a:r>
              <a:rPr lang="es-AR" sz="7200" b="1" dirty="0">
                <a:solidFill>
                  <a:schemeClr val="bg1"/>
                </a:solidFill>
                <a:latin typeface="Georgia" panose="02040502050405020303" pitchFamily="18" charset="0"/>
              </a:rPr>
              <a:t>¡Muchas gracias!</a:t>
            </a:r>
            <a:endParaRPr lang="es-ES" sz="72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ángulo: esquinas superiores, una redondeada y la otra cortada 4">
            <a:extLst>
              <a:ext uri="{FF2B5EF4-FFF2-40B4-BE49-F238E27FC236}">
                <a16:creationId xmlns:a16="http://schemas.microsoft.com/office/drawing/2014/main" id="{89DC8C9C-A565-D0B9-3A6F-32207823FF77}"/>
              </a:ext>
            </a:extLst>
          </p:cNvPr>
          <p:cNvSpPr/>
          <p:nvPr/>
        </p:nvSpPr>
        <p:spPr>
          <a:xfrm flipH="1">
            <a:off x="0" y="198408"/>
            <a:ext cx="2268748" cy="665959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Gráfico 2" descr="Balón de fútbol con relleno sólido">
            <a:extLst>
              <a:ext uri="{FF2B5EF4-FFF2-40B4-BE49-F238E27FC236}">
                <a16:creationId xmlns:a16="http://schemas.microsoft.com/office/drawing/2014/main" id="{CE4B7182-0A7F-B379-0498-BF095DCE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880" y="3849370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ráfico 4" descr="Dólar contorno">
            <a:extLst>
              <a:ext uri="{FF2B5EF4-FFF2-40B4-BE49-F238E27FC236}">
                <a16:creationId xmlns:a16="http://schemas.microsoft.com/office/drawing/2014/main" id="{17B368C5-4A03-B65E-07CA-45361A45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063" y="1425575"/>
            <a:ext cx="1879600" cy="1879600"/>
          </a:xfrm>
          <a:prstGeom prst="rect">
            <a:avLst/>
          </a:prstGeom>
        </p:spPr>
      </p:pic>
      <p:pic>
        <p:nvPicPr>
          <p:cNvPr id="15" name="Gráfico 14" descr="Portátil con relleno sólido">
            <a:extLst>
              <a:ext uri="{FF2B5EF4-FFF2-40B4-BE49-F238E27FC236}">
                <a16:creationId xmlns:a16="http://schemas.microsoft.com/office/drawing/2014/main" id="{FF1B8C89-863F-10FD-070C-9C8272FA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2063" y="3371850"/>
            <a:ext cx="1879600" cy="1879600"/>
          </a:xfrm>
          <a:prstGeom prst="rect">
            <a:avLst/>
          </a:prstGeom>
        </p:spPr>
      </p:pic>
      <p:pic>
        <p:nvPicPr>
          <p:cNvPr id="7" name="Gráfico 6" descr="Dinero con relleno sólido">
            <a:extLst>
              <a:ext uri="{FF2B5EF4-FFF2-40B4-BE49-F238E27FC236}">
                <a16:creationId xmlns:a16="http://schemas.microsoft.com/office/drawing/2014/main" id="{BDE45FFA-7FA8-461B-4374-F26671FB0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8338" y="1425575"/>
            <a:ext cx="1879600" cy="1879600"/>
          </a:xfrm>
          <a:prstGeom prst="rect">
            <a:avLst/>
          </a:prstGeom>
        </p:spPr>
      </p:pic>
      <p:pic>
        <p:nvPicPr>
          <p:cNvPr id="17" name="Gráfico 16" descr="Portátil contorno">
            <a:extLst>
              <a:ext uri="{FF2B5EF4-FFF2-40B4-BE49-F238E27FC236}">
                <a16:creationId xmlns:a16="http://schemas.microsoft.com/office/drawing/2014/main" id="{D95F0E22-3B99-74A8-BFB4-A0C5D4879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8338" y="3371850"/>
            <a:ext cx="1879600" cy="1879600"/>
          </a:xfrm>
          <a:prstGeom prst="rect">
            <a:avLst/>
          </a:prstGeom>
        </p:spPr>
      </p:pic>
      <p:pic>
        <p:nvPicPr>
          <p:cNvPr id="9" name="Gráfico 8" descr="Dólar con relleno sólido">
            <a:extLst>
              <a:ext uri="{FF2B5EF4-FFF2-40B4-BE49-F238E27FC236}">
                <a16:creationId xmlns:a16="http://schemas.microsoft.com/office/drawing/2014/main" id="{CC424E96-351D-A41E-E645-1690111D5C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4613" y="1425575"/>
            <a:ext cx="1879600" cy="1879600"/>
          </a:xfrm>
          <a:prstGeom prst="rect">
            <a:avLst/>
          </a:prstGeom>
        </p:spPr>
      </p:pic>
      <p:pic>
        <p:nvPicPr>
          <p:cNvPr id="19" name="Gráfico 18" descr="Cuaderno de estrategias contorno">
            <a:extLst>
              <a:ext uri="{FF2B5EF4-FFF2-40B4-BE49-F238E27FC236}">
                <a16:creationId xmlns:a16="http://schemas.microsoft.com/office/drawing/2014/main" id="{EF867985-A035-A427-BD49-091518E715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4613" y="3371850"/>
            <a:ext cx="1879600" cy="1879600"/>
          </a:xfrm>
          <a:prstGeom prst="rect">
            <a:avLst/>
          </a:prstGeom>
        </p:spPr>
      </p:pic>
      <p:pic>
        <p:nvPicPr>
          <p:cNvPr id="11" name="Gráfico 10" descr="Maletín contorno">
            <a:extLst>
              <a:ext uri="{FF2B5EF4-FFF2-40B4-BE49-F238E27FC236}">
                <a16:creationId xmlns:a16="http://schemas.microsoft.com/office/drawing/2014/main" id="{92A49D83-33B6-656C-E96B-FC50FAC358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99300" y="1425575"/>
            <a:ext cx="1879600" cy="1879600"/>
          </a:xfrm>
          <a:prstGeom prst="rect">
            <a:avLst/>
          </a:prstGeom>
        </p:spPr>
      </p:pic>
      <p:pic>
        <p:nvPicPr>
          <p:cNvPr id="21" name="Gráfico 20" descr="Balón de fútbol con relleno sólido">
            <a:extLst>
              <a:ext uri="{FF2B5EF4-FFF2-40B4-BE49-F238E27FC236}">
                <a16:creationId xmlns:a16="http://schemas.microsoft.com/office/drawing/2014/main" id="{D3C5B087-A35A-0BB0-A41C-29F3B9C2B0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9300" y="3371850"/>
            <a:ext cx="1879600" cy="1879600"/>
          </a:xfrm>
          <a:prstGeom prst="rect">
            <a:avLst/>
          </a:prstGeom>
        </p:spPr>
      </p:pic>
      <p:pic>
        <p:nvPicPr>
          <p:cNvPr id="13" name="Gráfico 12" descr="Maletín con relleno sólido">
            <a:extLst>
              <a:ext uri="{FF2B5EF4-FFF2-40B4-BE49-F238E27FC236}">
                <a16:creationId xmlns:a16="http://schemas.microsoft.com/office/drawing/2014/main" id="{5D2D3BF6-F10F-88F9-7CA0-04AB6B5C05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45575" y="1425575"/>
            <a:ext cx="1879600" cy="1879600"/>
          </a:xfrm>
          <a:prstGeom prst="rect">
            <a:avLst/>
          </a:prstGeom>
        </p:spPr>
      </p:pic>
      <p:pic>
        <p:nvPicPr>
          <p:cNvPr id="23" name="Gráfico 22" descr="Balón de fútbol contorno">
            <a:extLst>
              <a:ext uri="{FF2B5EF4-FFF2-40B4-BE49-F238E27FC236}">
                <a16:creationId xmlns:a16="http://schemas.microsoft.com/office/drawing/2014/main" id="{A9422056-62A4-CFB5-0663-D8D452209B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45575" y="3371850"/>
            <a:ext cx="1879600" cy="1879600"/>
          </a:xfrm>
          <a:prstGeom prst="rect">
            <a:avLst/>
          </a:prstGeom>
        </p:spPr>
      </p:pic>
      <p:pic>
        <p:nvPicPr>
          <p:cNvPr id="25" name="Gráfico 24" descr="Bandeja de entrada contorno">
            <a:extLst>
              <a:ext uri="{FF2B5EF4-FFF2-40B4-BE49-F238E27FC236}">
                <a16:creationId xmlns:a16="http://schemas.microsoft.com/office/drawing/2014/main" id="{A751C71C-0F32-7C8D-D564-1C48BCC607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20144" y="392150"/>
            <a:ext cx="914400" cy="914400"/>
          </a:xfrm>
          <a:prstGeom prst="rect">
            <a:avLst/>
          </a:prstGeom>
        </p:spPr>
      </p:pic>
      <p:pic>
        <p:nvPicPr>
          <p:cNvPr id="27" name="Gráfico 26" descr="Bandeja de entrada con relleno sólido">
            <a:extLst>
              <a:ext uri="{FF2B5EF4-FFF2-40B4-BE49-F238E27FC236}">
                <a16:creationId xmlns:a16="http://schemas.microsoft.com/office/drawing/2014/main" id="{CF266A37-CFFC-B10F-A450-2D4C30AF58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98383" y="577321"/>
            <a:ext cx="914400" cy="914400"/>
          </a:xfrm>
          <a:prstGeom prst="rect">
            <a:avLst/>
          </a:prstGeom>
        </p:spPr>
      </p:pic>
      <p:pic>
        <p:nvPicPr>
          <p:cNvPr id="31" name="Gráfico 30" descr="Señal de negación con relleno sólido">
            <a:extLst>
              <a:ext uri="{FF2B5EF4-FFF2-40B4-BE49-F238E27FC236}">
                <a16:creationId xmlns:a16="http://schemas.microsoft.com/office/drawing/2014/main" id="{07555EA3-0FF9-EDC8-25CC-35061DFCE8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31167" y="5773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DCCB-D22F-F6D9-826F-959736D8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 descr="Pensamiento científico con relleno sólido">
            <a:extLst>
              <a:ext uri="{FF2B5EF4-FFF2-40B4-BE49-F238E27FC236}">
                <a16:creationId xmlns:a16="http://schemas.microsoft.com/office/drawing/2014/main" id="{5B8999BD-30E9-5BA6-D931-24406C85D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042" y="3114600"/>
            <a:ext cx="914400" cy="914400"/>
          </a:xfrm>
        </p:spPr>
      </p:pic>
      <p:pic>
        <p:nvPicPr>
          <p:cNvPr id="7" name="Gráfico 6" descr="Pensamiento científico contorno">
            <a:extLst>
              <a:ext uri="{FF2B5EF4-FFF2-40B4-BE49-F238E27FC236}">
                <a16:creationId xmlns:a16="http://schemas.microsoft.com/office/drawing/2014/main" id="{EFFBBB0B-731C-9141-4013-DC8C571D3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8428" y="1566844"/>
            <a:ext cx="914400" cy="914400"/>
          </a:xfrm>
          <a:prstGeom prst="rect">
            <a:avLst/>
          </a:prstGeom>
        </p:spPr>
      </p:pic>
      <p:pic>
        <p:nvPicPr>
          <p:cNvPr id="9" name="Gráfico 8" descr="ADN contorno">
            <a:extLst>
              <a:ext uri="{FF2B5EF4-FFF2-40B4-BE49-F238E27FC236}">
                <a16:creationId xmlns:a16="http://schemas.microsoft.com/office/drawing/2014/main" id="{93C8194F-3481-5DB6-43E4-E7FBCE5CC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3768" y="1289658"/>
            <a:ext cx="914400" cy="914400"/>
          </a:xfrm>
          <a:prstGeom prst="rect">
            <a:avLst/>
          </a:prstGeom>
        </p:spPr>
      </p:pic>
      <p:pic>
        <p:nvPicPr>
          <p:cNvPr id="11" name="Gráfico 10" descr="Aprendizaje remoto de ciencia con relleno sólido">
            <a:extLst>
              <a:ext uri="{FF2B5EF4-FFF2-40B4-BE49-F238E27FC236}">
                <a16:creationId xmlns:a16="http://schemas.microsoft.com/office/drawing/2014/main" id="{FEC87A6C-D1DC-802F-AF0B-BFBE4C7B6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3098" y="613179"/>
            <a:ext cx="914400" cy="914400"/>
          </a:xfrm>
          <a:prstGeom prst="rect">
            <a:avLst/>
          </a:prstGeom>
        </p:spPr>
      </p:pic>
      <p:pic>
        <p:nvPicPr>
          <p:cNvPr id="13" name="Gráfico 12" descr="Aprendizaje remoto de ciencia contorno">
            <a:extLst>
              <a:ext uri="{FF2B5EF4-FFF2-40B4-BE49-F238E27FC236}">
                <a16:creationId xmlns:a16="http://schemas.microsoft.com/office/drawing/2014/main" id="{0D3D7302-0B88-2B7F-73A9-921C4899E2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6233" y="2667551"/>
            <a:ext cx="914400" cy="914400"/>
          </a:xfrm>
          <a:prstGeom prst="rect">
            <a:avLst/>
          </a:prstGeom>
        </p:spPr>
      </p:pic>
      <p:pic>
        <p:nvPicPr>
          <p:cNvPr id="15" name="Gráfico 14" descr="Procesador contorno">
            <a:extLst>
              <a:ext uri="{FF2B5EF4-FFF2-40B4-BE49-F238E27FC236}">
                <a16:creationId xmlns:a16="http://schemas.microsoft.com/office/drawing/2014/main" id="{75C8C44A-B27E-32F5-B82E-AA67E03A1C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8800" y="3721800"/>
            <a:ext cx="914400" cy="914400"/>
          </a:xfrm>
          <a:prstGeom prst="rect">
            <a:avLst/>
          </a:prstGeom>
        </p:spPr>
      </p:pic>
      <p:pic>
        <p:nvPicPr>
          <p:cNvPr id="17" name="Gráfico 16" descr="Procesador con relleno sólido">
            <a:extLst>
              <a:ext uri="{FF2B5EF4-FFF2-40B4-BE49-F238E27FC236}">
                <a16:creationId xmlns:a16="http://schemas.microsoft.com/office/drawing/2014/main" id="{30179A1B-9423-A258-49BF-5D0E6FA83F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5628" y="4492563"/>
            <a:ext cx="914400" cy="914400"/>
          </a:xfrm>
          <a:prstGeom prst="rect">
            <a:avLst/>
          </a:prstGeom>
        </p:spPr>
      </p:pic>
      <p:pic>
        <p:nvPicPr>
          <p:cNvPr id="19" name="Gráfico 18" descr="Diana con relleno sólido">
            <a:extLst>
              <a:ext uri="{FF2B5EF4-FFF2-40B4-BE49-F238E27FC236}">
                <a16:creationId xmlns:a16="http://schemas.microsoft.com/office/drawing/2014/main" id="{AA9828DE-7665-3FC2-A6B0-4F455BC82F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46536" y="1709644"/>
            <a:ext cx="914400" cy="914400"/>
          </a:xfrm>
          <a:prstGeom prst="rect">
            <a:avLst/>
          </a:prstGeom>
        </p:spPr>
      </p:pic>
      <p:pic>
        <p:nvPicPr>
          <p:cNvPr id="21" name="Gráfico 20" descr="Diana contorno">
            <a:extLst>
              <a:ext uri="{FF2B5EF4-FFF2-40B4-BE49-F238E27FC236}">
                <a16:creationId xmlns:a16="http://schemas.microsoft.com/office/drawing/2014/main" id="{F2C1D537-D5B7-1D89-CA1A-86D4C69C36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5773" y="5048888"/>
            <a:ext cx="914400" cy="914400"/>
          </a:xfrm>
          <a:prstGeom prst="rect">
            <a:avLst/>
          </a:prstGeom>
        </p:spPr>
      </p:pic>
      <p:pic>
        <p:nvPicPr>
          <p:cNvPr id="23" name="Gráfico 22" descr="Gol de fútbol contorno">
            <a:extLst>
              <a:ext uri="{FF2B5EF4-FFF2-40B4-BE49-F238E27FC236}">
                <a16:creationId xmlns:a16="http://schemas.microsoft.com/office/drawing/2014/main" id="{2DF1E42E-E2D8-5E53-EC2F-F8DCEFC5C0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88800" y="4321800"/>
            <a:ext cx="914400" cy="914400"/>
          </a:xfrm>
          <a:prstGeom prst="rect">
            <a:avLst/>
          </a:prstGeom>
        </p:spPr>
      </p:pic>
      <p:pic>
        <p:nvPicPr>
          <p:cNvPr id="25" name="Gráfico 24" descr="Gol de fútbol con relleno sólido">
            <a:extLst>
              <a:ext uri="{FF2B5EF4-FFF2-40B4-BE49-F238E27FC236}">
                <a16:creationId xmlns:a16="http://schemas.microsoft.com/office/drawing/2014/main" id="{3374388D-E8DE-A92A-2962-3DEFB67D75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83395" y="2769537"/>
            <a:ext cx="914400" cy="914400"/>
          </a:xfrm>
          <a:prstGeom prst="rect">
            <a:avLst/>
          </a:prstGeom>
        </p:spPr>
      </p:pic>
      <p:pic>
        <p:nvPicPr>
          <p:cNvPr id="27" name="Gráfico 26" descr="Presentación con lista de comprobación contorno">
            <a:extLst>
              <a:ext uri="{FF2B5EF4-FFF2-40B4-BE49-F238E27FC236}">
                <a16:creationId xmlns:a16="http://schemas.microsoft.com/office/drawing/2014/main" id="{69A53AA9-275D-4A6B-477A-8A96B392CB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27681" y="5330421"/>
            <a:ext cx="914400" cy="914400"/>
          </a:xfrm>
          <a:prstGeom prst="rect">
            <a:avLst/>
          </a:prstGeom>
        </p:spPr>
      </p:pic>
      <p:pic>
        <p:nvPicPr>
          <p:cNvPr id="29" name="Gráfico 28" descr="Presentación con lista de comprobación con relleno sólido">
            <a:extLst>
              <a:ext uri="{FF2B5EF4-FFF2-40B4-BE49-F238E27FC236}">
                <a16:creationId xmlns:a16="http://schemas.microsoft.com/office/drawing/2014/main" id="{1EC14224-8292-8F84-6EF3-6172AFE0AF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50227" y="3654712"/>
            <a:ext cx="914400" cy="914400"/>
          </a:xfrm>
          <a:prstGeom prst="rect">
            <a:avLst/>
          </a:prstGeom>
        </p:spPr>
      </p:pic>
      <p:pic>
        <p:nvPicPr>
          <p:cNvPr id="31" name="Gráfico 30" descr="Lista de comprobación contorno">
            <a:extLst>
              <a:ext uri="{FF2B5EF4-FFF2-40B4-BE49-F238E27FC236}">
                <a16:creationId xmlns:a16="http://schemas.microsoft.com/office/drawing/2014/main" id="{0AB86FAD-C028-A0FE-C4B5-A2C0D3F486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864627" y="4949763"/>
            <a:ext cx="914400" cy="914400"/>
          </a:xfrm>
          <a:prstGeom prst="rect">
            <a:avLst/>
          </a:prstGeom>
        </p:spPr>
      </p:pic>
      <p:pic>
        <p:nvPicPr>
          <p:cNvPr id="33" name="Gráfico 32" descr="Lista de comprobación con relleno sólido">
            <a:extLst>
              <a:ext uri="{FF2B5EF4-FFF2-40B4-BE49-F238E27FC236}">
                <a16:creationId xmlns:a16="http://schemas.microsoft.com/office/drawing/2014/main" id="{2D09EB4D-0647-18D4-EB96-70CBC7F457E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327758" y="3536058"/>
            <a:ext cx="914400" cy="914400"/>
          </a:xfrm>
          <a:prstGeom prst="rect">
            <a:avLst/>
          </a:prstGeom>
        </p:spPr>
      </p:pic>
      <p:pic>
        <p:nvPicPr>
          <p:cNvPr id="35" name="Gráfico 34" descr="Prismáticos contorno">
            <a:extLst>
              <a:ext uri="{FF2B5EF4-FFF2-40B4-BE49-F238E27FC236}">
                <a16:creationId xmlns:a16="http://schemas.microsoft.com/office/drawing/2014/main" id="{EFAAC265-8BD8-5120-B5C9-E22FEF6B56C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65627" y="2262073"/>
            <a:ext cx="914400" cy="914400"/>
          </a:xfrm>
          <a:prstGeom prst="rect">
            <a:avLst/>
          </a:prstGeom>
        </p:spPr>
      </p:pic>
      <p:pic>
        <p:nvPicPr>
          <p:cNvPr id="37" name="Gráfico 36" descr="Lupa contorno">
            <a:extLst>
              <a:ext uri="{FF2B5EF4-FFF2-40B4-BE49-F238E27FC236}">
                <a16:creationId xmlns:a16="http://schemas.microsoft.com/office/drawing/2014/main" id="{265AE058-5D06-E403-DF4B-AE92603D7E2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934049" y="818301"/>
            <a:ext cx="914400" cy="914400"/>
          </a:xfrm>
          <a:prstGeom prst="rect">
            <a:avLst/>
          </a:prstGeom>
        </p:spPr>
      </p:pic>
      <p:pic>
        <p:nvPicPr>
          <p:cNvPr id="39" name="Gráfico 38" descr="Lupa con relleno sólido">
            <a:extLst>
              <a:ext uri="{FF2B5EF4-FFF2-40B4-BE49-F238E27FC236}">
                <a16:creationId xmlns:a16="http://schemas.microsoft.com/office/drawing/2014/main" id="{13BA2E9B-BDF3-F260-3FEA-717181DB32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515962" y="1757210"/>
            <a:ext cx="914400" cy="914400"/>
          </a:xfrm>
          <a:prstGeom prst="rect">
            <a:avLst/>
          </a:prstGeom>
        </p:spPr>
      </p:pic>
      <p:pic>
        <p:nvPicPr>
          <p:cNvPr id="41" name="Gráfico 40" descr="Trabajo contorno">
            <a:extLst>
              <a:ext uri="{FF2B5EF4-FFF2-40B4-BE49-F238E27FC236}">
                <a16:creationId xmlns:a16="http://schemas.microsoft.com/office/drawing/2014/main" id="{1B647E90-7C69-9525-D545-78192D74499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618028" y="155979"/>
            <a:ext cx="914400" cy="914400"/>
          </a:xfrm>
          <a:prstGeom prst="rect">
            <a:avLst/>
          </a:prstGeom>
        </p:spPr>
      </p:pic>
      <p:pic>
        <p:nvPicPr>
          <p:cNvPr id="43" name="Gráfico 42" descr="Trabajador de oficina con relleno sólido">
            <a:extLst>
              <a:ext uri="{FF2B5EF4-FFF2-40B4-BE49-F238E27FC236}">
                <a16:creationId xmlns:a16="http://schemas.microsoft.com/office/drawing/2014/main" id="{414A6FAD-B931-9BDC-86C6-926E3BDE836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72059" y="446697"/>
            <a:ext cx="914400" cy="914400"/>
          </a:xfrm>
          <a:prstGeom prst="rect">
            <a:avLst/>
          </a:prstGeom>
        </p:spPr>
      </p:pic>
      <p:pic>
        <p:nvPicPr>
          <p:cNvPr id="45" name="Gráfico 44" descr="Brindis contorno">
            <a:extLst>
              <a:ext uri="{FF2B5EF4-FFF2-40B4-BE49-F238E27FC236}">
                <a16:creationId xmlns:a16="http://schemas.microsoft.com/office/drawing/2014/main" id="{52D65AC8-31FB-A26B-3CB7-60F35B5FEC3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784958" y="1945905"/>
            <a:ext cx="914400" cy="914400"/>
          </a:xfrm>
          <a:prstGeom prst="rect">
            <a:avLst/>
          </a:prstGeom>
        </p:spPr>
      </p:pic>
      <p:pic>
        <p:nvPicPr>
          <p:cNvPr id="47" name="Gráfico 46" descr="Sala de juntas contorno">
            <a:extLst>
              <a:ext uri="{FF2B5EF4-FFF2-40B4-BE49-F238E27FC236}">
                <a16:creationId xmlns:a16="http://schemas.microsoft.com/office/drawing/2014/main" id="{EB59E91E-A631-9955-FB85-15D00CC8567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28168" y="232458"/>
            <a:ext cx="914400" cy="914400"/>
          </a:xfrm>
          <a:prstGeom prst="rect">
            <a:avLst/>
          </a:prstGeom>
        </p:spPr>
      </p:pic>
      <p:pic>
        <p:nvPicPr>
          <p:cNvPr id="49" name="Gráfico 48" descr="Sala de juntas con relleno sólido">
            <a:extLst>
              <a:ext uri="{FF2B5EF4-FFF2-40B4-BE49-F238E27FC236}">
                <a16:creationId xmlns:a16="http://schemas.microsoft.com/office/drawing/2014/main" id="{6CF5F451-4A49-754C-78B2-97C4FD3F443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224957" y="1474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superiores redondeadas 4">
            <a:extLst>
              <a:ext uri="{FF2B5EF4-FFF2-40B4-BE49-F238E27FC236}">
                <a16:creationId xmlns:a16="http://schemas.microsoft.com/office/drawing/2014/main" id="{EF341ED0-C63E-21FA-34BC-4BE478C70CC9}"/>
              </a:ext>
            </a:extLst>
          </p:cNvPr>
          <p:cNvSpPr/>
          <p:nvPr/>
        </p:nvSpPr>
        <p:spPr>
          <a:xfrm>
            <a:off x="0" y="4846320"/>
            <a:ext cx="12192000" cy="2179800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422" y="293397"/>
            <a:ext cx="5741504" cy="776288"/>
          </a:xfrm>
        </p:spPr>
        <p:txBody>
          <a:bodyPr>
            <a:normAutofit/>
          </a:bodyPr>
          <a:lstStyle/>
          <a:p>
            <a:r>
              <a:rPr lang="es-AR" sz="36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Dataset</a:t>
            </a:r>
            <a:endParaRPr lang="es-E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422" y="5243193"/>
            <a:ext cx="11602381" cy="1614807"/>
          </a:xfrm>
        </p:spPr>
        <p:txBody>
          <a:bodyPr>
            <a:norm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utilizó un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FIFA 22 que tiene un registro de los jugadores de fútbol de ese año con diferentes métricas que me sirven para realizar el proyecto.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cuenta con un total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19,239 filas y 110 columnas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lo obtuvo desde la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5A05D6-7FD0-84AD-68EC-EAE1BF89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74" y="469555"/>
            <a:ext cx="7616692" cy="3536321"/>
          </a:xfrm>
          <a:prstGeom prst="rect">
            <a:avLst/>
          </a:prstGeom>
        </p:spPr>
      </p:pic>
      <p:pic>
        <p:nvPicPr>
          <p:cNvPr id="10" name="Gráfico 9" descr="Lista de comprobación contorno">
            <a:extLst>
              <a:ext uri="{FF2B5EF4-FFF2-40B4-BE49-F238E27FC236}">
                <a16:creationId xmlns:a16="http://schemas.microsoft.com/office/drawing/2014/main" id="{94CCD3F9-477C-836D-7770-2CFE7B4A8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932" y="1055914"/>
            <a:ext cx="1595067" cy="15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8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superiores redondeadas 4">
            <a:extLst>
              <a:ext uri="{FF2B5EF4-FFF2-40B4-BE49-F238E27FC236}">
                <a16:creationId xmlns:a16="http://schemas.microsoft.com/office/drawing/2014/main" id="{EF341ED0-C63E-21FA-34BC-4BE478C70CC9}"/>
              </a:ext>
            </a:extLst>
          </p:cNvPr>
          <p:cNvSpPr/>
          <p:nvPr/>
        </p:nvSpPr>
        <p:spPr>
          <a:xfrm rot="5400000">
            <a:off x="-2627200" y="2690284"/>
            <a:ext cx="6760029" cy="1575403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1DC3D8B-8173-4CB1-31C6-312B73A9490B}"/>
              </a:ext>
            </a:extLst>
          </p:cNvPr>
          <p:cNvSpPr txBox="1">
            <a:spLocks/>
          </p:cNvSpPr>
          <p:nvPr/>
        </p:nvSpPr>
        <p:spPr>
          <a:xfrm>
            <a:off x="1769118" y="792937"/>
            <a:ext cx="5741504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Objetivo del proyecto</a:t>
            </a:r>
            <a:endParaRPr lang="es-E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49A0DD9-81C2-637A-5E1C-751474129C56}"/>
              </a:ext>
            </a:extLst>
          </p:cNvPr>
          <p:cNvSpPr txBox="1">
            <a:spLocks/>
          </p:cNvSpPr>
          <p:nvPr/>
        </p:nvSpPr>
        <p:spPr>
          <a:xfrm>
            <a:off x="1769118" y="1847882"/>
            <a:ext cx="10422882" cy="23517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objetivo del negocio tiene como finalidad detectar el rango de precios de los jugadores basándome en sus habilidades, potencial, edad, posición, salario, altura y peso. Para eso, voy a realizar un modelo de agrupamiento.</a:t>
            </a:r>
          </a:p>
          <a:p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lo voy a hacer? Agrupando en 3 grandes grupos según el rango de valor de cada jugador en la columna 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pPr lvl="1"/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3: Jugadores de más de 25 millones de euros</a:t>
            </a:r>
          </a:p>
          <a:p>
            <a:pPr lvl="1"/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2: Jugadores de entre 10 a 25 millones de euros</a:t>
            </a:r>
          </a:p>
          <a:p>
            <a:pPr lvl="1"/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1: Jugadores de menos de 10 millones de euros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1C42DF-245A-6FE7-68BD-7438BE560D47}"/>
              </a:ext>
            </a:extLst>
          </p:cNvPr>
          <p:cNvSpPr txBox="1">
            <a:spLocks/>
          </p:cNvSpPr>
          <p:nvPr/>
        </p:nvSpPr>
        <p:spPr>
          <a:xfrm>
            <a:off x="1769118" y="4675117"/>
            <a:ext cx="6399522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Alcance y potenciales clientes</a:t>
            </a:r>
            <a:endParaRPr lang="es-E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6" name="Gráfico 15" descr="Diana contorno">
            <a:extLst>
              <a:ext uri="{FF2B5EF4-FFF2-40B4-BE49-F238E27FC236}">
                <a16:creationId xmlns:a16="http://schemas.microsoft.com/office/drawing/2014/main" id="{E26689DB-AB88-3E4D-6FE6-F23D2760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15" y="456107"/>
            <a:ext cx="1333602" cy="1333602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61C0B7A-27DD-FC40-BA48-AF6C7F696C0A}"/>
              </a:ext>
            </a:extLst>
          </p:cNvPr>
          <p:cNvSpPr txBox="1">
            <a:spLocks/>
          </p:cNvSpPr>
          <p:nvPr/>
        </p:nvSpPr>
        <p:spPr>
          <a:xfrm>
            <a:off x="1769118" y="4808233"/>
            <a:ext cx="10422882" cy="1854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3350A8C4-75A0-4ED5-DDBB-9193CFD4D93D}"/>
              </a:ext>
            </a:extLst>
          </p:cNvPr>
          <p:cNvSpPr txBox="1">
            <a:spLocks/>
          </p:cNvSpPr>
          <p:nvPr/>
        </p:nvSpPr>
        <p:spPr>
          <a:xfrm>
            <a:off x="1769118" y="5451405"/>
            <a:ext cx="10422882" cy="146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alcance del proyecto está puesto en llegar a hacer rentable el negocio en los próximos 5 años, tratando de conseguir clientes los cuales pueden ser: clubes de fútbol (tanto comprador como vendedor), representantes, propios jugadores y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scoutings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A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áfico 19" descr="Dólar contorno">
            <a:extLst>
              <a:ext uri="{FF2B5EF4-FFF2-40B4-BE49-F238E27FC236}">
                <a16:creationId xmlns:a16="http://schemas.microsoft.com/office/drawing/2014/main" id="{73139AA3-2D27-CA8E-B4D8-D94110B94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222" y="4675117"/>
            <a:ext cx="690835" cy="6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059E58F9-BECE-5806-35B1-E3C6005C5EED}"/>
              </a:ext>
            </a:extLst>
          </p:cNvPr>
          <p:cNvSpPr/>
          <p:nvPr/>
        </p:nvSpPr>
        <p:spPr>
          <a:xfrm rot="5400000">
            <a:off x="-2627200" y="2690284"/>
            <a:ext cx="6760029" cy="1575403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598760"/>
            <a:ext cx="5741504" cy="776288"/>
          </a:xfrm>
        </p:spPr>
        <p:txBody>
          <a:bodyPr>
            <a:norm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Variables de entrada</a:t>
            </a:r>
            <a:endParaRPr lang="es-E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B66F69-C794-ED64-1858-546B5A1D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7446"/>
            <a:ext cx="10515600" cy="5381239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s-ES" sz="4000" b="1" i="1" dirty="0">
                <a:solidFill>
                  <a:schemeClr val="bg1"/>
                </a:solidFill>
                <a:effectLst/>
              </a:rPr>
              <a:t>Son las columnas del </a:t>
            </a:r>
            <a:r>
              <a:rPr lang="es-ES" sz="4000" b="1" i="1" dirty="0" err="1">
                <a:solidFill>
                  <a:schemeClr val="bg1"/>
                </a:solidFill>
                <a:effectLst/>
              </a:rPr>
              <a:t>dataset</a:t>
            </a:r>
            <a:r>
              <a:rPr lang="es-ES" sz="4000" b="1" i="1" dirty="0">
                <a:solidFill>
                  <a:schemeClr val="bg1"/>
                </a:solidFill>
                <a:effectLst/>
              </a:rPr>
              <a:t>. A saber:</a:t>
            </a:r>
          </a:p>
          <a:p>
            <a:pPr algn="l"/>
            <a:r>
              <a:rPr lang="es-MX" sz="2800" b="0" i="1" dirty="0" err="1">
                <a:solidFill>
                  <a:srgbClr val="000000"/>
                </a:solidFill>
                <a:effectLst/>
                <a:latin typeface="Helvetica Neue"/>
              </a:rPr>
              <a:t>Name</a:t>
            </a:r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: nombre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Position: posiciones en las que pueden jugar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Club</a:t>
            </a:r>
          </a:p>
          <a:p>
            <a:pPr algn="l"/>
            <a:r>
              <a:rPr lang="es-MX" i="1" dirty="0" err="1">
                <a:solidFill>
                  <a:srgbClr val="000000"/>
                </a:solidFill>
                <a:latin typeface="Helvetica Neue"/>
              </a:rPr>
              <a:t>Division</a:t>
            </a:r>
            <a:r>
              <a:rPr lang="es-MX" i="1" dirty="0">
                <a:solidFill>
                  <a:srgbClr val="000000"/>
                </a:solidFill>
                <a:latin typeface="Helvetica Neue"/>
              </a:rPr>
              <a:t>: d</a:t>
            </a:r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ivisión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País de la liga en la que juegan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Nacionalidad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Altura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Peso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Edad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Pierna preferida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Posición preferida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Mejor posición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Valor de mercado</a:t>
            </a:r>
          </a:p>
          <a:p>
            <a:pPr algn="l"/>
            <a:r>
              <a:rPr lang="es-MX" i="1" dirty="0">
                <a:solidFill>
                  <a:srgbClr val="000000"/>
                </a:solidFill>
                <a:latin typeface="Helvetica Neue"/>
              </a:rPr>
              <a:t>Liga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Cláusula de rescisión</a:t>
            </a:r>
          </a:p>
          <a:p>
            <a:pPr algn="l"/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Salario</a:t>
            </a:r>
          </a:p>
          <a:p>
            <a:pPr algn="l"/>
            <a:r>
              <a:rPr lang="es-MX" i="1" dirty="0" err="1">
                <a:solidFill>
                  <a:srgbClr val="000000"/>
                </a:solidFill>
                <a:latin typeface="Helvetica Neue"/>
              </a:rPr>
              <a:t>Overall</a:t>
            </a:r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MX" sz="2800" b="0" i="0" dirty="0">
                <a:solidFill>
                  <a:srgbClr val="000000"/>
                </a:solidFill>
                <a:effectLst/>
                <a:latin typeface="Helvetica Neue"/>
              </a:rPr>
              <a:t>Cada jugador tiene un valor de calidad actual que puede oscilar entre 1 y </a:t>
            </a:r>
            <a:r>
              <a:rPr lang="es-MX" dirty="0">
                <a:solidFill>
                  <a:srgbClr val="000000"/>
                </a:solidFill>
                <a:latin typeface="Helvetica Neue"/>
              </a:rPr>
              <a:t>99</a:t>
            </a:r>
            <a:r>
              <a:rPr lang="es-MX" sz="2800" b="0" i="0" dirty="0">
                <a:solidFill>
                  <a:srgbClr val="000000"/>
                </a:solidFill>
                <a:effectLst/>
                <a:latin typeface="Helvetica Neue"/>
              </a:rPr>
              <a:t>. Ese valor está oculto y determina, en gran medida, cuán bueno es ese jugador.</a:t>
            </a:r>
          </a:p>
          <a:p>
            <a:pPr algn="l"/>
            <a:r>
              <a:rPr lang="es-MX" sz="2800" b="0" i="1" dirty="0" err="1">
                <a:solidFill>
                  <a:srgbClr val="000000"/>
                </a:solidFill>
                <a:effectLst/>
                <a:latin typeface="Helvetica Neue"/>
              </a:rPr>
              <a:t>Potential</a:t>
            </a:r>
            <a:r>
              <a:rPr lang="es-MX" sz="2800" b="0" i="1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MX" sz="2800" b="0" i="0" dirty="0">
                <a:solidFill>
                  <a:srgbClr val="000000"/>
                </a:solidFill>
                <a:effectLst/>
                <a:latin typeface="Helvetica Neue"/>
              </a:rPr>
              <a:t>La calidad potencial es un valor oculto al igual que la </a:t>
            </a:r>
            <a:r>
              <a:rPr lang="es-MX" dirty="0" err="1">
                <a:solidFill>
                  <a:srgbClr val="000000"/>
                </a:solidFill>
                <a:latin typeface="Helvetica Neue"/>
              </a:rPr>
              <a:t>Overall</a:t>
            </a:r>
            <a:r>
              <a:rPr lang="es-MX" sz="2800" b="0" i="0" dirty="0">
                <a:solidFill>
                  <a:srgbClr val="000000"/>
                </a:solidFill>
                <a:effectLst/>
                <a:latin typeface="Helvetica Neue"/>
              </a:rPr>
              <a:t> va de 1 a </a:t>
            </a:r>
            <a:r>
              <a:rPr lang="es-MX" dirty="0">
                <a:solidFill>
                  <a:srgbClr val="000000"/>
                </a:solidFill>
                <a:latin typeface="Helvetica Neue"/>
              </a:rPr>
              <a:t>99</a:t>
            </a:r>
            <a:r>
              <a:rPr lang="es-MX" sz="2800" b="0" i="0" dirty="0">
                <a:solidFill>
                  <a:srgbClr val="000000"/>
                </a:solidFill>
                <a:effectLst/>
                <a:latin typeface="Helvetica Neue"/>
              </a:rPr>
              <a:t>, y es el límite que los jugadores pueden llegar a alcanzar. </a:t>
            </a:r>
          </a:p>
          <a:p>
            <a:pPr algn="l"/>
            <a:r>
              <a:rPr lang="es-MX" dirty="0">
                <a:solidFill>
                  <a:srgbClr val="000000"/>
                </a:solidFill>
                <a:latin typeface="Helvetica Neue"/>
              </a:rPr>
              <a:t>Demás habilidades de los jugadores como velocidad, aceleración, definición, entre otros.</a:t>
            </a:r>
            <a:endParaRPr lang="es-MX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s-ES" sz="4000" i="1" dirty="0">
              <a:solidFill>
                <a:schemeClr val="bg1"/>
              </a:solidFill>
            </a:endParaRPr>
          </a:p>
          <a:p>
            <a:pPr algn="l"/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AR" dirty="0"/>
          </a:p>
        </p:txBody>
      </p:sp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9B717916-0C6E-CBF2-2E31-58A627B06114}"/>
              </a:ext>
            </a:extLst>
          </p:cNvPr>
          <p:cNvSpPr/>
          <p:nvPr/>
        </p:nvSpPr>
        <p:spPr>
          <a:xfrm rot="5400000">
            <a:off x="-2577720" y="2739763"/>
            <a:ext cx="6661071" cy="1575403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Bandeja de entrada contorno">
            <a:extLst>
              <a:ext uri="{FF2B5EF4-FFF2-40B4-BE49-F238E27FC236}">
                <a16:creationId xmlns:a16="http://schemas.microsoft.com/office/drawing/2014/main" id="{9459198B-EBD9-5CA1-3453-EC8DC7B9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93" y="283281"/>
            <a:ext cx="1407246" cy="14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superiores redondeadas 11">
            <a:extLst>
              <a:ext uri="{FF2B5EF4-FFF2-40B4-BE49-F238E27FC236}">
                <a16:creationId xmlns:a16="http://schemas.microsoft.com/office/drawing/2014/main" id="{DB1CE4C6-76F9-52AB-02C2-09A56EE68FAF}"/>
              </a:ext>
            </a:extLst>
          </p:cNvPr>
          <p:cNvSpPr/>
          <p:nvPr/>
        </p:nvSpPr>
        <p:spPr>
          <a:xfrm rot="5400000">
            <a:off x="-2577720" y="2739763"/>
            <a:ext cx="6661071" cy="1575403"/>
          </a:xfrm>
          <a:prstGeom prst="round2SameRect">
            <a:avLst>
              <a:gd name="adj1" fmla="val 10652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F6D8F6C-5675-28EE-B28B-581E4E1B2040}"/>
              </a:ext>
            </a:extLst>
          </p:cNvPr>
          <p:cNvSpPr txBox="1">
            <a:spLocks/>
          </p:cNvSpPr>
          <p:nvPr/>
        </p:nvSpPr>
        <p:spPr>
          <a:xfrm>
            <a:off x="2121714" y="785879"/>
            <a:ext cx="3684668" cy="956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Acquisition</a:t>
            </a:r>
            <a:endParaRPr lang="es-ES" sz="2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66B8949-9614-648F-FD87-B227AC68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714" y="3853543"/>
            <a:ext cx="8483544" cy="1614807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tiene problemas de datos nulos, una distribución del valor de los jugadores dispareja y muchos </a:t>
            </a:r>
            <a:r>
              <a:rPr lang="es-E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cuanto a la edad de los jugadores.</a:t>
            </a:r>
          </a:p>
          <a:p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1F6DFE-E3CA-F4A8-3C4B-F859B7C5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14" y="2350876"/>
            <a:ext cx="9215609" cy="527290"/>
          </a:xfrm>
          <a:prstGeom prst="rect">
            <a:avLst/>
          </a:prstGeom>
        </p:spPr>
      </p:pic>
      <p:pic>
        <p:nvPicPr>
          <p:cNvPr id="13" name="Gráfico 12" descr="Prismáticos contorno">
            <a:extLst>
              <a:ext uri="{FF2B5EF4-FFF2-40B4-BE49-F238E27FC236}">
                <a16:creationId xmlns:a16="http://schemas.microsoft.com/office/drawing/2014/main" id="{01F755FE-CF7C-468D-3D9B-105A67042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9" y="733623"/>
            <a:ext cx="1061125" cy="1061125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96881FD-BA54-95EB-6BEC-44D61E382B3F}"/>
              </a:ext>
            </a:extLst>
          </p:cNvPr>
          <p:cNvCxnSpPr>
            <a:cxnSpLocks/>
          </p:cNvCxnSpPr>
          <p:nvPr/>
        </p:nvCxnSpPr>
        <p:spPr>
          <a:xfrm>
            <a:off x="2121714" y="5305453"/>
            <a:ext cx="8547052" cy="0"/>
          </a:xfrm>
          <a:prstGeom prst="line">
            <a:avLst/>
          </a:prstGeom>
          <a:ln>
            <a:solidFill>
              <a:srgbClr val="A67C5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7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, una redondeada y la otra cortada 5">
            <a:extLst>
              <a:ext uri="{FF2B5EF4-FFF2-40B4-BE49-F238E27FC236}">
                <a16:creationId xmlns:a16="http://schemas.microsoft.com/office/drawing/2014/main" id="{44A9A3F8-4B4E-506B-284C-08BD5BE7315E}"/>
              </a:ext>
            </a:extLst>
          </p:cNvPr>
          <p:cNvSpPr/>
          <p:nvPr/>
        </p:nvSpPr>
        <p:spPr>
          <a:xfrm flipH="1">
            <a:off x="0" y="198408"/>
            <a:ext cx="1872343" cy="665959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6395" y="512901"/>
            <a:ext cx="3867576" cy="1032869"/>
          </a:xfrm>
        </p:spPr>
        <p:txBody>
          <a:bodyPr>
            <a:noAutofit/>
          </a:bodyPr>
          <a:lstStyle/>
          <a:p>
            <a:r>
              <a:rPr lang="es-AR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Wrangling</a:t>
            </a:r>
            <a:endParaRPr lang="es-ES" sz="2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2E6CEE9-C34A-7D53-3E60-1D399A54FF6F}"/>
              </a:ext>
            </a:extLst>
          </p:cNvPr>
          <p:cNvSpPr txBox="1">
            <a:spLocks/>
          </p:cNvSpPr>
          <p:nvPr/>
        </p:nvSpPr>
        <p:spPr>
          <a:xfrm>
            <a:off x="2326395" y="1872287"/>
            <a:ext cx="8483544" cy="45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esta etapa se realizaron los siguientes trabajos</a:t>
            </a:r>
          </a:p>
          <a:p>
            <a:pPr lvl="1"/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tuvieron que eliminar ciertas columnas debido a que no eran de interés para el modelo (nombre de jugador, id del jugador, si tiene cara o no en el juego, posiciones en las que puede jugar, si es un jugador a préstamos entre otras)</a:t>
            </a:r>
          </a:p>
          <a:p>
            <a:pPr lvl="1"/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dividieron ciertas columnas categorizándolas en rangos:</a:t>
            </a:r>
          </a:p>
          <a:p>
            <a:pPr lvl="2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del valor de jugador que fue mencionada anteriormente</a:t>
            </a:r>
          </a:p>
          <a:p>
            <a:pPr lvl="2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edades de los jugadores</a:t>
            </a:r>
          </a:p>
          <a:p>
            <a:pPr lvl="2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habilidades de los jugadores se agruparon en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mentality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defending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goalkeeping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los agrupó según su posición en el club (0 a los jugadores de reserva, 1 a los sustitutos y 2 a los titulares)</a:t>
            </a:r>
          </a:p>
          <a:p>
            <a:pPr lvl="2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los dividió por nivel del jugador: si su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mayor a 80 son nivel 3, si se encuentra entre 70 y 80 son nivel 2 y menor a 70 son nivel 1</a:t>
            </a:r>
          </a:p>
          <a:p>
            <a:pPr lvl="1"/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trataron los valores nulos</a:t>
            </a:r>
          </a:p>
        </p:txBody>
      </p:sp>
      <p:pic>
        <p:nvPicPr>
          <p:cNvPr id="12" name="Gráfico 11" descr="Trabajo contorno">
            <a:extLst>
              <a:ext uri="{FF2B5EF4-FFF2-40B4-BE49-F238E27FC236}">
                <a16:creationId xmlns:a16="http://schemas.microsoft.com/office/drawing/2014/main" id="{E9A0E1CE-5687-9CD0-7BCE-353C6BA3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99" y="341037"/>
            <a:ext cx="1300344" cy="13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4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superiores, una redondeada y la otra cortada 6">
            <a:extLst>
              <a:ext uri="{FF2B5EF4-FFF2-40B4-BE49-F238E27FC236}">
                <a16:creationId xmlns:a16="http://schemas.microsoft.com/office/drawing/2014/main" id="{CDE1F49A-F329-5C7B-9AE7-45D570A9B0C8}"/>
              </a:ext>
            </a:extLst>
          </p:cNvPr>
          <p:cNvSpPr/>
          <p:nvPr/>
        </p:nvSpPr>
        <p:spPr>
          <a:xfrm flipH="1">
            <a:off x="0" y="309851"/>
            <a:ext cx="4693920" cy="665959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A67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3129F683-6E76-23F1-1973-A7E39FFD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79814"/>
            <a:ext cx="3657600" cy="329837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s-E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puede ver que el valor está muy relacionado con lo que es la calidad  del jugador, y además se puede observar que no hay jugadores viejos con altos valores aunque igualmente tengan un valoración alta.</a:t>
            </a:r>
          </a:p>
          <a:p>
            <a:pPr marL="0" indent="0" algn="l">
              <a:buNone/>
            </a:pP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También se puede ver que entre jugadores que poseen la misma calidad, los más jóvenes son los mas valiosos</a:t>
            </a:r>
            <a:endParaRPr lang="es-E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4000" i="1" dirty="0">
              <a:solidFill>
                <a:schemeClr val="bg1"/>
              </a:solidFill>
            </a:endParaRPr>
          </a:p>
          <a:p>
            <a:pPr algn="l"/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ES" sz="1800" b="0" i="0" dirty="0">
              <a:solidFill>
                <a:schemeClr val="bg1"/>
              </a:solidFill>
              <a:effectLst/>
            </a:endParaRPr>
          </a:p>
          <a:p>
            <a:endParaRPr lang="es-A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223C6C-E13C-115F-C1C8-91625F385C6D}"/>
              </a:ext>
            </a:extLst>
          </p:cNvPr>
          <p:cNvSpPr txBox="1">
            <a:spLocks/>
          </p:cNvSpPr>
          <p:nvPr/>
        </p:nvSpPr>
        <p:spPr>
          <a:xfrm>
            <a:off x="0" y="142978"/>
            <a:ext cx="5120640" cy="989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b="1" dirty="0" err="1">
                <a:latin typeface="Georgia" panose="02040502050405020303" pitchFamily="18" charset="0"/>
              </a:rPr>
              <a:t>Insights</a:t>
            </a:r>
            <a:r>
              <a:rPr lang="es-AR" sz="2800" b="1" dirty="0">
                <a:latin typeface="Georgia" panose="02040502050405020303" pitchFamily="18" charset="0"/>
              </a:rPr>
              <a:t> del </a:t>
            </a:r>
            <a:r>
              <a:rPr lang="es-AR" sz="2800" b="1" dirty="0" err="1">
                <a:latin typeface="Georgia" panose="02040502050405020303" pitchFamily="18" charset="0"/>
              </a:rPr>
              <a:t>dataset</a:t>
            </a:r>
            <a:endParaRPr lang="es-ES" sz="2800" b="1" dirty="0">
              <a:latin typeface="Georgia" panose="02040502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D55821-9941-D4C5-AF3F-07CD9CCD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1696"/>
            <a:ext cx="5795963" cy="585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07238842FCFE47AC16B326A3DABE43" ma:contentTypeVersion="2" ma:contentTypeDescription="Crear nuevo documento." ma:contentTypeScope="" ma:versionID="6208e027a85cca19f699806204feb744">
  <xsd:schema xmlns:xsd="http://www.w3.org/2001/XMLSchema" xmlns:xs="http://www.w3.org/2001/XMLSchema" xmlns:p="http://schemas.microsoft.com/office/2006/metadata/properties" xmlns:ns2="d7a0257d-977f-4a5c-9283-32b3ce84e032" targetNamespace="http://schemas.microsoft.com/office/2006/metadata/properties" ma:root="true" ma:fieldsID="6ecd19083e472aac2b0eb6072043cdc2" ns2:_="">
    <xsd:import namespace="d7a0257d-977f-4a5c-9283-32b3ce84e0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0257d-977f-4a5c-9283-32b3ce84e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64BAC3-17F9-41F0-A62A-2D08FA82F464}">
  <ds:schemaRefs>
    <ds:schemaRef ds:uri="http://schemas.microsoft.com/office/2006/documentManagement/types"/>
    <ds:schemaRef ds:uri="d7a0257d-977f-4a5c-9283-32b3ce84e032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8D02D43-B0C7-44C8-B48D-66E25AEBA2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BFEDF0-608C-41EE-B051-6B187E855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a0257d-977f-4a5c-9283-32b3ce84e0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9610</TotalTime>
  <Words>1188</Words>
  <Application>Microsoft Office PowerPoint</Application>
  <PresentationFormat>Panorámica</PresentationFormat>
  <Paragraphs>126</Paragraphs>
  <Slides>18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Helvetica Neue</vt:lpstr>
      <vt:lpstr>Office Theme</vt:lpstr>
      <vt:lpstr> Objetivo: Predecir el rango de valor de un jugador de fútbol</vt:lpstr>
      <vt:lpstr>Presentación de PowerPoint</vt:lpstr>
      <vt:lpstr>Presentación de PowerPoint</vt:lpstr>
      <vt:lpstr>Dataset</vt:lpstr>
      <vt:lpstr>Presentación de PowerPoint</vt:lpstr>
      <vt:lpstr>Variables de entrada</vt:lpstr>
      <vt:lpstr>Presentación de PowerPoint</vt:lpstr>
      <vt:lpstr>Data Wrangling</vt:lpstr>
      <vt:lpstr>Presentación de PowerPoint</vt:lpstr>
      <vt:lpstr>Presentación de PowerPoint</vt:lpstr>
      <vt:lpstr>Presentación de PowerPoint</vt:lpstr>
      <vt:lpstr>Presentación de PowerPoint</vt:lpstr>
      <vt:lpstr>Modelos iniciales </vt:lpstr>
      <vt:lpstr>Modelos con mejoras</vt:lpstr>
      <vt:lpstr>Modelos </vt:lpstr>
      <vt:lpstr>Aplicación PCA</vt:lpstr>
      <vt:lpstr>Conclusiones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INGENIERÍA  “SERVICIO DE CONSULTORÍA ESPECIALIZADO EN INGENIERÍA INDUSTRIAL CON FOCO EN PYMES Y MICROPYMES”</dc:title>
  <dc:creator>Valentin</dc:creator>
  <cp:lastModifiedBy>Federico Asensio</cp:lastModifiedBy>
  <cp:revision>209</cp:revision>
  <dcterms:created xsi:type="dcterms:W3CDTF">2021-08-23T08:44:00Z</dcterms:created>
  <dcterms:modified xsi:type="dcterms:W3CDTF">2022-08-16T00:33:17Z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0x0101008607238842FCFE47AC16B326A3DABE43</vt:lpwstr>
  </property>
</Properties>
</file>