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0F7085-EE39-FC81-2C20-70AEBDEE29D5}" v="13" dt="2023-03-06T08:34:25.628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3/6/2023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75486" y="895390"/>
            <a:ext cx="8211820" cy="0"/>
          </a:xfrm>
          <a:custGeom>
            <a:avLst/>
            <a:gdLst/>
            <a:ahLst/>
            <a:cxnLst/>
            <a:rect l="l" t="t" r="r" b="b"/>
            <a:pathLst>
              <a:path w="8211820">
                <a:moveTo>
                  <a:pt x="0" y="0"/>
                </a:moveTo>
                <a:lnTo>
                  <a:pt x="8211295" y="0"/>
                </a:lnTo>
              </a:path>
            </a:pathLst>
          </a:custGeom>
          <a:ln w="57149">
            <a:solidFill>
              <a:srgbClr val="0070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75486" y="6143762"/>
            <a:ext cx="8211820" cy="0"/>
          </a:xfrm>
          <a:custGeom>
            <a:avLst/>
            <a:gdLst/>
            <a:ahLst/>
            <a:cxnLst/>
            <a:rect l="l" t="t" r="r" b="b"/>
            <a:pathLst>
              <a:path w="8211820">
                <a:moveTo>
                  <a:pt x="0" y="0"/>
                </a:moveTo>
                <a:lnTo>
                  <a:pt x="8211295" y="0"/>
                </a:lnTo>
              </a:path>
            </a:pathLst>
          </a:custGeom>
          <a:ln w="57149">
            <a:solidFill>
              <a:srgbClr val="0070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3/6/2023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3/6/2023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75486" y="895390"/>
            <a:ext cx="8211820" cy="0"/>
          </a:xfrm>
          <a:custGeom>
            <a:avLst/>
            <a:gdLst/>
            <a:ahLst/>
            <a:cxnLst/>
            <a:rect l="l" t="t" r="r" b="b"/>
            <a:pathLst>
              <a:path w="8211820">
                <a:moveTo>
                  <a:pt x="0" y="0"/>
                </a:moveTo>
                <a:lnTo>
                  <a:pt x="8211295" y="0"/>
                </a:lnTo>
              </a:path>
            </a:pathLst>
          </a:custGeom>
          <a:ln w="57149">
            <a:solidFill>
              <a:srgbClr val="0070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44499" y="965384"/>
            <a:ext cx="8255001" cy="1000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577340"/>
            <a:ext cx="82296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spc="-5" dirty="0">
                <a:solidFill>
                  <a:srgbClr val="0070BF"/>
                </a:solidFill>
                <a:latin typeface="Times New Roman"/>
              </a:rPr>
              <a:t>Data </a:t>
            </a:r>
            <a:r>
              <a:rPr spc="-10" dirty="0">
                <a:solidFill>
                  <a:srgbClr val="0070BF"/>
                </a:solidFill>
                <a:latin typeface="Times New Roman"/>
              </a:rPr>
              <a:t>Analysis: </a:t>
            </a:r>
            <a:r>
              <a:rPr spc="-10" dirty="0">
                <a:latin typeface="Times New Roman"/>
              </a:rPr>
              <a:t>Sales Prospects from</a:t>
            </a:r>
            <a:r>
              <a:rPr spc="-180" dirty="0">
                <a:latin typeface="Times New Roman"/>
              </a:rPr>
              <a:t> </a:t>
            </a:r>
            <a:r>
              <a:rPr spc="-5" dirty="0">
                <a:latin typeface="Times New Roman"/>
              </a:rPr>
              <a:t>Home</a:t>
            </a:r>
            <a:r>
              <a:rPr lang="en-US" spc="-5" dirty="0">
                <a:latin typeface="Times New Roman"/>
              </a:rPr>
              <a:t> </a:t>
            </a:r>
            <a:r>
              <a:rPr spc="-5" dirty="0">
                <a:latin typeface="Times New Roman"/>
              </a:rPr>
              <a:t> </a:t>
            </a:r>
            <a:r>
              <a:rPr dirty="0">
                <a:latin typeface="Times New Roman"/>
              </a:rPr>
              <a:t>Mortgage</a:t>
            </a:r>
            <a:r>
              <a:rPr spc="-10" dirty="0">
                <a:latin typeface="Times New Roman"/>
              </a:rPr>
              <a:t> </a:t>
            </a:r>
            <a:r>
              <a:rPr spc="-5" dirty="0">
                <a:latin typeface="Times New Roman"/>
              </a:rPr>
              <a:t>Data</a:t>
            </a:r>
            <a:endParaRPr lang="en-US" spc="-5" dirty="0">
              <a:latin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622165" y="6326987"/>
            <a:ext cx="3867142" cy="2571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499" y="522660"/>
            <a:ext cx="6469380" cy="2724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00" spc="10" dirty="0">
                <a:solidFill>
                  <a:srgbClr val="0070BF"/>
                </a:solidFill>
                <a:latin typeface="Arial"/>
                <a:cs typeface="Arial"/>
              </a:rPr>
              <a:t>77% </a:t>
            </a:r>
            <a:r>
              <a:rPr sz="1600" spc="5" dirty="0">
                <a:solidFill>
                  <a:srgbClr val="0070BF"/>
                </a:solidFill>
                <a:latin typeface="Arial"/>
                <a:cs typeface="Arial"/>
              </a:rPr>
              <a:t>of borrowers in the dataset have </a:t>
            </a:r>
            <a:r>
              <a:rPr sz="1600" dirty="0">
                <a:solidFill>
                  <a:srgbClr val="0070BF"/>
                </a:solidFill>
                <a:latin typeface="Arial"/>
                <a:cs typeface="Arial"/>
              </a:rPr>
              <a:t>loan-to-value </a:t>
            </a:r>
            <a:r>
              <a:rPr sz="1600" spc="5" dirty="0">
                <a:solidFill>
                  <a:srgbClr val="0070BF"/>
                </a:solidFill>
                <a:latin typeface="Arial"/>
                <a:cs typeface="Arial"/>
              </a:rPr>
              <a:t>ratios of 80 or</a:t>
            </a:r>
            <a:r>
              <a:rPr sz="1600" spc="-40" dirty="0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70BF"/>
                </a:solidFill>
                <a:latin typeface="Arial"/>
                <a:cs typeface="Arial"/>
              </a:rPr>
              <a:t>less.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855688" y="1667446"/>
            <a:ext cx="5253296" cy="35231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499" y="339841"/>
            <a:ext cx="8138159" cy="494665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2700" marR="5080">
              <a:lnSpc>
                <a:spcPts val="1750"/>
              </a:lnSpc>
              <a:spcBef>
                <a:spcPts val="320"/>
              </a:spcBef>
            </a:pPr>
            <a:r>
              <a:rPr sz="1600" spc="5" dirty="0">
                <a:solidFill>
                  <a:srgbClr val="0070BF"/>
                </a:solidFill>
                <a:latin typeface="Arial"/>
                <a:cs typeface="Arial"/>
              </a:rPr>
              <a:t>Annual incomes </a:t>
            </a:r>
            <a:r>
              <a:rPr sz="1600" spc="10" dirty="0">
                <a:solidFill>
                  <a:srgbClr val="0070BF"/>
                </a:solidFill>
                <a:latin typeface="Arial"/>
                <a:cs typeface="Arial"/>
              </a:rPr>
              <a:t>show a </a:t>
            </a:r>
            <a:r>
              <a:rPr sz="1600" spc="5" dirty="0">
                <a:solidFill>
                  <a:srgbClr val="0070BF"/>
                </a:solidFill>
                <a:latin typeface="Arial"/>
                <a:cs typeface="Arial"/>
              </a:rPr>
              <a:t>wide </a:t>
            </a:r>
            <a:r>
              <a:rPr sz="1600" spc="10" dirty="0">
                <a:solidFill>
                  <a:srgbClr val="0070BF"/>
                </a:solidFill>
                <a:latin typeface="Arial"/>
                <a:cs typeface="Arial"/>
              </a:rPr>
              <a:t>range </a:t>
            </a:r>
            <a:r>
              <a:rPr sz="1600" spc="5" dirty="0">
                <a:solidFill>
                  <a:srgbClr val="0070BF"/>
                </a:solidFill>
                <a:latin typeface="Arial"/>
                <a:cs typeface="Arial"/>
              </a:rPr>
              <a:t>of variation, </a:t>
            </a:r>
            <a:r>
              <a:rPr sz="1600" dirty="0">
                <a:solidFill>
                  <a:srgbClr val="0070BF"/>
                </a:solidFill>
                <a:latin typeface="Arial"/>
                <a:cs typeface="Arial"/>
              </a:rPr>
              <a:t>possibly </a:t>
            </a:r>
            <a:r>
              <a:rPr sz="1600" spc="5" dirty="0">
                <a:solidFill>
                  <a:srgbClr val="0070BF"/>
                </a:solidFill>
                <a:latin typeface="Arial"/>
                <a:cs typeface="Arial"/>
              </a:rPr>
              <a:t>reflecting an </a:t>
            </a:r>
            <a:r>
              <a:rPr sz="1600" dirty="0">
                <a:solidFill>
                  <a:srgbClr val="0070BF"/>
                </a:solidFill>
                <a:latin typeface="Arial"/>
                <a:cs typeface="Arial"/>
              </a:rPr>
              <a:t>imperfect </a:t>
            </a:r>
            <a:r>
              <a:rPr sz="1600" spc="10" dirty="0">
                <a:solidFill>
                  <a:srgbClr val="0070BF"/>
                </a:solidFill>
                <a:latin typeface="Arial"/>
                <a:cs typeface="Arial"/>
              </a:rPr>
              <a:t>sampling  </a:t>
            </a:r>
            <a:r>
              <a:rPr sz="1600" spc="5" dirty="0">
                <a:solidFill>
                  <a:srgbClr val="0070BF"/>
                </a:solidFill>
                <a:latin typeface="Arial"/>
                <a:cs typeface="Arial"/>
              </a:rPr>
              <a:t>of </a:t>
            </a:r>
            <a:r>
              <a:rPr sz="1600" dirty="0">
                <a:solidFill>
                  <a:srgbClr val="0070BF"/>
                </a:solidFill>
                <a:latin typeface="Arial"/>
                <a:cs typeface="Arial"/>
              </a:rPr>
              <a:t>target </a:t>
            </a:r>
            <a:r>
              <a:rPr sz="1600" spc="5" dirty="0">
                <a:solidFill>
                  <a:srgbClr val="0070BF"/>
                </a:solidFill>
                <a:latin typeface="Arial"/>
                <a:cs typeface="Arial"/>
              </a:rPr>
              <a:t>area </a:t>
            </a:r>
            <a:r>
              <a:rPr sz="1600" spc="10" dirty="0">
                <a:solidFill>
                  <a:srgbClr val="0070BF"/>
                </a:solidFill>
                <a:latin typeface="Arial"/>
                <a:cs typeface="Arial"/>
              </a:rPr>
              <a:t>mortgages </a:t>
            </a:r>
            <a:r>
              <a:rPr sz="1600" spc="5" dirty="0">
                <a:solidFill>
                  <a:srgbClr val="0070BF"/>
                </a:solidFill>
                <a:latin typeface="Arial"/>
                <a:cs typeface="Arial"/>
              </a:rPr>
              <a:t>when the dataset was</a:t>
            </a:r>
            <a:r>
              <a:rPr sz="1600" spc="-35" dirty="0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sz="1600" spc="5" dirty="0">
                <a:solidFill>
                  <a:srgbClr val="0070BF"/>
                </a:solidFill>
                <a:latin typeface="Arial"/>
                <a:cs typeface="Arial"/>
              </a:rPr>
              <a:t>constructed.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35894" y="1232360"/>
            <a:ext cx="6684009" cy="4290060"/>
            <a:chOff x="335894" y="1232360"/>
            <a:chExt cx="6684009" cy="4290060"/>
          </a:xfrm>
        </p:grpSpPr>
        <p:sp>
          <p:nvSpPr>
            <p:cNvPr id="4" name="object 4"/>
            <p:cNvSpPr/>
            <p:nvPr/>
          </p:nvSpPr>
          <p:spPr>
            <a:xfrm>
              <a:off x="340656" y="1237122"/>
              <a:ext cx="3000375" cy="3000375"/>
            </a:xfrm>
            <a:custGeom>
              <a:avLst/>
              <a:gdLst/>
              <a:ahLst/>
              <a:cxnLst/>
              <a:rect l="l" t="t" r="r" b="b"/>
              <a:pathLst>
                <a:path w="3000375" h="3000375">
                  <a:moveTo>
                    <a:pt x="0" y="0"/>
                  </a:moveTo>
                  <a:lnTo>
                    <a:pt x="2999986" y="0"/>
                  </a:lnTo>
                  <a:lnTo>
                    <a:pt x="2999986" y="2999993"/>
                  </a:lnTo>
                  <a:lnTo>
                    <a:pt x="0" y="2999993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819831" y="1676396"/>
              <a:ext cx="5199514" cy="38458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499" y="339844"/>
            <a:ext cx="7735570" cy="494665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2700" marR="5080">
              <a:lnSpc>
                <a:spcPts val="1750"/>
              </a:lnSpc>
              <a:spcBef>
                <a:spcPts val="320"/>
              </a:spcBef>
            </a:pPr>
            <a:r>
              <a:rPr sz="1600" spc="5" dirty="0">
                <a:solidFill>
                  <a:srgbClr val="0070BF"/>
                </a:solidFill>
                <a:latin typeface="Arial"/>
                <a:cs typeface="Arial"/>
              </a:rPr>
              <a:t>Combining </a:t>
            </a:r>
            <a:r>
              <a:rPr sz="1600" spc="-35" dirty="0">
                <a:solidFill>
                  <a:srgbClr val="0070BF"/>
                </a:solidFill>
                <a:latin typeface="Arial"/>
                <a:cs typeface="Arial"/>
              </a:rPr>
              <a:t>LTV </a:t>
            </a:r>
            <a:r>
              <a:rPr sz="1600" spc="5" dirty="0">
                <a:solidFill>
                  <a:srgbClr val="0070BF"/>
                </a:solidFill>
                <a:latin typeface="Arial"/>
                <a:cs typeface="Arial"/>
              </a:rPr>
              <a:t>and annual income criteria generates 59 </a:t>
            </a:r>
            <a:r>
              <a:rPr sz="1600" dirty="0">
                <a:solidFill>
                  <a:srgbClr val="0070BF"/>
                </a:solidFill>
                <a:latin typeface="Arial"/>
                <a:cs typeface="Arial"/>
              </a:rPr>
              <a:t>qualified, </a:t>
            </a:r>
            <a:r>
              <a:rPr sz="1600" spc="5" dirty="0">
                <a:solidFill>
                  <a:srgbClr val="0070BF"/>
                </a:solidFill>
                <a:latin typeface="Arial"/>
                <a:cs typeface="Arial"/>
              </a:rPr>
              <a:t>high income sales  </a:t>
            </a:r>
            <a:r>
              <a:rPr sz="1600" dirty="0">
                <a:solidFill>
                  <a:srgbClr val="0070BF"/>
                </a:solidFill>
                <a:latin typeface="Arial"/>
                <a:cs typeface="Arial"/>
              </a:rPr>
              <a:t>prospects.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568819" y="1523996"/>
            <a:ext cx="5908040" cy="3743325"/>
            <a:chOff x="1568819" y="1523996"/>
            <a:chExt cx="5908040" cy="3743325"/>
          </a:xfrm>
        </p:grpSpPr>
        <p:sp>
          <p:nvSpPr>
            <p:cNvPr id="4" name="object 4"/>
            <p:cNvSpPr/>
            <p:nvPr/>
          </p:nvSpPr>
          <p:spPr>
            <a:xfrm>
              <a:off x="1837761" y="1797416"/>
              <a:ext cx="3000375" cy="3000375"/>
            </a:xfrm>
            <a:custGeom>
              <a:avLst/>
              <a:gdLst/>
              <a:ahLst/>
              <a:cxnLst/>
              <a:rect l="l" t="t" r="r" b="b"/>
              <a:pathLst>
                <a:path w="3000375" h="3000375">
                  <a:moveTo>
                    <a:pt x="0" y="0"/>
                  </a:moveTo>
                  <a:lnTo>
                    <a:pt x="3000003" y="0"/>
                  </a:lnTo>
                  <a:lnTo>
                    <a:pt x="3000003" y="2999998"/>
                  </a:lnTo>
                  <a:lnTo>
                    <a:pt x="0" y="2999998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68819" y="1523996"/>
              <a:ext cx="5907738" cy="37427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499" y="357771"/>
            <a:ext cx="8077834" cy="494665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2700" marR="5080">
              <a:lnSpc>
                <a:spcPts val="1750"/>
              </a:lnSpc>
              <a:spcBef>
                <a:spcPts val="320"/>
              </a:spcBef>
            </a:pPr>
            <a:r>
              <a:rPr sz="1600" spc="5" dirty="0">
                <a:solidFill>
                  <a:srgbClr val="0070BF"/>
                </a:solidFill>
                <a:latin typeface="Arial"/>
                <a:cs typeface="Arial"/>
              </a:rPr>
              <a:t>Appraised home values appear to be normally </a:t>
            </a:r>
            <a:r>
              <a:rPr sz="1600" dirty="0">
                <a:solidFill>
                  <a:srgbClr val="0070BF"/>
                </a:solidFill>
                <a:latin typeface="Arial"/>
                <a:cs typeface="Arial"/>
              </a:rPr>
              <a:t>distributed </a:t>
            </a:r>
            <a:r>
              <a:rPr sz="1600" spc="5" dirty="0">
                <a:solidFill>
                  <a:srgbClr val="0070BF"/>
                </a:solidFill>
                <a:latin typeface="Arial"/>
                <a:cs typeface="Arial"/>
              </a:rPr>
              <a:t>in the </a:t>
            </a:r>
            <a:r>
              <a:rPr sz="1600" dirty="0">
                <a:solidFill>
                  <a:srgbClr val="0070BF"/>
                </a:solidFill>
                <a:latin typeface="Arial"/>
                <a:cs typeface="Arial"/>
              </a:rPr>
              <a:t>dataset, </a:t>
            </a:r>
            <a:r>
              <a:rPr sz="1600" spc="5" dirty="0">
                <a:solidFill>
                  <a:srgbClr val="0070BF"/>
                </a:solidFill>
                <a:latin typeface="Arial"/>
                <a:cs typeface="Arial"/>
              </a:rPr>
              <a:t>with an average  home value of approximately</a:t>
            </a:r>
            <a:r>
              <a:rPr sz="1600" spc="-20" dirty="0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sz="1600" spc="5" dirty="0">
                <a:solidFill>
                  <a:srgbClr val="0070BF"/>
                </a:solidFill>
                <a:latin typeface="Arial"/>
                <a:cs typeface="Arial"/>
              </a:rPr>
              <a:t>$430K.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828796" y="1918446"/>
            <a:ext cx="5504313" cy="33438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499" y="312949"/>
            <a:ext cx="7827009" cy="494665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2700" marR="5080">
              <a:lnSpc>
                <a:spcPts val="1750"/>
              </a:lnSpc>
              <a:spcBef>
                <a:spcPts val="320"/>
              </a:spcBef>
            </a:pPr>
            <a:r>
              <a:rPr sz="1600" spc="5" dirty="0">
                <a:solidFill>
                  <a:srgbClr val="0070BF"/>
                </a:solidFill>
                <a:latin typeface="Arial"/>
                <a:cs typeface="Arial"/>
              </a:rPr>
              <a:t>There are 85 borrowers in </a:t>
            </a:r>
            <a:r>
              <a:rPr sz="1600" dirty="0">
                <a:solidFill>
                  <a:srgbClr val="0070BF"/>
                </a:solidFill>
                <a:latin typeface="Arial"/>
                <a:cs typeface="Arial"/>
              </a:rPr>
              <a:t>locations </a:t>
            </a:r>
            <a:r>
              <a:rPr sz="1600" spc="5" dirty="0">
                <a:solidFill>
                  <a:srgbClr val="0070BF"/>
                </a:solidFill>
                <a:latin typeface="Arial"/>
                <a:cs typeface="Arial"/>
              </a:rPr>
              <a:t>with </a:t>
            </a:r>
            <a:r>
              <a:rPr sz="1600" spc="10" dirty="0">
                <a:solidFill>
                  <a:srgbClr val="0070BF"/>
                </a:solidFill>
                <a:latin typeface="Arial"/>
                <a:cs typeface="Arial"/>
              </a:rPr>
              <a:t>a </a:t>
            </a:r>
            <a:r>
              <a:rPr sz="1600" spc="5" dirty="0">
                <a:solidFill>
                  <a:srgbClr val="0070BF"/>
                </a:solidFill>
                <a:latin typeface="Arial"/>
                <a:cs typeface="Arial"/>
              </a:rPr>
              <a:t>minority </a:t>
            </a:r>
            <a:r>
              <a:rPr sz="1600" dirty="0">
                <a:solidFill>
                  <a:srgbClr val="0070BF"/>
                </a:solidFill>
                <a:latin typeface="Arial"/>
                <a:cs typeface="Arial"/>
              </a:rPr>
              <a:t>population greater </a:t>
            </a:r>
            <a:r>
              <a:rPr sz="1600" spc="5" dirty="0">
                <a:solidFill>
                  <a:srgbClr val="0070BF"/>
                </a:solidFill>
                <a:latin typeface="Arial"/>
                <a:cs typeface="Arial"/>
              </a:rPr>
              <a:t>than </a:t>
            </a:r>
            <a:r>
              <a:rPr sz="1600" spc="10" dirty="0">
                <a:solidFill>
                  <a:srgbClr val="0070BF"/>
                </a:solidFill>
                <a:latin typeface="Arial"/>
                <a:cs typeface="Arial"/>
              </a:rPr>
              <a:t>50% </a:t>
            </a:r>
            <a:r>
              <a:rPr sz="1600" spc="5" dirty="0">
                <a:solidFill>
                  <a:srgbClr val="0070BF"/>
                </a:solidFill>
                <a:latin typeface="Arial"/>
                <a:cs typeface="Arial"/>
              </a:rPr>
              <a:t>in </a:t>
            </a:r>
            <a:r>
              <a:rPr sz="1600" dirty="0">
                <a:solidFill>
                  <a:srgbClr val="0070BF"/>
                </a:solidFill>
                <a:latin typeface="Arial"/>
                <a:cs typeface="Arial"/>
              </a:rPr>
              <a:t>the  dataset, </a:t>
            </a:r>
            <a:r>
              <a:rPr sz="1600" spc="5" dirty="0">
                <a:solidFill>
                  <a:srgbClr val="0070BF"/>
                </a:solidFill>
                <a:latin typeface="Arial"/>
                <a:cs typeface="Arial"/>
              </a:rPr>
              <a:t>representing </a:t>
            </a:r>
            <a:r>
              <a:rPr sz="1600" dirty="0">
                <a:solidFill>
                  <a:srgbClr val="0070BF"/>
                </a:solidFill>
                <a:latin typeface="Arial"/>
                <a:cs typeface="Arial"/>
              </a:rPr>
              <a:t>potential targets for </a:t>
            </a:r>
            <a:r>
              <a:rPr sz="1600" spc="10" dirty="0">
                <a:solidFill>
                  <a:srgbClr val="0070BF"/>
                </a:solidFill>
                <a:latin typeface="Arial"/>
                <a:cs typeface="Arial"/>
              </a:rPr>
              <a:t>community </a:t>
            </a:r>
            <a:r>
              <a:rPr sz="1600" spc="5" dirty="0">
                <a:solidFill>
                  <a:srgbClr val="0070BF"/>
                </a:solidFill>
                <a:latin typeface="Arial"/>
                <a:cs typeface="Arial"/>
              </a:rPr>
              <a:t>outreach and</a:t>
            </a:r>
            <a:r>
              <a:rPr sz="1600" spc="15" dirty="0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sz="1600" spc="5" dirty="0">
                <a:solidFill>
                  <a:srgbClr val="0070BF"/>
                </a:solidFill>
                <a:latin typeface="Arial"/>
                <a:cs typeface="Arial"/>
              </a:rPr>
              <a:t>support.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837761" y="1797421"/>
            <a:ext cx="5289164" cy="37427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499" y="424049"/>
            <a:ext cx="2808605" cy="2724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00" spc="5" dirty="0">
                <a:solidFill>
                  <a:srgbClr val="6D6E69"/>
                </a:solidFill>
                <a:latin typeface="Arial"/>
                <a:cs typeface="Arial"/>
              </a:rPr>
              <a:t>Observations and Key</a:t>
            </a:r>
            <a:r>
              <a:rPr sz="1600" spc="-55" dirty="0">
                <a:solidFill>
                  <a:srgbClr val="6D6E69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6D6E69"/>
                </a:solidFill>
                <a:latin typeface="Arial"/>
                <a:cs typeface="Arial"/>
              </a:rPr>
              <a:t>Insights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3053" y="1574063"/>
            <a:ext cx="7172959" cy="5245026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267970" indent="-25527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67335" algn="l"/>
                <a:tab pos="267970" algn="l"/>
              </a:tabLst>
            </a:pPr>
            <a:r>
              <a:rPr sz="2000" spc="-5" dirty="0">
                <a:latin typeface="Times New Roman"/>
                <a:cs typeface="Carlito"/>
              </a:rPr>
              <a:t>77% of </a:t>
            </a:r>
            <a:r>
              <a:rPr sz="2000" spc="-15" dirty="0">
                <a:latin typeface="Times New Roman"/>
                <a:cs typeface="Carlito"/>
              </a:rPr>
              <a:t>borrowers </a:t>
            </a:r>
            <a:r>
              <a:rPr sz="2000" spc="-5" dirty="0">
                <a:latin typeface="Times New Roman"/>
                <a:cs typeface="Carlito"/>
              </a:rPr>
              <a:t>in the </a:t>
            </a:r>
            <a:r>
              <a:rPr sz="2000" spc="-10" dirty="0">
                <a:latin typeface="Times New Roman"/>
                <a:cs typeface="Carlito"/>
              </a:rPr>
              <a:t>dataset </a:t>
            </a:r>
            <a:r>
              <a:rPr sz="2000" spc="-15" dirty="0">
                <a:latin typeface="Times New Roman"/>
                <a:cs typeface="Carlito"/>
              </a:rPr>
              <a:t>have </a:t>
            </a:r>
            <a:r>
              <a:rPr sz="2000" spc="-10" dirty="0">
                <a:latin typeface="Times New Roman"/>
                <a:cs typeface="Carlito"/>
              </a:rPr>
              <a:t>loan-to-value </a:t>
            </a:r>
            <a:r>
              <a:rPr sz="2000" spc="-15" dirty="0">
                <a:latin typeface="Times New Roman"/>
                <a:cs typeface="Carlito"/>
              </a:rPr>
              <a:t>ratios </a:t>
            </a:r>
            <a:r>
              <a:rPr sz="2000" spc="-5" dirty="0">
                <a:latin typeface="Times New Roman"/>
                <a:cs typeface="Carlito"/>
              </a:rPr>
              <a:t>of 80 or</a:t>
            </a:r>
            <a:r>
              <a:rPr sz="2000" spc="50" dirty="0">
                <a:latin typeface="Times New Roman"/>
                <a:cs typeface="Carlito"/>
              </a:rPr>
              <a:t> </a:t>
            </a:r>
            <a:r>
              <a:rPr sz="2000" spc="-5" dirty="0">
                <a:latin typeface="Times New Roman"/>
                <a:cs typeface="Carlito"/>
              </a:rPr>
              <a:t>less.</a:t>
            </a:r>
            <a:endParaRPr lang="en-US" sz="2000">
              <a:latin typeface="Times New Roman"/>
              <a:cs typeface="Carlito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•"/>
            </a:pPr>
            <a:endParaRPr sz="2000" dirty="0">
              <a:latin typeface="Times New Roman"/>
              <a:cs typeface="Carlito"/>
            </a:endParaRPr>
          </a:p>
          <a:p>
            <a:pPr marL="267970" marR="334010" indent="-255270">
              <a:buFont typeface="Arial"/>
              <a:buChar char="•"/>
              <a:tabLst>
                <a:tab pos="267335" algn="l"/>
                <a:tab pos="267970" algn="l"/>
              </a:tabLst>
            </a:pPr>
            <a:r>
              <a:rPr sz="2000" spc="-5" dirty="0">
                <a:latin typeface="Times New Roman"/>
                <a:cs typeface="Carlito"/>
              </a:rPr>
              <a:t>Annual </a:t>
            </a:r>
            <a:r>
              <a:rPr sz="2000" spc="-10" dirty="0">
                <a:latin typeface="Times New Roman"/>
                <a:cs typeface="Carlito"/>
              </a:rPr>
              <a:t>incomes </a:t>
            </a:r>
            <a:r>
              <a:rPr sz="2000" spc="-5" dirty="0">
                <a:latin typeface="Times New Roman"/>
                <a:cs typeface="Carlito"/>
              </a:rPr>
              <a:t>show </a:t>
            </a:r>
            <a:r>
              <a:rPr sz="2000" dirty="0">
                <a:latin typeface="Times New Roman"/>
                <a:cs typeface="Carlito"/>
              </a:rPr>
              <a:t>a </a:t>
            </a:r>
            <a:r>
              <a:rPr sz="2000" spc="-5" dirty="0">
                <a:latin typeface="Times New Roman"/>
                <a:cs typeface="Carlito"/>
              </a:rPr>
              <a:t>wide </a:t>
            </a:r>
            <a:r>
              <a:rPr sz="2000" spc="-10" dirty="0">
                <a:latin typeface="Times New Roman"/>
                <a:cs typeface="Carlito"/>
              </a:rPr>
              <a:t>range </a:t>
            </a:r>
            <a:r>
              <a:rPr sz="2000" spc="-5" dirty="0">
                <a:latin typeface="Times New Roman"/>
                <a:cs typeface="Carlito"/>
              </a:rPr>
              <a:t>of </a:t>
            </a:r>
            <a:r>
              <a:rPr sz="2000" spc="-10" dirty="0">
                <a:latin typeface="Times New Roman"/>
                <a:cs typeface="Carlito"/>
              </a:rPr>
              <a:t>variation, </a:t>
            </a:r>
            <a:r>
              <a:rPr sz="2000" spc="-5" dirty="0">
                <a:latin typeface="Times New Roman"/>
                <a:cs typeface="Carlito"/>
              </a:rPr>
              <a:t>possibly </a:t>
            </a:r>
            <a:r>
              <a:rPr sz="2000" spc="-10" dirty="0">
                <a:latin typeface="Times New Roman"/>
                <a:cs typeface="Carlito"/>
              </a:rPr>
              <a:t>reflecting </a:t>
            </a:r>
            <a:r>
              <a:rPr sz="2000" dirty="0">
                <a:latin typeface="Times New Roman"/>
                <a:cs typeface="Carlito"/>
              </a:rPr>
              <a:t>an </a:t>
            </a:r>
            <a:r>
              <a:rPr sz="2000" spc="-10" dirty="0">
                <a:latin typeface="Times New Roman"/>
                <a:cs typeface="Carlito"/>
              </a:rPr>
              <a:t>imperfect</a:t>
            </a:r>
            <a:r>
              <a:rPr lang="en-US" sz="2000" spc="-10" dirty="0">
                <a:latin typeface="Times New Roman"/>
                <a:cs typeface="Carlito"/>
              </a:rPr>
              <a:t> </a:t>
            </a:r>
            <a:r>
              <a:rPr sz="2000" spc="-10" dirty="0">
                <a:latin typeface="Times New Roman"/>
                <a:cs typeface="Carlito"/>
              </a:rPr>
              <a:t> </a:t>
            </a:r>
            <a:r>
              <a:rPr sz="2000" spc="-5" dirty="0">
                <a:latin typeface="Times New Roman"/>
                <a:cs typeface="Carlito"/>
              </a:rPr>
              <a:t>sampling of </a:t>
            </a:r>
            <a:r>
              <a:rPr sz="2000" spc="-15" dirty="0">
                <a:latin typeface="Times New Roman"/>
                <a:cs typeface="Carlito"/>
              </a:rPr>
              <a:t>target </a:t>
            </a:r>
            <a:r>
              <a:rPr sz="2000" spc="-10" dirty="0">
                <a:latin typeface="Times New Roman"/>
                <a:cs typeface="Carlito"/>
              </a:rPr>
              <a:t>area mortgages </a:t>
            </a:r>
            <a:r>
              <a:rPr sz="2000" spc="-5" dirty="0">
                <a:latin typeface="Times New Roman"/>
                <a:cs typeface="Carlito"/>
              </a:rPr>
              <a:t>when the </a:t>
            </a:r>
            <a:r>
              <a:rPr sz="2000" spc="-10" dirty="0">
                <a:latin typeface="Times New Roman"/>
                <a:cs typeface="Carlito"/>
              </a:rPr>
              <a:t>dataset was</a:t>
            </a:r>
            <a:r>
              <a:rPr sz="2000" spc="20" dirty="0">
                <a:latin typeface="Times New Roman"/>
                <a:cs typeface="Carlito"/>
              </a:rPr>
              <a:t> </a:t>
            </a:r>
            <a:r>
              <a:rPr sz="2000" spc="-10" dirty="0">
                <a:latin typeface="Times New Roman"/>
                <a:cs typeface="Carlito"/>
              </a:rPr>
              <a:t>constructed.</a:t>
            </a:r>
            <a:endParaRPr sz="2000" dirty="0">
              <a:latin typeface="Times New Roman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2000" dirty="0">
              <a:latin typeface="Times New Roman"/>
              <a:cs typeface="Carlito"/>
            </a:endParaRPr>
          </a:p>
          <a:p>
            <a:pPr marL="267970" marR="5080" indent="-255270">
              <a:buFont typeface="Arial"/>
              <a:buChar char="•"/>
              <a:tabLst>
                <a:tab pos="267335" algn="l"/>
                <a:tab pos="267970" algn="l"/>
              </a:tabLst>
            </a:pPr>
            <a:r>
              <a:rPr sz="2000" spc="-5" dirty="0">
                <a:latin typeface="Times New Roman"/>
                <a:cs typeface="Carlito"/>
              </a:rPr>
              <a:t>Combining </a:t>
            </a:r>
            <a:r>
              <a:rPr sz="2000" spc="-45" dirty="0">
                <a:latin typeface="Times New Roman"/>
                <a:cs typeface="Carlito"/>
              </a:rPr>
              <a:t>LTV </a:t>
            </a:r>
            <a:r>
              <a:rPr sz="2000" dirty="0">
                <a:latin typeface="Times New Roman"/>
                <a:cs typeface="Carlito"/>
              </a:rPr>
              <a:t>and annual </a:t>
            </a:r>
            <a:r>
              <a:rPr sz="2000" spc="-10" dirty="0">
                <a:latin typeface="Times New Roman"/>
                <a:cs typeface="Carlito"/>
              </a:rPr>
              <a:t>income criteria </a:t>
            </a:r>
            <a:r>
              <a:rPr sz="2000" spc="-15" dirty="0">
                <a:latin typeface="Times New Roman"/>
                <a:cs typeface="Carlito"/>
              </a:rPr>
              <a:t>generates </a:t>
            </a:r>
            <a:r>
              <a:rPr sz="2000" spc="-5" dirty="0">
                <a:latin typeface="Times New Roman"/>
                <a:cs typeface="Carlito"/>
              </a:rPr>
              <a:t>59 qualified, high </a:t>
            </a:r>
            <a:r>
              <a:rPr sz="2000" spc="-10" dirty="0">
                <a:latin typeface="Times New Roman"/>
                <a:cs typeface="Carlito"/>
              </a:rPr>
              <a:t>income </a:t>
            </a:r>
            <a:r>
              <a:rPr sz="2000" spc="-5" dirty="0">
                <a:latin typeface="Times New Roman"/>
                <a:cs typeface="Carlito"/>
              </a:rPr>
              <a:t>sales</a:t>
            </a:r>
            <a:r>
              <a:rPr lang="en-US" sz="2000" spc="-5" dirty="0">
                <a:latin typeface="Times New Roman"/>
                <a:cs typeface="Carlito"/>
              </a:rPr>
              <a:t> </a:t>
            </a:r>
            <a:r>
              <a:rPr sz="2000" spc="-5" dirty="0">
                <a:latin typeface="Times New Roman"/>
                <a:cs typeface="Carlito"/>
              </a:rPr>
              <a:t> </a:t>
            </a:r>
            <a:r>
              <a:rPr sz="2000" spc="-10" dirty="0">
                <a:latin typeface="Times New Roman"/>
                <a:cs typeface="Carlito"/>
              </a:rPr>
              <a:t>prospects, </a:t>
            </a:r>
            <a:r>
              <a:rPr sz="2000" spc="-5" dirty="0">
                <a:latin typeface="Times New Roman"/>
                <a:cs typeface="Carlito"/>
              </a:rPr>
              <a:t>which is </a:t>
            </a:r>
            <a:r>
              <a:rPr sz="2000" spc="-10" dirty="0">
                <a:latin typeface="Times New Roman"/>
                <a:cs typeface="Carlito"/>
              </a:rPr>
              <a:t>just </a:t>
            </a:r>
            <a:r>
              <a:rPr sz="2000" spc="-5" dirty="0">
                <a:latin typeface="Times New Roman"/>
                <a:cs typeface="Carlito"/>
              </a:rPr>
              <a:t>under 12% of the </a:t>
            </a:r>
            <a:r>
              <a:rPr sz="2000" spc="-10" dirty="0">
                <a:latin typeface="Times New Roman"/>
                <a:cs typeface="Carlito"/>
              </a:rPr>
              <a:t>total </a:t>
            </a:r>
            <a:r>
              <a:rPr sz="2000" spc="-15" dirty="0">
                <a:latin typeface="Times New Roman"/>
                <a:cs typeface="Carlito"/>
              </a:rPr>
              <a:t>borrowers </a:t>
            </a:r>
            <a:r>
              <a:rPr sz="2000" spc="-5" dirty="0">
                <a:latin typeface="Times New Roman"/>
                <a:cs typeface="Carlito"/>
              </a:rPr>
              <a:t>in this</a:t>
            </a:r>
            <a:r>
              <a:rPr sz="2000" spc="30" dirty="0">
                <a:latin typeface="Times New Roman"/>
                <a:cs typeface="Carlito"/>
              </a:rPr>
              <a:t> </a:t>
            </a:r>
            <a:r>
              <a:rPr sz="2000" spc="-10" dirty="0">
                <a:latin typeface="Times New Roman"/>
                <a:cs typeface="Carlito"/>
              </a:rPr>
              <a:t>dataset.</a:t>
            </a:r>
            <a:endParaRPr sz="2000" dirty="0">
              <a:latin typeface="Times New Roman"/>
              <a:cs typeface="Carlito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•"/>
            </a:pPr>
            <a:endParaRPr sz="2000" dirty="0">
              <a:latin typeface="Times New Roman"/>
              <a:cs typeface="Carlito"/>
            </a:endParaRPr>
          </a:p>
          <a:p>
            <a:pPr marL="267970" indent="-255270">
              <a:lnSpc>
                <a:spcPct val="100000"/>
              </a:lnSpc>
              <a:buFont typeface="Arial"/>
              <a:buChar char="•"/>
              <a:tabLst>
                <a:tab pos="267335" algn="l"/>
                <a:tab pos="267970" algn="l"/>
              </a:tabLst>
            </a:pPr>
            <a:r>
              <a:rPr sz="2000" spc="-5" dirty="0">
                <a:latin typeface="Times New Roman"/>
                <a:cs typeface="Carlito"/>
              </a:rPr>
              <a:t>Home values </a:t>
            </a:r>
            <a:r>
              <a:rPr sz="2000" dirty="0">
                <a:latin typeface="Times New Roman"/>
                <a:cs typeface="Carlito"/>
              </a:rPr>
              <a:t>appear </a:t>
            </a:r>
            <a:r>
              <a:rPr sz="2000" spc="-5" dirty="0">
                <a:latin typeface="Times New Roman"/>
                <a:cs typeface="Carlito"/>
              </a:rPr>
              <a:t>normally </a:t>
            </a:r>
            <a:r>
              <a:rPr sz="2000" spc="-10" dirty="0">
                <a:latin typeface="Times New Roman"/>
                <a:cs typeface="Carlito"/>
              </a:rPr>
              <a:t>distributed </a:t>
            </a:r>
            <a:r>
              <a:rPr sz="2000" spc="-5" dirty="0">
                <a:latin typeface="Times New Roman"/>
                <a:cs typeface="Carlito"/>
              </a:rPr>
              <a:t>with </a:t>
            </a:r>
            <a:r>
              <a:rPr sz="2000" dirty="0">
                <a:latin typeface="Times New Roman"/>
                <a:cs typeface="Carlito"/>
              </a:rPr>
              <a:t>an </a:t>
            </a:r>
            <a:r>
              <a:rPr sz="2000" spc="-15" dirty="0">
                <a:latin typeface="Times New Roman"/>
                <a:cs typeface="Carlito"/>
              </a:rPr>
              <a:t>average </a:t>
            </a:r>
            <a:r>
              <a:rPr sz="2000" spc="-5" dirty="0">
                <a:latin typeface="Times New Roman"/>
                <a:cs typeface="Carlito"/>
              </a:rPr>
              <a:t>of </a:t>
            </a:r>
            <a:r>
              <a:rPr sz="2000" dirty="0">
                <a:latin typeface="Times New Roman"/>
                <a:cs typeface="Carlito"/>
              </a:rPr>
              <a:t>about</a:t>
            </a:r>
            <a:r>
              <a:rPr sz="2000" spc="-45" dirty="0">
                <a:latin typeface="Times New Roman"/>
                <a:cs typeface="Carlito"/>
              </a:rPr>
              <a:t> </a:t>
            </a:r>
            <a:r>
              <a:rPr sz="2000" spc="-5" dirty="0">
                <a:latin typeface="Times New Roman"/>
                <a:cs typeface="Carlito"/>
              </a:rPr>
              <a:t>$430K.</a:t>
            </a:r>
            <a:endParaRPr sz="2000" dirty="0">
              <a:latin typeface="Times New Roman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2000" dirty="0">
              <a:latin typeface="Times New Roman"/>
              <a:cs typeface="Carlito"/>
            </a:endParaRPr>
          </a:p>
          <a:p>
            <a:pPr marL="267970" marR="75565" indent="-255270">
              <a:buFont typeface="Arial"/>
              <a:buChar char="•"/>
              <a:tabLst>
                <a:tab pos="267335" algn="l"/>
                <a:tab pos="267970" algn="l"/>
              </a:tabLst>
            </a:pPr>
            <a:r>
              <a:rPr sz="2000" spc="-10" dirty="0">
                <a:latin typeface="Times New Roman"/>
                <a:cs typeface="Carlito"/>
              </a:rPr>
              <a:t>There are </a:t>
            </a:r>
            <a:r>
              <a:rPr sz="2000" spc="-5" dirty="0">
                <a:latin typeface="Times New Roman"/>
                <a:cs typeface="Carlito"/>
              </a:rPr>
              <a:t>85 </a:t>
            </a:r>
            <a:r>
              <a:rPr sz="2000" spc="-15" dirty="0">
                <a:latin typeface="Times New Roman"/>
                <a:cs typeface="Carlito"/>
              </a:rPr>
              <a:t>borrowers </a:t>
            </a:r>
            <a:r>
              <a:rPr sz="2000" spc="-5" dirty="0">
                <a:latin typeface="Times New Roman"/>
                <a:cs typeface="Carlito"/>
              </a:rPr>
              <a:t>in </a:t>
            </a:r>
            <a:r>
              <a:rPr sz="2000" spc="-10" dirty="0">
                <a:latin typeface="Times New Roman"/>
                <a:cs typeface="Carlito"/>
              </a:rPr>
              <a:t>locations </a:t>
            </a:r>
            <a:r>
              <a:rPr sz="2000" spc="-5" dirty="0">
                <a:latin typeface="Times New Roman"/>
                <a:cs typeface="Carlito"/>
              </a:rPr>
              <a:t>with </a:t>
            </a:r>
            <a:r>
              <a:rPr sz="2000" dirty="0">
                <a:latin typeface="Times New Roman"/>
                <a:cs typeface="Carlito"/>
              </a:rPr>
              <a:t>a </a:t>
            </a:r>
            <a:r>
              <a:rPr sz="2000" spc="-5" dirty="0">
                <a:latin typeface="Times New Roman"/>
                <a:cs typeface="Carlito"/>
              </a:rPr>
              <a:t>minority </a:t>
            </a:r>
            <a:r>
              <a:rPr sz="2000" spc="-10" dirty="0">
                <a:latin typeface="Times New Roman"/>
                <a:cs typeface="Carlito"/>
              </a:rPr>
              <a:t>population </a:t>
            </a:r>
            <a:r>
              <a:rPr sz="2000" spc="-15" dirty="0">
                <a:latin typeface="Times New Roman"/>
                <a:cs typeface="Carlito"/>
              </a:rPr>
              <a:t>greater </a:t>
            </a:r>
            <a:r>
              <a:rPr sz="2000" spc="-5" dirty="0">
                <a:latin typeface="Times New Roman"/>
                <a:cs typeface="Carlito"/>
              </a:rPr>
              <a:t>than 50% in</a:t>
            </a:r>
            <a:r>
              <a:rPr lang="en-US" sz="2000" spc="-5" dirty="0">
                <a:latin typeface="Times New Roman"/>
                <a:cs typeface="Carlito"/>
              </a:rPr>
              <a:t> </a:t>
            </a:r>
            <a:r>
              <a:rPr sz="2000" spc="-5" dirty="0">
                <a:latin typeface="Times New Roman"/>
                <a:cs typeface="Carlito"/>
              </a:rPr>
              <a:t> the </a:t>
            </a:r>
            <a:r>
              <a:rPr sz="2000" spc="-10" dirty="0">
                <a:latin typeface="Times New Roman"/>
                <a:cs typeface="Carlito"/>
              </a:rPr>
              <a:t>dataset, representing potential </a:t>
            </a:r>
            <a:r>
              <a:rPr sz="2000" spc="-15" dirty="0">
                <a:latin typeface="Times New Roman"/>
                <a:cs typeface="Carlito"/>
              </a:rPr>
              <a:t>targets for </a:t>
            </a:r>
            <a:r>
              <a:rPr sz="2000" spc="-10" dirty="0">
                <a:latin typeface="Times New Roman"/>
                <a:cs typeface="Carlito"/>
              </a:rPr>
              <a:t>community outreach </a:t>
            </a:r>
            <a:r>
              <a:rPr sz="2000" dirty="0">
                <a:latin typeface="Times New Roman"/>
                <a:cs typeface="Carlito"/>
              </a:rPr>
              <a:t>and</a:t>
            </a:r>
            <a:r>
              <a:rPr sz="2000" spc="70" dirty="0">
                <a:latin typeface="Times New Roman"/>
                <a:cs typeface="Carlito"/>
              </a:rPr>
              <a:t> </a:t>
            </a:r>
            <a:r>
              <a:rPr sz="2000" spc="-5" dirty="0">
                <a:latin typeface="Times New Roman"/>
                <a:cs typeface="Carlito"/>
              </a:rPr>
              <a:t>support.</a:t>
            </a:r>
            <a:endParaRPr sz="2000" dirty="0">
              <a:latin typeface="Times New Roman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lides>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Data Analysis: Sales Prospects from Home  Mortgage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Analysis: Sales Prospects from Home  Mortgage Data</dc:title>
  <cp:revision>7</cp:revision>
  <dcterms:created xsi:type="dcterms:W3CDTF">2023-03-06T08:31:01Z</dcterms:created>
  <dcterms:modified xsi:type="dcterms:W3CDTF">2023-03-06T08:35:10Z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2022-03-25T00:00:00Z</vt:filetime>
  </property>
  <property fmtid="{D5CDD505-2E9C-101B-9397-08002B2CF9AE}" pid="3" name="Creator">
    <vt:lpwstr>PDFium</vt:lpwstr>
  </property>
  <property fmtid="{D5CDD505-2E9C-101B-9397-08002B2CF9AE}" pid="4" name="LastSaved">
    <vt:filetime>2023-03-06T00:00:00Z</vt:filetime>
  </property>
</Properties>
</file>