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486" y="895390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 h="0">
                <a:moveTo>
                  <a:pt x="0" y="0"/>
                </a:moveTo>
                <a:lnTo>
                  <a:pt x="8211295" y="0"/>
                </a:lnTo>
              </a:path>
            </a:pathLst>
          </a:custGeom>
          <a:ln w="57149">
            <a:solidFill>
              <a:srgbClr val="0070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5486" y="6143762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 h="0">
                <a:moveTo>
                  <a:pt x="0" y="0"/>
                </a:moveTo>
                <a:lnTo>
                  <a:pt x="8211295" y="0"/>
                </a:lnTo>
              </a:path>
            </a:pathLst>
          </a:custGeom>
          <a:ln w="57149">
            <a:solidFill>
              <a:srgbClr val="0070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486" y="895390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 h="0">
                <a:moveTo>
                  <a:pt x="0" y="0"/>
                </a:moveTo>
                <a:lnTo>
                  <a:pt x="8211295" y="0"/>
                </a:lnTo>
              </a:path>
            </a:pathLst>
          </a:custGeom>
          <a:ln w="57149">
            <a:solidFill>
              <a:srgbClr val="0070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499" y="965384"/>
            <a:ext cx="825500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70BF"/>
                </a:solidFill>
              </a:rPr>
              <a:t>Data </a:t>
            </a:r>
            <a:r>
              <a:rPr dirty="0" spc="-10">
                <a:solidFill>
                  <a:srgbClr val="0070BF"/>
                </a:solidFill>
              </a:rPr>
              <a:t>Analysis: </a:t>
            </a:r>
            <a:r>
              <a:rPr dirty="0" spc="-10"/>
              <a:t>Sales Prospects from</a:t>
            </a:r>
            <a:r>
              <a:rPr dirty="0" spc="-180"/>
              <a:t> </a:t>
            </a:r>
            <a:r>
              <a:rPr dirty="0" spc="-5"/>
              <a:t>Home  </a:t>
            </a:r>
            <a:r>
              <a:rPr dirty="0"/>
              <a:t>Mortgage</a:t>
            </a:r>
            <a:r>
              <a:rPr dirty="0" spc="-10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4622165" y="6326987"/>
            <a:ext cx="3867142" cy="2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522660"/>
            <a:ext cx="646938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77%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of borrowers in the dataset have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loan-to-value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ratios of 80 or</a:t>
            </a:r>
            <a:r>
              <a:rPr dirty="0" sz="1600" spc="-4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less.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5688" y="1667446"/>
            <a:ext cx="5253296" cy="3523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39841"/>
            <a:ext cx="8138159" cy="49466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Annual incomes </a:t>
            </a: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show a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wide </a:t>
            </a: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range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of variation,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possibly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reflecting an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imperfect </a:t>
            </a: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sampling 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of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target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area </a:t>
            </a: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mortgages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when the dataset was</a:t>
            </a:r>
            <a:r>
              <a:rPr dirty="0" sz="1600" spc="-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constructed.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894" y="1232360"/>
            <a:ext cx="6684009" cy="4290060"/>
            <a:chOff x="335894" y="1232360"/>
            <a:chExt cx="6684009" cy="4290060"/>
          </a:xfrm>
        </p:grpSpPr>
        <p:sp>
          <p:nvSpPr>
            <p:cNvPr id="4" name="object 4"/>
            <p:cNvSpPr/>
            <p:nvPr/>
          </p:nvSpPr>
          <p:spPr>
            <a:xfrm>
              <a:off x="340656" y="1237122"/>
              <a:ext cx="3000375" cy="3000375"/>
            </a:xfrm>
            <a:custGeom>
              <a:avLst/>
              <a:gdLst/>
              <a:ahLst/>
              <a:cxnLst/>
              <a:rect l="l" t="t" r="r" b="b"/>
              <a:pathLst>
                <a:path w="3000375" h="3000375">
                  <a:moveTo>
                    <a:pt x="0" y="0"/>
                  </a:moveTo>
                  <a:lnTo>
                    <a:pt x="2999986" y="0"/>
                  </a:lnTo>
                  <a:lnTo>
                    <a:pt x="2999986" y="2999993"/>
                  </a:lnTo>
                  <a:lnTo>
                    <a:pt x="0" y="2999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19831" y="1676396"/>
              <a:ext cx="5199514" cy="3845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39844"/>
            <a:ext cx="7735570" cy="49466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Combining </a:t>
            </a:r>
            <a:r>
              <a:rPr dirty="0" sz="1600" spc="-35">
                <a:solidFill>
                  <a:srgbClr val="0070BF"/>
                </a:solidFill>
                <a:latin typeface="Arial"/>
                <a:cs typeface="Arial"/>
              </a:rPr>
              <a:t>LTV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and annual income criteria generates 59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qualified,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high income sales 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prospects.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68819" y="1523996"/>
            <a:ext cx="5908040" cy="3743325"/>
            <a:chOff x="1568819" y="1523996"/>
            <a:chExt cx="5908040" cy="3743325"/>
          </a:xfrm>
        </p:grpSpPr>
        <p:sp>
          <p:nvSpPr>
            <p:cNvPr id="4" name="object 4"/>
            <p:cNvSpPr/>
            <p:nvPr/>
          </p:nvSpPr>
          <p:spPr>
            <a:xfrm>
              <a:off x="1837761" y="1797416"/>
              <a:ext cx="3000375" cy="3000375"/>
            </a:xfrm>
            <a:custGeom>
              <a:avLst/>
              <a:gdLst/>
              <a:ahLst/>
              <a:cxnLst/>
              <a:rect l="l" t="t" r="r" b="b"/>
              <a:pathLst>
                <a:path w="3000375" h="3000375">
                  <a:moveTo>
                    <a:pt x="0" y="0"/>
                  </a:moveTo>
                  <a:lnTo>
                    <a:pt x="3000003" y="0"/>
                  </a:lnTo>
                  <a:lnTo>
                    <a:pt x="3000003" y="2999998"/>
                  </a:lnTo>
                  <a:lnTo>
                    <a:pt x="0" y="29999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68819" y="1523996"/>
              <a:ext cx="5907738" cy="3742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57771"/>
            <a:ext cx="8077834" cy="49466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Appraised home values appear to be normally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distributed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in the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dataset,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with an average  home value of approximately</a:t>
            </a:r>
            <a:r>
              <a:rPr dirty="0" sz="160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$430K.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796" y="1918446"/>
            <a:ext cx="5504313" cy="334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12949"/>
            <a:ext cx="7827009" cy="49466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There are 85 borrowers in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locations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with </a:t>
            </a: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a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minority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population greater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than </a:t>
            </a: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50%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in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the  dataset,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representing </a:t>
            </a:r>
            <a:r>
              <a:rPr dirty="0" sz="1600">
                <a:solidFill>
                  <a:srgbClr val="0070BF"/>
                </a:solidFill>
                <a:latin typeface="Arial"/>
                <a:cs typeface="Arial"/>
              </a:rPr>
              <a:t>potential targets for </a:t>
            </a:r>
            <a:r>
              <a:rPr dirty="0" sz="1600" spc="10">
                <a:solidFill>
                  <a:srgbClr val="0070BF"/>
                </a:solidFill>
                <a:latin typeface="Arial"/>
                <a:cs typeface="Arial"/>
              </a:rPr>
              <a:t>community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outreach and</a:t>
            </a:r>
            <a:r>
              <a:rPr dirty="0" sz="160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0070BF"/>
                </a:solidFill>
                <a:latin typeface="Arial"/>
                <a:cs typeface="Arial"/>
              </a:rPr>
              <a:t>support.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7761" y="1797421"/>
            <a:ext cx="5289164" cy="374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424049"/>
            <a:ext cx="280860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5">
                <a:solidFill>
                  <a:srgbClr val="6D6E69"/>
                </a:solidFill>
                <a:latin typeface="Arial"/>
                <a:cs typeface="Arial"/>
              </a:rPr>
              <a:t>Observations and Key</a:t>
            </a:r>
            <a:r>
              <a:rPr dirty="0" sz="1600" spc="-55">
                <a:solidFill>
                  <a:srgbClr val="6D6E69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6D6E69"/>
                </a:solidFill>
                <a:latin typeface="Arial"/>
                <a:cs typeface="Arial"/>
              </a:rPr>
              <a:t>Insights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053" y="1574063"/>
            <a:ext cx="7172959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dirty="0" sz="1600" spc="-5">
                <a:latin typeface="Carlito"/>
                <a:cs typeface="Carlito"/>
              </a:rPr>
              <a:t>77% of </a:t>
            </a:r>
            <a:r>
              <a:rPr dirty="0" sz="1600" spc="-15">
                <a:latin typeface="Carlito"/>
                <a:cs typeface="Carlito"/>
              </a:rPr>
              <a:t>borrowers </a:t>
            </a:r>
            <a:r>
              <a:rPr dirty="0" sz="1600" spc="-5">
                <a:latin typeface="Carlito"/>
                <a:cs typeface="Carlito"/>
              </a:rPr>
              <a:t>in the </a:t>
            </a:r>
            <a:r>
              <a:rPr dirty="0" sz="1600" spc="-10">
                <a:latin typeface="Carlito"/>
                <a:cs typeface="Carlito"/>
              </a:rPr>
              <a:t>dataset </a:t>
            </a:r>
            <a:r>
              <a:rPr dirty="0" sz="1600" spc="-15">
                <a:latin typeface="Carlito"/>
                <a:cs typeface="Carlito"/>
              </a:rPr>
              <a:t>have </a:t>
            </a:r>
            <a:r>
              <a:rPr dirty="0" sz="1600" spc="-10">
                <a:latin typeface="Carlito"/>
                <a:cs typeface="Carlito"/>
              </a:rPr>
              <a:t>loan-to-value </a:t>
            </a:r>
            <a:r>
              <a:rPr dirty="0" sz="1600" spc="-15">
                <a:latin typeface="Carlito"/>
                <a:cs typeface="Carlito"/>
              </a:rPr>
              <a:t>ratios </a:t>
            </a:r>
            <a:r>
              <a:rPr dirty="0" sz="1600" spc="-5">
                <a:latin typeface="Carlito"/>
                <a:cs typeface="Carlito"/>
              </a:rPr>
              <a:t>of 80 or</a:t>
            </a:r>
            <a:r>
              <a:rPr dirty="0" sz="1600" spc="5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less.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550">
              <a:latin typeface="Carlito"/>
              <a:cs typeface="Carlito"/>
            </a:endParaRPr>
          </a:p>
          <a:p>
            <a:pPr marL="267970" marR="33401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dirty="0" sz="1600" spc="-5">
                <a:latin typeface="Carlito"/>
                <a:cs typeface="Carlito"/>
              </a:rPr>
              <a:t>Annual </a:t>
            </a:r>
            <a:r>
              <a:rPr dirty="0" sz="1600" spc="-10">
                <a:latin typeface="Carlito"/>
                <a:cs typeface="Carlito"/>
              </a:rPr>
              <a:t>incomes </a:t>
            </a:r>
            <a:r>
              <a:rPr dirty="0" sz="1600" spc="-5">
                <a:latin typeface="Carlito"/>
                <a:cs typeface="Carlito"/>
              </a:rPr>
              <a:t>show </a:t>
            </a:r>
            <a:r>
              <a:rPr dirty="0" sz="1600">
                <a:latin typeface="Carlito"/>
                <a:cs typeface="Carlito"/>
              </a:rPr>
              <a:t>a </a:t>
            </a:r>
            <a:r>
              <a:rPr dirty="0" sz="1600" spc="-5">
                <a:latin typeface="Carlito"/>
                <a:cs typeface="Carlito"/>
              </a:rPr>
              <a:t>wide </a:t>
            </a:r>
            <a:r>
              <a:rPr dirty="0" sz="1600" spc="-10">
                <a:latin typeface="Carlito"/>
                <a:cs typeface="Carlito"/>
              </a:rPr>
              <a:t>range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 spc="-10">
                <a:latin typeface="Carlito"/>
                <a:cs typeface="Carlito"/>
              </a:rPr>
              <a:t>variation, </a:t>
            </a:r>
            <a:r>
              <a:rPr dirty="0" sz="1600" spc="-5">
                <a:latin typeface="Carlito"/>
                <a:cs typeface="Carlito"/>
              </a:rPr>
              <a:t>possibly </a:t>
            </a:r>
            <a:r>
              <a:rPr dirty="0" sz="1600" spc="-10">
                <a:latin typeface="Carlito"/>
                <a:cs typeface="Carlito"/>
              </a:rPr>
              <a:t>reflecting </a:t>
            </a:r>
            <a:r>
              <a:rPr dirty="0" sz="1600">
                <a:latin typeface="Carlito"/>
                <a:cs typeface="Carlito"/>
              </a:rPr>
              <a:t>an </a:t>
            </a:r>
            <a:r>
              <a:rPr dirty="0" sz="1600" spc="-10">
                <a:latin typeface="Carlito"/>
                <a:cs typeface="Carlito"/>
              </a:rPr>
              <a:t>imperfect  </a:t>
            </a:r>
            <a:r>
              <a:rPr dirty="0" sz="1600" spc="-5">
                <a:latin typeface="Carlito"/>
                <a:cs typeface="Carlito"/>
              </a:rPr>
              <a:t>sampling of </a:t>
            </a:r>
            <a:r>
              <a:rPr dirty="0" sz="1600" spc="-15">
                <a:latin typeface="Carlito"/>
                <a:cs typeface="Carlito"/>
              </a:rPr>
              <a:t>target </a:t>
            </a:r>
            <a:r>
              <a:rPr dirty="0" sz="1600" spc="-10">
                <a:latin typeface="Carlito"/>
                <a:cs typeface="Carlito"/>
              </a:rPr>
              <a:t>area mortgages </a:t>
            </a:r>
            <a:r>
              <a:rPr dirty="0" sz="1600" spc="-5">
                <a:latin typeface="Carlito"/>
                <a:cs typeface="Carlito"/>
              </a:rPr>
              <a:t>when the </a:t>
            </a:r>
            <a:r>
              <a:rPr dirty="0" sz="1600" spc="-10">
                <a:latin typeface="Carlito"/>
                <a:cs typeface="Carlito"/>
              </a:rPr>
              <a:t>dataset was</a:t>
            </a:r>
            <a:r>
              <a:rPr dirty="0" sz="1600" spc="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constructed.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550">
              <a:latin typeface="Carlito"/>
              <a:cs typeface="Carlito"/>
            </a:endParaRPr>
          </a:p>
          <a:p>
            <a:pPr marL="267970" marR="508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dirty="0" sz="1600" spc="-5">
                <a:latin typeface="Carlito"/>
                <a:cs typeface="Carlito"/>
              </a:rPr>
              <a:t>Combining </a:t>
            </a:r>
            <a:r>
              <a:rPr dirty="0" sz="1600" spc="-45">
                <a:latin typeface="Carlito"/>
                <a:cs typeface="Carlito"/>
              </a:rPr>
              <a:t>LTV </a:t>
            </a:r>
            <a:r>
              <a:rPr dirty="0" sz="1600">
                <a:latin typeface="Carlito"/>
                <a:cs typeface="Carlito"/>
              </a:rPr>
              <a:t>and annual </a:t>
            </a:r>
            <a:r>
              <a:rPr dirty="0" sz="1600" spc="-10">
                <a:latin typeface="Carlito"/>
                <a:cs typeface="Carlito"/>
              </a:rPr>
              <a:t>income criteria </a:t>
            </a:r>
            <a:r>
              <a:rPr dirty="0" sz="1600" spc="-15">
                <a:latin typeface="Carlito"/>
                <a:cs typeface="Carlito"/>
              </a:rPr>
              <a:t>generates </a:t>
            </a:r>
            <a:r>
              <a:rPr dirty="0" sz="1600" spc="-5">
                <a:latin typeface="Carlito"/>
                <a:cs typeface="Carlito"/>
              </a:rPr>
              <a:t>59 qualified, high </a:t>
            </a:r>
            <a:r>
              <a:rPr dirty="0" sz="1600" spc="-10">
                <a:latin typeface="Carlito"/>
                <a:cs typeface="Carlito"/>
              </a:rPr>
              <a:t>income </a:t>
            </a:r>
            <a:r>
              <a:rPr dirty="0" sz="1600" spc="-5">
                <a:latin typeface="Carlito"/>
                <a:cs typeface="Carlito"/>
              </a:rPr>
              <a:t>sales  </a:t>
            </a:r>
            <a:r>
              <a:rPr dirty="0" sz="1600" spc="-10">
                <a:latin typeface="Carlito"/>
                <a:cs typeface="Carlito"/>
              </a:rPr>
              <a:t>prospects, </a:t>
            </a:r>
            <a:r>
              <a:rPr dirty="0" sz="1600" spc="-5">
                <a:latin typeface="Carlito"/>
                <a:cs typeface="Carlito"/>
              </a:rPr>
              <a:t>which is </a:t>
            </a:r>
            <a:r>
              <a:rPr dirty="0" sz="1600" spc="-10">
                <a:latin typeface="Carlito"/>
                <a:cs typeface="Carlito"/>
              </a:rPr>
              <a:t>just </a:t>
            </a:r>
            <a:r>
              <a:rPr dirty="0" sz="1600" spc="-5">
                <a:latin typeface="Carlito"/>
                <a:cs typeface="Carlito"/>
              </a:rPr>
              <a:t>under 12% of the </a:t>
            </a:r>
            <a:r>
              <a:rPr dirty="0" sz="1600" spc="-10">
                <a:latin typeface="Carlito"/>
                <a:cs typeface="Carlito"/>
              </a:rPr>
              <a:t>total </a:t>
            </a:r>
            <a:r>
              <a:rPr dirty="0" sz="1600" spc="-15">
                <a:latin typeface="Carlito"/>
                <a:cs typeface="Carlito"/>
              </a:rPr>
              <a:t>borrowers </a:t>
            </a:r>
            <a:r>
              <a:rPr dirty="0" sz="1600" spc="-5">
                <a:latin typeface="Carlito"/>
                <a:cs typeface="Carlito"/>
              </a:rPr>
              <a:t>in this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dataset.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550">
              <a:latin typeface="Carlito"/>
              <a:cs typeface="Carlito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dirty="0" sz="1600" spc="-5">
                <a:latin typeface="Carlito"/>
                <a:cs typeface="Carlito"/>
              </a:rPr>
              <a:t>Home values </a:t>
            </a:r>
            <a:r>
              <a:rPr dirty="0" sz="1600">
                <a:latin typeface="Carlito"/>
                <a:cs typeface="Carlito"/>
              </a:rPr>
              <a:t>appear </a:t>
            </a:r>
            <a:r>
              <a:rPr dirty="0" sz="1600" spc="-5">
                <a:latin typeface="Carlito"/>
                <a:cs typeface="Carlito"/>
              </a:rPr>
              <a:t>normally </a:t>
            </a:r>
            <a:r>
              <a:rPr dirty="0" sz="1600" spc="-10">
                <a:latin typeface="Carlito"/>
                <a:cs typeface="Carlito"/>
              </a:rPr>
              <a:t>distributed </a:t>
            </a:r>
            <a:r>
              <a:rPr dirty="0" sz="1600" spc="-5">
                <a:latin typeface="Carlito"/>
                <a:cs typeface="Carlito"/>
              </a:rPr>
              <a:t>with </a:t>
            </a:r>
            <a:r>
              <a:rPr dirty="0" sz="1600">
                <a:latin typeface="Carlito"/>
                <a:cs typeface="Carlito"/>
              </a:rPr>
              <a:t>an </a:t>
            </a:r>
            <a:r>
              <a:rPr dirty="0" sz="1600" spc="-15">
                <a:latin typeface="Carlito"/>
                <a:cs typeface="Carlito"/>
              </a:rPr>
              <a:t>average </a:t>
            </a:r>
            <a:r>
              <a:rPr dirty="0" sz="1600" spc="-5">
                <a:latin typeface="Carlito"/>
                <a:cs typeface="Carlito"/>
              </a:rPr>
              <a:t>of </a:t>
            </a:r>
            <a:r>
              <a:rPr dirty="0" sz="1600">
                <a:latin typeface="Carlito"/>
                <a:cs typeface="Carlito"/>
              </a:rPr>
              <a:t>about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$430K.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550">
              <a:latin typeface="Carlito"/>
              <a:cs typeface="Carlito"/>
            </a:endParaRPr>
          </a:p>
          <a:p>
            <a:pPr marL="267970" marR="75565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dirty="0" sz="1600" spc="-10">
                <a:latin typeface="Carlito"/>
                <a:cs typeface="Carlito"/>
              </a:rPr>
              <a:t>There are </a:t>
            </a:r>
            <a:r>
              <a:rPr dirty="0" sz="1600" spc="-5">
                <a:latin typeface="Carlito"/>
                <a:cs typeface="Carlito"/>
              </a:rPr>
              <a:t>85 </a:t>
            </a:r>
            <a:r>
              <a:rPr dirty="0" sz="1600" spc="-15">
                <a:latin typeface="Carlito"/>
                <a:cs typeface="Carlito"/>
              </a:rPr>
              <a:t>borrowers </a:t>
            </a:r>
            <a:r>
              <a:rPr dirty="0" sz="1600" spc="-5">
                <a:latin typeface="Carlito"/>
                <a:cs typeface="Carlito"/>
              </a:rPr>
              <a:t>in </a:t>
            </a:r>
            <a:r>
              <a:rPr dirty="0" sz="1600" spc="-10">
                <a:latin typeface="Carlito"/>
                <a:cs typeface="Carlito"/>
              </a:rPr>
              <a:t>locations </a:t>
            </a:r>
            <a:r>
              <a:rPr dirty="0" sz="1600" spc="-5">
                <a:latin typeface="Carlito"/>
                <a:cs typeface="Carlito"/>
              </a:rPr>
              <a:t>with </a:t>
            </a:r>
            <a:r>
              <a:rPr dirty="0" sz="1600">
                <a:latin typeface="Carlito"/>
                <a:cs typeface="Carlito"/>
              </a:rPr>
              <a:t>a </a:t>
            </a:r>
            <a:r>
              <a:rPr dirty="0" sz="1600" spc="-5">
                <a:latin typeface="Carlito"/>
                <a:cs typeface="Carlito"/>
              </a:rPr>
              <a:t>minority </a:t>
            </a:r>
            <a:r>
              <a:rPr dirty="0" sz="1600" spc="-10">
                <a:latin typeface="Carlito"/>
                <a:cs typeface="Carlito"/>
              </a:rPr>
              <a:t>population </a:t>
            </a:r>
            <a:r>
              <a:rPr dirty="0" sz="1600" spc="-15">
                <a:latin typeface="Carlito"/>
                <a:cs typeface="Carlito"/>
              </a:rPr>
              <a:t>greater </a:t>
            </a:r>
            <a:r>
              <a:rPr dirty="0" sz="1600" spc="-5">
                <a:latin typeface="Carlito"/>
                <a:cs typeface="Carlito"/>
              </a:rPr>
              <a:t>than 50% in  the </a:t>
            </a:r>
            <a:r>
              <a:rPr dirty="0" sz="1600" spc="-10">
                <a:latin typeface="Carlito"/>
                <a:cs typeface="Carlito"/>
              </a:rPr>
              <a:t>dataset, representing potential </a:t>
            </a:r>
            <a:r>
              <a:rPr dirty="0" sz="1600" spc="-15">
                <a:latin typeface="Carlito"/>
                <a:cs typeface="Carlito"/>
              </a:rPr>
              <a:t>targets for </a:t>
            </a:r>
            <a:r>
              <a:rPr dirty="0" sz="1600" spc="-10">
                <a:latin typeface="Carlito"/>
                <a:cs typeface="Carlito"/>
              </a:rPr>
              <a:t>community outreach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7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support.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2023-03-06T08:31:01Z</dcterms:created>
  <dcterms:modified xsi:type="dcterms:W3CDTF">2023-03-06T08:31:01Z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PDFium</vt:lpwstr>
  </property>
  <property fmtid="{D5CDD505-2E9C-101B-9397-08002B2CF9AE}" pid="4" name="LastSaved">
    <vt:filetime>2023-03-06T00:00:00Z</vt:filetime>
  </property>
</Properties>
</file>