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9"/>
  </p:notesMasterIdLst>
  <p:sldIdLst>
    <p:sldId id="256" r:id="rId2"/>
    <p:sldId id="1111" r:id="rId3"/>
    <p:sldId id="1115" r:id="rId4"/>
    <p:sldId id="1116" r:id="rId5"/>
    <p:sldId id="1117" r:id="rId6"/>
    <p:sldId id="1113" r:id="rId7"/>
    <p:sldId id="1118" r:id="rId8"/>
    <p:sldId id="1112" r:id="rId9"/>
    <p:sldId id="1095" r:id="rId10"/>
    <p:sldId id="1103" r:id="rId11"/>
    <p:sldId id="1104" r:id="rId12"/>
    <p:sldId id="1105" r:id="rId13"/>
    <p:sldId id="1106" r:id="rId14"/>
    <p:sldId id="1107" r:id="rId15"/>
    <p:sldId id="1110" r:id="rId16"/>
    <p:sldId id="1109" r:id="rId17"/>
    <p:sldId id="1119" r:id="rId18"/>
  </p:sldIdLst>
  <p:sldSz cx="10972800" cy="61722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52751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0550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5825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11006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637587" algn="l" defTabSz="105503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165104" algn="l" defTabSz="105503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692622" algn="l" defTabSz="105503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220139" algn="l" defTabSz="105503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3E9CD2"/>
    <a:srgbClr val="5F6062"/>
    <a:srgbClr val="000000"/>
    <a:srgbClr val="FFFFFF"/>
    <a:srgbClr val="FFCC66"/>
    <a:srgbClr val="800000"/>
    <a:srgbClr val="D35E28"/>
    <a:srgbClr val="FF9966"/>
    <a:srgbClr val="DEEAF2"/>
    <a:srgbClr val="808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1" autoAdjust="0"/>
    <p:restoredTop sz="90512" autoAdjust="0"/>
  </p:normalViewPr>
  <p:slideViewPr>
    <p:cSldViewPr>
      <p:cViewPr>
        <p:scale>
          <a:sx n="110" d="100"/>
          <a:sy n="110" d="100"/>
        </p:scale>
        <p:origin x="1568" y="272"/>
      </p:cViewPr>
      <p:guideLst>
        <p:guide orient="horz" pos="1944"/>
        <p:guide pos="3456"/>
      </p:guideLst>
    </p:cSldViewPr>
  </p:slideViewPr>
  <p:outlineViewPr>
    <p:cViewPr>
      <p:scale>
        <a:sx n="25" d="100"/>
        <a:sy n="25" d="100"/>
      </p:scale>
      <p:origin x="0" y="30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9" d="100"/>
        <a:sy n="129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832" y="-11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6E993BE-91B6-4FF2-9FDC-43D3F7A2E1ED}" type="datetimeFigureOut">
              <a:rPr lang="en-US"/>
              <a:pPr>
                <a:defRPr/>
              </a:pPr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890F88B-46BB-42D1-B468-63D7A4D4E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9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89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gets 3x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acceletrator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894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gets 3x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acceletrator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7275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gets 3x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acceletrator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2607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gets 3x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acceletrator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1447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gets 3x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acceletrator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63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gets 3x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acceletrator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113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gets 3x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acceletrator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5840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2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gets 3x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acceletrator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86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gets 3x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acceletrator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945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gets 3x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acceletrator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92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gets 3x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acceletrator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76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gets 3x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acceletrator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5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4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lang="en-US" sz="1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gets 3x </a:t>
            </a:r>
            <a:r>
              <a:rPr lang="en-US" sz="1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acceletrator</a:t>
            </a:r>
            <a:endParaRPr lang="en-US" sz="1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76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 userDrawn="1"/>
        </p:nvSpPr>
        <p:spPr bwMode="gray">
          <a:xfrm>
            <a:off x="0" y="0"/>
            <a:ext cx="10972800" cy="6172200"/>
          </a:xfrm>
          <a:prstGeom prst="rect">
            <a:avLst/>
          </a:prstGeom>
          <a:solidFill>
            <a:srgbClr val="DFDFD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105503" tIns="0" rIns="0" bIns="0" anchor="ctr">
            <a:noAutofit/>
          </a:bodyPr>
          <a:lstStyle/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79599"/>
            <a:ext cx="8778240" cy="790042"/>
          </a:xfrm>
        </p:spPr>
        <p:txBody>
          <a:bodyPr>
            <a:noAutofit/>
          </a:bodyPr>
          <a:lstStyle>
            <a:lvl1pPr algn="l" defTabSz="52751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defRPr lang="en-US" sz="3700" b="1" cap="all" baseline="0" dirty="0" smtClean="0">
                <a:solidFill>
                  <a:srgbClr val="29292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250692"/>
            <a:ext cx="7132320" cy="946404"/>
          </a:xfrm>
        </p:spPr>
        <p:txBody>
          <a:bodyPr>
            <a:noAutofit/>
          </a:bodyPr>
          <a:lstStyle>
            <a:lvl1pPr marL="0" indent="0" algn="l" defTabSz="527517" rtl="0" eaLnBrk="1" fontAlgn="base" hangingPunct="1">
              <a:lnSpc>
                <a:spcPts val="2308"/>
              </a:lnSpc>
              <a:spcBef>
                <a:spcPct val="0"/>
              </a:spcBef>
              <a:spcAft>
                <a:spcPts val="692"/>
              </a:spcAft>
              <a:buClrTx/>
              <a:buFontTx/>
              <a:buNone/>
              <a:defRPr lang="en-US" sz="23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7" descr="blue-window"/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" y="4922044"/>
            <a:ext cx="9890760" cy="84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uniper_black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00" y="1028700"/>
            <a:ext cx="1676400" cy="43139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52751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7"/>
              </a:spcAft>
              <a:defRPr lang="en-US" sz="28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52751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31309" y="1028700"/>
            <a:ext cx="9875520" cy="4423410"/>
          </a:xfrm>
        </p:spPr>
        <p:txBody>
          <a:bodyPr/>
          <a:lstStyle>
            <a:lvl1pPr marL="130048" indent="-130048"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 marL="657566" indent="-260095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 marL="985432" indent="-258264">
              <a:buClr>
                <a:schemeClr val="tx1"/>
              </a:buClr>
              <a:buSzPct val="96000"/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3pPr>
            <a:lvl4pPr marL="1324289" indent="-269254"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 marL="1712600" indent="-260095"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52751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defRPr lang="en-US" sz="28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rg-ven-gradient-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534854"/>
            <a:ext cx="10972800" cy="1637348"/>
          </a:xfrm>
          <a:prstGeom prst="rect">
            <a:avLst/>
          </a:prstGeom>
        </p:spPr>
      </p:pic>
      <p:sp>
        <p:nvSpPr>
          <p:cNvPr id="4" name="Rectangle 44"/>
          <p:cNvSpPr>
            <a:spLocks noChangeArrowheads="1"/>
          </p:cNvSpPr>
          <p:nvPr userDrawn="1"/>
        </p:nvSpPr>
        <p:spPr bwMode="invGray">
          <a:xfrm>
            <a:off x="0" y="2947602"/>
            <a:ext cx="106533" cy="276999"/>
          </a:xfrm>
          <a:prstGeom prst="rect">
            <a:avLst/>
          </a:prstGeom>
          <a:gradFill rotWithShape="1">
            <a:gsLst>
              <a:gs pos="0">
                <a:srgbClr val="BABCBE">
                  <a:alpha val="14999"/>
                </a:srgbClr>
              </a:gs>
              <a:gs pos="100000">
                <a:srgbClr val="565758">
                  <a:alpha val="14999"/>
                </a:srgb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105503" tIns="0" rIns="0" bIns="0" anchor="ctr">
            <a:spAutoFit/>
          </a:bodyPr>
          <a:lstStyle/>
          <a:p>
            <a:pPr>
              <a:defRPr/>
            </a:pPr>
            <a:endParaRPr lang="en-US">
              <a:solidFill>
                <a:srgbClr val="333333"/>
              </a:solidFill>
            </a:endParaRPr>
          </a:p>
        </p:txBody>
      </p:sp>
      <p:pic>
        <p:nvPicPr>
          <p:cNvPr id="6" name="Picture 43" descr="junos_brand_transparen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990250"/>
            <a:ext cx="4328160" cy="335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" descr="blue-sectio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0972800" cy="618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4523423"/>
            <a:ext cx="8801100" cy="8258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old-sectio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4523423"/>
            <a:ext cx="8801100" cy="8258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een-sectio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4523423"/>
            <a:ext cx="8801100" cy="8258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p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d-sectio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97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4523423"/>
            <a:ext cx="8801100" cy="8258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70587" y="230429"/>
            <a:ext cx="9864547" cy="6665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7"/>
              </a:spcAft>
              <a:buClr>
                <a:srgbClr val="292929"/>
              </a:buClr>
              <a:buSzPct val="100000"/>
              <a:buFont typeface="Arial"/>
              <a:buNone/>
              <a:defRPr sz="2800" b="1" i="0" u="none" strike="noStrike" cap="non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31309" y="1028700"/>
            <a:ext cx="9875520" cy="4423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0048" marR="0" lvl="0" indent="-90360" algn="l" rtl="0">
              <a:spcBef>
                <a:spcPts val="923"/>
              </a:spcBef>
              <a:spcAft>
                <a:spcPts val="462"/>
              </a:spcAft>
              <a:buClr>
                <a:schemeClr val="dk1"/>
              </a:buClr>
              <a:buSzPct val="25000"/>
              <a:buFont typeface="Arial"/>
              <a:buChar char=" 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7566" marR="0" lvl="1" indent="-132421" algn="l" rtl="0">
              <a:spcBef>
                <a:spcPts val="0"/>
              </a:spcBef>
              <a:spcAft>
                <a:spcPts val="577"/>
              </a:spcAft>
              <a:buClr>
                <a:schemeClr val="dk1"/>
              </a:buClr>
              <a:buSzPct val="90000"/>
              <a:buFont typeface="Noto Sans Symbols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5432" marR="0" lvl="2" indent="-133515" algn="l" rtl="0">
              <a:spcBef>
                <a:spcPts val="0"/>
              </a:spcBef>
              <a:spcAft>
                <a:spcPts val="577"/>
              </a:spcAft>
              <a:buClr>
                <a:schemeClr val="dk1"/>
              </a:buClr>
              <a:buSzPct val="960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24289" marR="0" lvl="3" indent="-155889" algn="l" rtl="0">
              <a:spcBef>
                <a:spcPts val="0"/>
              </a:spcBef>
              <a:spcAft>
                <a:spcPts val="577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2599" marR="0" lvl="4" indent="-150499" algn="l" rtl="0">
              <a:spcBef>
                <a:spcPts val="0"/>
              </a:spcBef>
              <a:spcAft>
                <a:spcPts val="577"/>
              </a:spcAft>
              <a:buClr>
                <a:schemeClr val="dk1"/>
              </a:buClr>
              <a:buSzPct val="1000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901345" marR="0" lvl="5" indent="-126395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8863" marR="0" lvl="6" indent="-120513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956379" marR="0" lvl="7" indent="-127329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483898" marR="0" lvl="8" indent="-121448" algn="l" rtl="0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734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0587" y="230429"/>
            <a:ext cx="9864547" cy="666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52752" rIns="105503" bIns="52752" numCol="1" anchor="b" anchorCtr="0" compatLnSpc="1">
            <a:prstTxWarp prst="textNoShape">
              <a:avLst/>
            </a:prstTxWarp>
          </a:bodyPr>
          <a:lstStyle/>
          <a:p>
            <a:pPr lvl="0" algn="l" defTabSz="527517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400" y="1036160"/>
            <a:ext cx="9864547" cy="4295851"/>
          </a:xfrm>
          <a:prstGeom prst="rect">
            <a:avLst/>
          </a:prstGeom>
        </p:spPr>
        <p:txBody>
          <a:bodyPr vert="horz" lIns="0" tIns="52752" rIns="105503" bIns="5275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41023" y="214313"/>
            <a:ext cx="9888856" cy="5394960"/>
            <a:chOff x="284" y="150"/>
            <a:chExt cx="5182" cy="3776"/>
          </a:xfrm>
        </p:grpSpPr>
        <p:sp>
          <p:nvSpPr>
            <p:cNvPr id="19" name="Line 7"/>
            <p:cNvSpPr>
              <a:spLocks noChangeShapeType="1"/>
            </p:cNvSpPr>
            <p:nvPr userDrawn="1"/>
          </p:nvSpPr>
          <p:spPr bwMode="auto">
            <a:xfrm>
              <a:off x="284" y="3926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 userDrawn="1"/>
          </p:nvSpPr>
          <p:spPr bwMode="auto">
            <a:xfrm>
              <a:off x="284" y="602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333333"/>
                </a:solidFill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 userDrawn="1"/>
          </p:nvSpPr>
          <p:spPr bwMode="auto">
            <a:xfrm>
              <a:off x="284" y="150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333333"/>
                </a:solidFill>
              </a:endParaRPr>
            </a:p>
          </p:txBody>
        </p:sp>
      </p:grp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565787" y="5606416"/>
            <a:ext cx="636270" cy="178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eaLnBrk="0" hangingPunct="0">
              <a:spcBef>
                <a:spcPct val="0"/>
              </a:spcBef>
              <a:tabLst>
                <a:tab pos="533013" algn="l"/>
                <a:tab pos="5275174" algn="ctr"/>
                <a:tab pos="9762734" algn="r"/>
                <a:tab pos="10216986" algn="r"/>
              </a:tabLst>
              <a:defRPr/>
            </a:pPr>
            <a:fld id="{E46DE64C-7D15-458B-8CF1-EEE6A14FF4AB}" type="slidenum">
              <a:rPr lang="en-US" sz="1200">
                <a:solidFill>
                  <a:srgbClr val="807F83"/>
                </a:solidFill>
              </a:rPr>
              <a:pPr eaLnBrk="0" hangingPunct="0">
                <a:spcBef>
                  <a:spcPct val="0"/>
                </a:spcBef>
                <a:tabLst>
                  <a:tab pos="533013" algn="l"/>
                  <a:tab pos="5275174" algn="ctr"/>
                  <a:tab pos="9762734" algn="r"/>
                  <a:tab pos="10216986" algn="r"/>
                </a:tabLst>
                <a:defRPr/>
              </a:pPr>
              <a:t>‹#›</a:t>
            </a:fld>
            <a:endParaRPr lang="en-US" sz="1200">
              <a:solidFill>
                <a:srgbClr val="807F83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74723" y="5617029"/>
            <a:ext cx="3255479" cy="245034"/>
          </a:xfrm>
          <a:prstGeom prst="rect">
            <a:avLst/>
          </a:prstGeom>
          <a:noFill/>
        </p:spPr>
        <p:txBody>
          <a:bodyPr wrap="none" lIns="105503" tIns="52752" rIns="105503" bIns="52752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807F83"/>
                </a:solidFill>
              </a:rPr>
              <a:t>Copyright </a:t>
            </a:r>
            <a:r>
              <a:rPr lang="en-US" sz="900" dirty="0">
                <a:solidFill>
                  <a:srgbClr val="807F83"/>
                </a:solidFill>
                <a:ea typeface="ＭＳ Ｐゴシック" charset="-128"/>
              </a:rPr>
              <a:t>© 2016 Juniper Networks, Inc.     www.juniper.net </a:t>
            </a:r>
            <a:r>
              <a:rPr lang="en-US" sz="900" dirty="0">
                <a:solidFill>
                  <a:srgbClr val="807F83"/>
                </a:solidFill>
              </a:rPr>
              <a:t> </a:t>
            </a:r>
          </a:p>
        </p:txBody>
      </p:sp>
      <p:pic>
        <p:nvPicPr>
          <p:cNvPr id="12" name="Picture 11" descr="juniper_black.pn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9305304" y="5685008"/>
            <a:ext cx="1134096" cy="3200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82" r:id="rId9"/>
  </p:sldLayoutIdLst>
  <p:transition/>
  <p:txStyles>
    <p:titleStyle>
      <a:lvl1pPr algn="l" defTabSz="527517" rtl="0" eaLnBrk="1" fontAlgn="base" latinLnBrk="0" hangingPunct="1">
        <a:lnSpc>
          <a:spcPct val="90000"/>
        </a:lnSpc>
        <a:spcBef>
          <a:spcPct val="0"/>
        </a:spcBef>
        <a:spcAft>
          <a:spcPct val="20000"/>
        </a:spcAft>
        <a:buNone/>
        <a:defRPr lang="en-US" sz="2800" b="1" kern="1200" cap="all" baseline="0" dirty="0" smtClean="0">
          <a:solidFill>
            <a:srgbClr val="292929"/>
          </a:solidFill>
          <a:latin typeface="Arial" pitchFamily="34" charset="0"/>
          <a:ea typeface="+mj-ea"/>
          <a:cs typeface="+mj-cs"/>
        </a:defRPr>
      </a:lvl1pPr>
    </p:titleStyle>
    <p:bodyStyle>
      <a:lvl1pPr marL="130048" indent="-130048" algn="l" defTabSz="1055035" rtl="0" eaLnBrk="1" latinLnBrk="0" hangingPunct="1">
        <a:spcBef>
          <a:spcPts val="923"/>
        </a:spcBef>
        <a:spcAft>
          <a:spcPts val="462"/>
        </a:spcAft>
        <a:buClr>
          <a:schemeClr val="tx1"/>
        </a:buClr>
        <a:buSzPct val="25000"/>
        <a:buFont typeface="Arial" pitchFamily="34" charset="0"/>
        <a:buChar char=" "/>
        <a:defRPr lang="en-US" sz="250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657566" indent="-260095" algn="l" defTabSz="1055035" rtl="0" eaLnBrk="1" latinLnBrk="0" hangingPunct="1">
        <a:spcBef>
          <a:spcPts val="0"/>
        </a:spcBef>
        <a:spcAft>
          <a:spcPts val="577"/>
        </a:spcAft>
        <a:buClr>
          <a:schemeClr val="tx1"/>
        </a:buClr>
        <a:buSzPct val="90000"/>
        <a:buFont typeface="Wingdings" pitchFamily="2" charset="2"/>
        <a:buChar char="§"/>
        <a:defRPr lang="en-US" sz="230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985432" indent="-258264" algn="l" defTabSz="1055035" rtl="0" eaLnBrk="1" latinLnBrk="0" hangingPunct="1">
        <a:spcBef>
          <a:spcPts val="0"/>
        </a:spcBef>
        <a:spcAft>
          <a:spcPts val="577"/>
        </a:spcAft>
        <a:buClr>
          <a:schemeClr val="tx1"/>
        </a:buClr>
        <a:buSzPct val="96000"/>
        <a:buFont typeface="Wingdings" pitchFamily="2" charset="2"/>
        <a:buChar char="§"/>
        <a:defRPr lang="en-US" sz="210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24289" indent="-269254" algn="l" defTabSz="1055035" rtl="0" eaLnBrk="1" latinLnBrk="0" hangingPunct="1">
        <a:spcBef>
          <a:spcPts val="0"/>
        </a:spcBef>
        <a:spcAft>
          <a:spcPts val="577"/>
        </a:spcAft>
        <a:buClr>
          <a:schemeClr val="tx1"/>
        </a:buClr>
        <a:buFont typeface="Arial" pitchFamily="34" charset="0"/>
        <a:buChar char="–"/>
        <a:defRPr lang="en-US" sz="180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652155" indent="-199651" algn="l" defTabSz="1055035" rtl="0" eaLnBrk="1" latinLnBrk="0" hangingPunct="1">
        <a:spcBef>
          <a:spcPts val="0"/>
        </a:spcBef>
        <a:spcAft>
          <a:spcPts val="577"/>
        </a:spcAft>
        <a:buClr>
          <a:schemeClr val="tx1"/>
        </a:buClr>
        <a:buFont typeface="Arial" pitchFamily="34" charset="0"/>
        <a:buChar char="-"/>
        <a:defRPr lang="en-US" sz="180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tiff"/><Relationship Id="rId6" Type="http://schemas.openxmlformats.org/officeDocument/2006/relationships/image" Target="../media/image13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tiff"/><Relationship Id="rId6" Type="http://schemas.openxmlformats.org/officeDocument/2006/relationships/image" Target="../media/image13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tiff"/><Relationship Id="rId6" Type="http://schemas.openxmlformats.org/officeDocument/2006/relationships/image" Target="../media/image13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tiff"/><Relationship Id="rId6" Type="http://schemas.openxmlformats.org/officeDocument/2006/relationships/image" Target="../media/image13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tiff"/><Relationship Id="rId6" Type="http://schemas.openxmlformats.org/officeDocument/2006/relationships/image" Target="../media/image13.tiff"/><Relationship Id="rId7" Type="http://schemas.openxmlformats.org/officeDocument/2006/relationships/image" Target="../media/image14.tiff"/><Relationship Id="rId8" Type="http://schemas.openxmlformats.org/officeDocument/2006/relationships/image" Target="../media/image15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ctrTitle"/>
          </p:nvPr>
        </p:nvSpPr>
        <p:spPr bwMode="auto">
          <a:xfrm>
            <a:off x="1097280" y="1965197"/>
            <a:ext cx="9494520" cy="914399"/>
          </a:xfrm>
          <a:noFill/>
        </p:spPr>
        <p:txBody>
          <a:bodyPr/>
          <a:lstStyle/>
          <a:p>
            <a:pPr eaLnBrk="1" hangingPunct="1"/>
            <a:r>
              <a:rPr lang="en-US" sz="3300" dirty="0" smtClean="0"/>
              <a:t>SDSN Integration with Contrail Security</a:t>
            </a:r>
            <a:endParaRPr sz="3300" dirty="0"/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0" y="5692140"/>
            <a:ext cx="10972800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5503" tIns="52752" rIns="105503" bIns="52752"/>
          <a:lstStyle/>
          <a:p>
            <a:pPr algn="ctr" eaLnBrk="0" hangingPunct="0">
              <a:lnSpc>
                <a:spcPct val="150000"/>
              </a:lnSpc>
              <a:tabLst>
                <a:tab pos="1582552" algn="ctr"/>
                <a:tab pos="5011415" algn="ctr"/>
                <a:tab pos="9896446" algn="r"/>
              </a:tabLst>
            </a:pPr>
            <a:r>
              <a:rPr lang="en-US" sz="900" b="1" dirty="0"/>
              <a:t>	Juniper Networks Proprietary and Confidential -- printed copies of this document are for reference only </a:t>
            </a:r>
            <a:endParaRPr lang="en-US" sz="900" b="1" dirty="0">
              <a:cs typeface="Times New Roman" pitchFamily="18" charset="0"/>
            </a:endParaRPr>
          </a:p>
          <a:p>
            <a:pPr algn="ctr" eaLnBrk="0" hangingPunct="0">
              <a:lnSpc>
                <a:spcPct val="150000"/>
              </a:lnSpc>
              <a:tabLst>
                <a:tab pos="1582552" algn="ctr"/>
                <a:tab pos="5011415" algn="ctr"/>
                <a:tab pos="9896446" algn="r"/>
              </a:tabLst>
            </a:pPr>
            <a:r>
              <a:rPr lang="en-US" sz="900" b="1" dirty="0"/>
              <a:t>		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97280" y="2933700"/>
            <a:ext cx="7132320" cy="72999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May 2018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4493252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Fawad</a:t>
            </a:r>
            <a:r>
              <a:rPr lang="en-US" dirty="0" smtClean="0"/>
              <a:t> Shaikh – Contrail Solutions Group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9864547" cy="666598"/>
          </a:xfrm>
          <a:prstGeom prst="rect">
            <a:avLst/>
          </a:prstGeom>
          <a:noFill/>
          <a:ln>
            <a:noFill/>
          </a:ln>
        </p:spPr>
        <p:txBody>
          <a:bodyPr wrap="square" lIns="0" tIns="52750" rIns="105500" bIns="52750" anchor="b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None/>
            </a:pPr>
            <a:r>
              <a:rPr lang="en-US" dirty="0" smtClean="0"/>
              <a:t>SDSN Integration with Contrail – Threat Prevention Policy</a:t>
            </a:r>
            <a:endParaRPr lang="en-US" sz="2800" b="1" i="0" u="none" strike="noStrike" cap="non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18" descr="SkyATP.png">
            <a:extLst>
              <a:ext uri="{FF2B5EF4-FFF2-40B4-BE49-F238E27FC236}">
                <a16:creationId xmlns="" xmlns:a16="http://schemas.microsoft.com/office/drawing/2014/main" id="{503202D4-6E19-4F2C-9131-857A1AD67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6" y="2431183"/>
            <a:ext cx="541325" cy="5437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1143000" y="1568522"/>
            <a:ext cx="720363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SKY 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Rectangle: Rounded Corners 86">
            <a:extLst>
              <a:ext uri="{FF2B5EF4-FFF2-40B4-BE49-F238E27FC236}">
                <a16:creationId xmlns="" xmlns:a16="http://schemas.microsoft.com/office/drawing/2014/main" id="{32ADB1E0-B747-4645-8A96-021511223A7E}"/>
              </a:ext>
            </a:extLst>
          </p:cNvPr>
          <p:cNvSpPr/>
          <p:nvPr/>
        </p:nvSpPr>
        <p:spPr>
          <a:xfrm>
            <a:off x="53589" y="1743552"/>
            <a:ext cx="1524000" cy="415713"/>
          </a:xfrm>
          <a:prstGeom prst="roundRect">
            <a:avLst>
              <a:gd name="adj" fmla="val 5638"/>
            </a:avLst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800" dirty="0">
                <a:latin typeface="Arial"/>
                <a:cs typeface="Arial"/>
              </a:rPr>
              <a:t>Command &amp; Control (C&amp;C )</a:t>
            </a:r>
          </a:p>
          <a:p>
            <a:pPr algn="just"/>
            <a:endParaRPr lang="en-US" sz="800" dirty="0">
              <a:latin typeface="Arial"/>
              <a:cs typeface="Arial"/>
            </a:endParaRPr>
          </a:p>
          <a:p>
            <a:pPr algn="just"/>
            <a:r>
              <a:rPr lang="en-US" sz="800" dirty="0">
                <a:latin typeface="Arial"/>
                <a:cs typeface="Arial"/>
              </a:rPr>
              <a:t>feed</a:t>
            </a:r>
            <a:endParaRPr lang="ru-RU" sz="800" dirty="0"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2800" y="4216852"/>
            <a:ext cx="937410" cy="3932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VN1=Web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290210" y="3314700"/>
            <a:ext cx="854693" cy="48313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vSRX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33400" y="3532937"/>
            <a:ext cx="2359394" cy="14581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343" y="35443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Policy Enforcer (PE)</a:t>
            </a:r>
          </a:p>
        </p:txBody>
      </p:sp>
      <p:sp>
        <p:nvSpPr>
          <p:cNvPr id="46" name="Rectangle: Rounded Corners 136">
            <a:extLst>
              <a:ext uri="{FF2B5EF4-FFF2-40B4-BE49-F238E27FC236}">
                <a16:creationId xmlns="" xmlns:a16="http://schemas.microsoft.com/office/drawing/2014/main" id="{7EF0EC98-AD72-4552-8417-163235ECA365}"/>
              </a:ext>
            </a:extLst>
          </p:cNvPr>
          <p:cNvSpPr/>
          <p:nvPr/>
        </p:nvSpPr>
        <p:spPr>
          <a:xfrm>
            <a:off x="1828800" y="4016073"/>
            <a:ext cx="936565" cy="658832"/>
          </a:xfrm>
          <a:prstGeom prst="roundRect">
            <a:avLst>
              <a:gd name="adj" fmla="val 563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1050" b="1" dirty="0">
                <a:latin typeface="Arial"/>
                <a:cs typeface="Arial"/>
              </a:rPr>
              <a:t>Feed Connector</a:t>
            </a:r>
            <a:endParaRPr lang="ru-RU" sz="1050" b="1" dirty="0">
              <a:latin typeface="Arial"/>
              <a:cs typeface="Arial"/>
            </a:endParaRPr>
          </a:p>
        </p:txBody>
      </p:sp>
      <p:pic>
        <p:nvPicPr>
          <p:cNvPr id="47" name="Picture 46" descr="Junos Space Virtual DIrector.png">
            <a:extLst>
              <a:ext uri="{FF2B5EF4-FFF2-40B4-BE49-F238E27FC236}">
                <a16:creationId xmlns="" xmlns:a16="http://schemas.microsoft.com/office/drawing/2014/main" id="{ACDC3A90-9CCF-4EFA-8BAB-3E1804419C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9" y="4068645"/>
            <a:ext cx="552372" cy="5437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DA07D4C-DC8A-42D6-9FCB-EFF7FE36ED8D}"/>
              </a:ext>
            </a:extLst>
          </p:cNvPr>
          <p:cNvSpPr txBox="1"/>
          <p:nvPr/>
        </p:nvSpPr>
        <p:spPr>
          <a:xfrm>
            <a:off x="592609" y="4651963"/>
            <a:ext cx="1252146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Security </a:t>
            </a:r>
            <a:r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t>Director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0" name="Shape 369" descr="opencontrail-logo-v2.png"/>
          <p:cNvPicPr preferRelativeResize="0"/>
          <p:nvPr/>
        </p:nvPicPr>
        <p:blipFill rotWithShape="1">
          <a:blip r:embed="rId5">
            <a:alphaModFix/>
          </a:blip>
          <a:srcRect l="7448" t="31231" r="69290" b="31285"/>
          <a:stretch/>
        </p:blipFill>
        <p:spPr>
          <a:xfrm>
            <a:off x="4446588" y="1036386"/>
            <a:ext cx="1420812" cy="518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3533980" y="3543300"/>
            <a:ext cx="10723" cy="6735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37084" y="3543300"/>
            <a:ext cx="753126" cy="25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56994" y="3556268"/>
            <a:ext cx="66338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2" idx="0"/>
          </p:cNvCxnSpPr>
          <p:nvPr/>
        </p:nvCxnSpPr>
        <p:spPr>
          <a:xfrm>
            <a:off x="5832465" y="3576739"/>
            <a:ext cx="2124" cy="64011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wn Arrow 72"/>
          <p:cNvSpPr/>
          <p:nvPr/>
        </p:nvSpPr>
        <p:spPr>
          <a:xfrm flipH="1">
            <a:off x="1004115" y="3003083"/>
            <a:ext cx="45719" cy="528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412651" y="2236695"/>
            <a:ext cx="858713" cy="3784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rial"/>
                <a:cs typeface="Arial"/>
              </a:rPr>
              <a:t>SKY ATP</a:t>
            </a: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289" y="4975053"/>
            <a:ext cx="529511" cy="27747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407" y="5015262"/>
            <a:ext cx="574363" cy="268139"/>
          </a:xfrm>
          <a:prstGeom prst="rect">
            <a:avLst/>
          </a:prstGeom>
        </p:spPr>
      </p:pic>
      <p:sp>
        <p:nvSpPr>
          <p:cNvPr id="102" name="Rounded Rectangle 101"/>
          <p:cNvSpPr/>
          <p:nvPr/>
        </p:nvSpPr>
        <p:spPr>
          <a:xfrm>
            <a:off x="5365884" y="4216852"/>
            <a:ext cx="937410" cy="393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VN2=App</a:t>
            </a:r>
            <a:endParaRPr lang="en-US" sz="1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3733800" y="4628455"/>
            <a:ext cx="1" cy="36264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358314" y="1943482"/>
            <a:ext cx="290983" cy="311757"/>
            <a:chOff x="7198402" y="1111857"/>
            <a:chExt cx="384551" cy="457200"/>
          </a:xfrm>
        </p:grpSpPr>
        <p:sp>
          <p:nvSpPr>
            <p:cNvPr id="10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" name="Straight Arrow Connector 138"/>
          <p:cNvCxnSpPr>
            <a:endCxn id="50" idx="2"/>
          </p:cNvCxnSpPr>
          <p:nvPr/>
        </p:nvCxnSpPr>
        <p:spPr>
          <a:xfrm flipV="1">
            <a:off x="2921504" y="1554750"/>
            <a:ext cx="2235490" cy="2428730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3556165" y="2945812"/>
            <a:ext cx="290983" cy="311757"/>
            <a:chOff x="7198402" y="1111857"/>
            <a:chExt cx="384551" cy="457200"/>
          </a:xfrm>
        </p:grpSpPr>
        <p:sp>
          <p:nvSpPr>
            <p:cNvPr id="14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="" xmlns:a16="http://schemas.microsoft.com/office/drawing/2014/main" id="{40ECACFA-2A17-480E-B1B3-E630F458006F}"/>
              </a:ext>
            </a:extLst>
          </p:cNvPr>
          <p:cNvCxnSpPr>
            <a:cxnSpLocks/>
          </p:cNvCxnSpPr>
          <p:nvPr/>
        </p:nvCxnSpPr>
        <p:spPr>
          <a:xfrm flipH="1" flipV="1">
            <a:off x="1141281" y="2692302"/>
            <a:ext cx="329359" cy="267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="" xmlns:a16="http://schemas.microsoft.com/office/drawing/2014/main" id="{40ECACFA-2A17-480E-B1B3-E630F458006F}"/>
              </a:ext>
            </a:extLst>
          </p:cNvPr>
          <p:cNvCxnSpPr>
            <a:cxnSpLocks/>
          </p:cNvCxnSpPr>
          <p:nvPr/>
        </p:nvCxnSpPr>
        <p:spPr>
          <a:xfrm>
            <a:off x="1470640" y="2174867"/>
            <a:ext cx="0" cy="52734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649295" y="1978776"/>
            <a:ext cx="447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connects to Contrail, feed connects on port 8081 and 8082</a:t>
            </a:r>
            <a:endParaRPr lang="en-US" sz="1200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126700" y="938276"/>
            <a:ext cx="1524000" cy="830998"/>
            <a:chOff x="8153400" y="3062986"/>
            <a:chExt cx="1524000" cy="830998"/>
          </a:xfrm>
        </p:grpSpPr>
        <p:sp>
          <p:nvSpPr>
            <p:cNvPr id="164" name="Double Brace 163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245959" y="3062987"/>
              <a:ext cx="1355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Black listed IP address:</a:t>
              </a:r>
            </a:p>
            <a:p>
              <a:r>
                <a:rPr lang="en-US" sz="800" dirty="0" smtClean="0"/>
                <a:t>10.101.34.87</a:t>
              </a:r>
            </a:p>
            <a:p>
              <a:r>
                <a:rPr lang="en-US" sz="800" dirty="0" smtClean="0"/>
                <a:t>10.87.27.44</a:t>
              </a:r>
            </a:p>
            <a:p>
              <a:r>
                <a:rPr lang="en-US" sz="800" dirty="0" smtClean="0"/>
                <a:t>10.102.44.89</a:t>
              </a:r>
            </a:p>
            <a:p>
              <a:r>
                <a:rPr lang="en-US" sz="800" dirty="0" smtClean="0"/>
                <a:t>……..</a:t>
              </a:r>
            </a:p>
            <a:p>
              <a:r>
                <a:rPr lang="en-US" sz="800" dirty="0" smtClean="0"/>
                <a:t>………….</a:t>
              </a: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3441237" y="521523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  Host </a:t>
            </a:r>
            <a:r>
              <a:rPr lang="en-US" sz="1200" dirty="0" smtClean="0"/>
              <a:t>A</a:t>
            </a:r>
          </a:p>
          <a:p>
            <a:r>
              <a:rPr lang="en-US" sz="1200" dirty="0" smtClean="0"/>
              <a:t>10.34.1.3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465673" y="5223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B</a:t>
            </a:r>
            <a:endParaRPr lang="en-US" sz="1200" dirty="0"/>
          </a:p>
        </p:txBody>
      </p:sp>
      <p:cxnSp>
        <p:nvCxnSpPr>
          <p:cNvPr id="175" name="Straight Connector 174"/>
          <p:cNvCxnSpPr>
            <a:stCxn id="102" idx="2"/>
            <a:endCxn id="93" idx="0"/>
          </p:cNvCxnSpPr>
          <p:nvPr/>
        </p:nvCxnSpPr>
        <p:spPr>
          <a:xfrm>
            <a:off x="5834589" y="4610100"/>
            <a:ext cx="0" cy="40516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7048982" y="1134319"/>
            <a:ext cx="27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App</a:t>
            </a:r>
            <a:r>
              <a:rPr lang="en-US" dirty="0" smtClean="0"/>
              <a:t> Allow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6651987" y="2190617"/>
            <a:ext cx="3454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listens to events via Contrail Analytics UVES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543898" y="81854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Contrail 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2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9864547" cy="666598"/>
          </a:xfrm>
          <a:prstGeom prst="rect">
            <a:avLst/>
          </a:prstGeom>
          <a:noFill/>
          <a:ln>
            <a:noFill/>
          </a:ln>
        </p:spPr>
        <p:txBody>
          <a:bodyPr wrap="square" lIns="0" tIns="52750" rIns="105500" bIns="52750" anchor="b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None/>
            </a:pPr>
            <a:r>
              <a:rPr lang="en-US" dirty="0" smtClean="0"/>
              <a:t>SDSN Integration with Contrail – Threat Prevention Policy</a:t>
            </a:r>
            <a:endParaRPr lang="en-US" sz="2800" b="1" i="0" u="none" strike="noStrike" cap="non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18" descr="SkyATP.png">
            <a:extLst>
              <a:ext uri="{FF2B5EF4-FFF2-40B4-BE49-F238E27FC236}">
                <a16:creationId xmlns="" xmlns:a16="http://schemas.microsoft.com/office/drawing/2014/main" id="{503202D4-6E19-4F2C-9131-857A1AD67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6" y="2431183"/>
            <a:ext cx="541325" cy="5437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1143000" y="1568522"/>
            <a:ext cx="720363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SKY 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Rectangle: Rounded Corners 86">
            <a:extLst>
              <a:ext uri="{FF2B5EF4-FFF2-40B4-BE49-F238E27FC236}">
                <a16:creationId xmlns="" xmlns:a16="http://schemas.microsoft.com/office/drawing/2014/main" id="{32ADB1E0-B747-4645-8A96-021511223A7E}"/>
              </a:ext>
            </a:extLst>
          </p:cNvPr>
          <p:cNvSpPr/>
          <p:nvPr/>
        </p:nvSpPr>
        <p:spPr>
          <a:xfrm>
            <a:off x="53589" y="1743552"/>
            <a:ext cx="1524000" cy="415713"/>
          </a:xfrm>
          <a:prstGeom prst="roundRect">
            <a:avLst>
              <a:gd name="adj" fmla="val 5638"/>
            </a:avLst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800" dirty="0">
                <a:latin typeface="Arial"/>
                <a:cs typeface="Arial"/>
              </a:rPr>
              <a:t>Command &amp; Control (C&amp;C )</a:t>
            </a:r>
          </a:p>
          <a:p>
            <a:pPr algn="just"/>
            <a:endParaRPr lang="en-US" sz="800" dirty="0">
              <a:latin typeface="Arial"/>
              <a:cs typeface="Arial"/>
            </a:endParaRPr>
          </a:p>
          <a:p>
            <a:pPr algn="just"/>
            <a:r>
              <a:rPr lang="en-US" sz="800" dirty="0">
                <a:latin typeface="Arial"/>
                <a:cs typeface="Arial"/>
              </a:rPr>
              <a:t>feed</a:t>
            </a:r>
            <a:endParaRPr lang="ru-RU" sz="800" dirty="0"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2800" y="4216852"/>
            <a:ext cx="937410" cy="3932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VN1=Web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290210" y="3314700"/>
            <a:ext cx="854693" cy="48313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vSRX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33400" y="3532937"/>
            <a:ext cx="2359394" cy="14581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343" y="35443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Policy Enforcer (PE)</a:t>
            </a:r>
          </a:p>
        </p:txBody>
      </p:sp>
      <p:sp>
        <p:nvSpPr>
          <p:cNvPr id="46" name="Rectangle: Rounded Corners 136">
            <a:extLst>
              <a:ext uri="{FF2B5EF4-FFF2-40B4-BE49-F238E27FC236}">
                <a16:creationId xmlns="" xmlns:a16="http://schemas.microsoft.com/office/drawing/2014/main" id="{7EF0EC98-AD72-4552-8417-163235ECA365}"/>
              </a:ext>
            </a:extLst>
          </p:cNvPr>
          <p:cNvSpPr/>
          <p:nvPr/>
        </p:nvSpPr>
        <p:spPr>
          <a:xfrm>
            <a:off x="1828800" y="4016073"/>
            <a:ext cx="936565" cy="658832"/>
          </a:xfrm>
          <a:prstGeom prst="roundRect">
            <a:avLst>
              <a:gd name="adj" fmla="val 563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1050" b="1" dirty="0">
                <a:latin typeface="Arial"/>
                <a:cs typeface="Arial"/>
              </a:rPr>
              <a:t>Feed Connector</a:t>
            </a:r>
            <a:endParaRPr lang="ru-RU" sz="1050" b="1" dirty="0">
              <a:latin typeface="Arial"/>
              <a:cs typeface="Arial"/>
            </a:endParaRPr>
          </a:p>
        </p:txBody>
      </p:sp>
      <p:pic>
        <p:nvPicPr>
          <p:cNvPr id="47" name="Picture 46" descr="Junos Space Virtual DIrector.png">
            <a:extLst>
              <a:ext uri="{FF2B5EF4-FFF2-40B4-BE49-F238E27FC236}">
                <a16:creationId xmlns="" xmlns:a16="http://schemas.microsoft.com/office/drawing/2014/main" id="{ACDC3A90-9CCF-4EFA-8BAB-3E1804419C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9" y="4068645"/>
            <a:ext cx="552372" cy="5437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DA07D4C-DC8A-42D6-9FCB-EFF7FE36ED8D}"/>
              </a:ext>
            </a:extLst>
          </p:cNvPr>
          <p:cNvSpPr txBox="1"/>
          <p:nvPr/>
        </p:nvSpPr>
        <p:spPr>
          <a:xfrm>
            <a:off x="592609" y="4651963"/>
            <a:ext cx="1252146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Security </a:t>
            </a:r>
            <a:r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t>Director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0" name="Shape 369" descr="opencontrail-logo-v2.png"/>
          <p:cNvPicPr preferRelativeResize="0"/>
          <p:nvPr/>
        </p:nvPicPr>
        <p:blipFill rotWithShape="1">
          <a:blip r:embed="rId5">
            <a:alphaModFix/>
          </a:blip>
          <a:srcRect l="7448" t="31231" r="69290" b="31285"/>
          <a:stretch/>
        </p:blipFill>
        <p:spPr>
          <a:xfrm>
            <a:off x="4446588" y="1036386"/>
            <a:ext cx="1420812" cy="518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3533980" y="3543300"/>
            <a:ext cx="10723" cy="6735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37084" y="3543300"/>
            <a:ext cx="753126" cy="25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56994" y="3556268"/>
            <a:ext cx="66338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2" idx="0"/>
          </p:cNvCxnSpPr>
          <p:nvPr/>
        </p:nvCxnSpPr>
        <p:spPr>
          <a:xfrm>
            <a:off x="5832465" y="3576739"/>
            <a:ext cx="2124" cy="64011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wn Arrow 72"/>
          <p:cNvSpPr/>
          <p:nvPr/>
        </p:nvSpPr>
        <p:spPr>
          <a:xfrm flipH="1">
            <a:off x="1004115" y="3003083"/>
            <a:ext cx="45719" cy="528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412651" y="2236695"/>
            <a:ext cx="858713" cy="3784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rial"/>
                <a:cs typeface="Arial"/>
              </a:rPr>
              <a:t>SKY ATP</a:t>
            </a: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289" y="4975053"/>
            <a:ext cx="529511" cy="27747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407" y="5015262"/>
            <a:ext cx="574363" cy="268139"/>
          </a:xfrm>
          <a:prstGeom prst="rect">
            <a:avLst/>
          </a:prstGeom>
        </p:spPr>
      </p:pic>
      <p:sp>
        <p:nvSpPr>
          <p:cNvPr id="102" name="Rounded Rectangle 101"/>
          <p:cNvSpPr/>
          <p:nvPr/>
        </p:nvSpPr>
        <p:spPr>
          <a:xfrm>
            <a:off x="5365884" y="4216852"/>
            <a:ext cx="937410" cy="393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VN2=App</a:t>
            </a:r>
            <a:endParaRPr lang="en-US" sz="1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3733800" y="4628455"/>
            <a:ext cx="1" cy="36264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358314" y="1943482"/>
            <a:ext cx="290983" cy="311757"/>
            <a:chOff x="7198402" y="1111857"/>
            <a:chExt cx="384551" cy="457200"/>
          </a:xfrm>
        </p:grpSpPr>
        <p:sp>
          <p:nvSpPr>
            <p:cNvPr id="10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358313" y="2468337"/>
            <a:ext cx="290983" cy="311757"/>
            <a:chOff x="7198402" y="1111857"/>
            <a:chExt cx="384551" cy="457200"/>
          </a:xfrm>
        </p:grpSpPr>
        <p:sp>
          <p:nvSpPr>
            <p:cNvPr id="111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" name="Straight Arrow Connector 138"/>
          <p:cNvCxnSpPr>
            <a:endCxn id="50" idx="2"/>
          </p:cNvCxnSpPr>
          <p:nvPr/>
        </p:nvCxnSpPr>
        <p:spPr>
          <a:xfrm flipV="1">
            <a:off x="2921504" y="1554750"/>
            <a:ext cx="2235490" cy="2428730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3556165" y="2945812"/>
            <a:ext cx="290983" cy="311757"/>
            <a:chOff x="7198402" y="1111857"/>
            <a:chExt cx="384551" cy="457200"/>
          </a:xfrm>
        </p:grpSpPr>
        <p:sp>
          <p:nvSpPr>
            <p:cNvPr id="14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="" xmlns:a16="http://schemas.microsoft.com/office/drawing/2014/main" id="{40ECACFA-2A17-480E-B1B3-E630F458006F}"/>
              </a:ext>
            </a:extLst>
          </p:cNvPr>
          <p:cNvCxnSpPr>
            <a:cxnSpLocks/>
          </p:cNvCxnSpPr>
          <p:nvPr/>
        </p:nvCxnSpPr>
        <p:spPr>
          <a:xfrm flipH="1" flipV="1">
            <a:off x="1141281" y="2692302"/>
            <a:ext cx="329359" cy="267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="" xmlns:a16="http://schemas.microsoft.com/office/drawing/2014/main" id="{40ECACFA-2A17-480E-B1B3-E630F458006F}"/>
              </a:ext>
            </a:extLst>
          </p:cNvPr>
          <p:cNvCxnSpPr>
            <a:cxnSpLocks/>
          </p:cNvCxnSpPr>
          <p:nvPr/>
        </p:nvCxnSpPr>
        <p:spPr>
          <a:xfrm>
            <a:off x="1470640" y="2174867"/>
            <a:ext cx="0" cy="52734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649295" y="1978776"/>
            <a:ext cx="447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connects to Contrail, feed connects on port 8081 and 8082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663113" y="2505169"/>
            <a:ext cx="3570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Learns </a:t>
            </a:r>
            <a:r>
              <a:rPr lang="en-US" sz="1200" dirty="0"/>
              <a:t>tag/label </a:t>
            </a:r>
            <a:r>
              <a:rPr lang="en-US" sz="1200" dirty="0" smtClean="0"/>
              <a:t>information and create meta data</a:t>
            </a:r>
            <a:endParaRPr lang="en-US" sz="12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745730" y="1630913"/>
            <a:ext cx="1524000" cy="707887"/>
            <a:chOff x="8153400" y="3062986"/>
            <a:chExt cx="1524000" cy="707887"/>
          </a:xfrm>
        </p:grpSpPr>
        <p:sp>
          <p:nvSpPr>
            <p:cNvPr id="151" name="Double Brace 150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245959" y="3062987"/>
              <a:ext cx="1355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App=HR-HCM</a:t>
              </a:r>
            </a:p>
            <a:p>
              <a:r>
                <a:rPr lang="en-US" sz="800" dirty="0" smtClean="0"/>
                <a:t>Deployment= Dev, Prod</a:t>
              </a:r>
            </a:p>
            <a:p>
              <a:r>
                <a:rPr lang="en-US" sz="800" dirty="0" smtClean="0"/>
                <a:t>Site=</a:t>
              </a:r>
              <a:r>
                <a:rPr lang="en-US" sz="800" dirty="0" err="1" smtClean="0"/>
                <a:t>USA,France</a:t>
              </a:r>
              <a:endParaRPr lang="en-US" sz="800" dirty="0" smtClean="0"/>
            </a:p>
            <a:p>
              <a:r>
                <a:rPr lang="en-US" sz="800" dirty="0" smtClean="0"/>
                <a:t>Tier=</a:t>
              </a:r>
              <a:r>
                <a:rPr lang="en-US" sz="800" dirty="0" err="1" smtClean="0"/>
                <a:t>web,app,db</a:t>
              </a:r>
              <a:endParaRPr lang="en-US" sz="800" dirty="0" smtClean="0"/>
            </a:p>
            <a:p>
              <a:r>
                <a:rPr lang="en-US" sz="800" dirty="0" smtClean="0"/>
                <a:t>Labels=</a:t>
              </a:r>
              <a:r>
                <a:rPr lang="en-US" sz="800" dirty="0" err="1" smtClean="0"/>
                <a:t>Quartine,Block</a:t>
              </a:r>
              <a:endParaRPr lang="en-US" sz="800" dirty="0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flipH="1">
            <a:off x="1951927" y="1191420"/>
            <a:ext cx="2371226" cy="2316208"/>
          </a:xfrm>
          <a:prstGeom prst="straightConnector1">
            <a:avLst/>
          </a:prstGeom>
          <a:ln w="444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371714" y="1759135"/>
            <a:ext cx="290983" cy="311757"/>
            <a:chOff x="7198402" y="1111857"/>
            <a:chExt cx="384551" cy="457200"/>
          </a:xfrm>
        </p:grpSpPr>
        <p:sp>
          <p:nvSpPr>
            <p:cNvPr id="159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26700" y="938276"/>
            <a:ext cx="1524000" cy="830998"/>
            <a:chOff x="8153400" y="3062986"/>
            <a:chExt cx="1524000" cy="830998"/>
          </a:xfrm>
        </p:grpSpPr>
        <p:sp>
          <p:nvSpPr>
            <p:cNvPr id="164" name="Double Brace 163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245959" y="3062987"/>
              <a:ext cx="1355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Black listed IP address:</a:t>
              </a:r>
            </a:p>
            <a:p>
              <a:r>
                <a:rPr lang="en-US" sz="800" dirty="0" smtClean="0"/>
                <a:t>10.101.34.87</a:t>
              </a:r>
            </a:p>
            <a:p>
              <a:r>
                <a:rPr lang="en-US" sz="800" dirty="0" smtClean="0"/>
                <a:t>10.87.27.44</a:t>
              </a:r>
            </a:p>
            <a:p>
              <a:r>
                <a:rPr lang="en-US" sz="800" dirty="0" smtClean="0"/>
                <a:t>10.102.44.89</a:t>
              </a:r>
            </a:p>
            <a:p>
              <a:r>
                <a:rPr lang="en-US" sz="800" dirty="0" smtClean="0"/>
                <a:t>……..</a:t>
              </a:r>
            </a:p>
            <a:p>
              <a:r>
                <a:rPr lang="en-US" sz="800" dirty="0" smtClean="0"/>
                <a:t>………….</a:t>
              </a: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3441237" y="521523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  Host </a:t>
            </a:r>
            <a:r>
              <a:rPr lang="en-US" sz="1200" dirty="0" smtClean="0"/>
              <a:t>A</a:t>
            </a:r>
          </a:p>
          <a:p>
            <a:r>
              <a:rPr lang="en-US" sz="1200" dirty="0" smtClean="0"/>
              <a:t>10.34.1.3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465673" y="5223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B</a:t>
            </a:r>
            <a:endParaRPr lang="en-US" sz="1200" dirty="0"/>
          </a:p>
        </p:txBody>
      </p:sp>
      <p:cxnSp>
        <p:nvCxnSpPr>
          <p:cNvPr id="175" name="Straight Connector 174"/>
          <p:cNvCxnSpPr>
            <a:stCxn id="102" idx="2"/>
            <a:endCxn id="93" idx="0"/>
          </p:cNvCxnSpPr>
          <p:nvPr/>
        </p:nvCxnSpPr>
        <p:spPr>
          <a:xfrm>
            <a:off x="5834589" y="4610100"/>
            <a:ext cx="0" cy="40516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7048982" y="1134319"/>
            <a:ext cx="27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App</a:t>
            </a:r>
            <a:r>
              <a:rPr lang="en-US" dirty="0" smtClean="0"/>
              <a:t> Allow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6651987" y="2190617"/>
            <a:ext cx="3454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listens to events via Contrail Analytics UVES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543898" y="81854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Contrail 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898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9864547" cy="666598"/>
          </a:xfrm>
          <a:prstGeom prst="rect">
            <a:avLst/>
          </a:prstGeom>
          <a:noFill/>
          <a:ln>
            <a:noFill/>
          </a:ln>
        </p:spPr>
        <p:txBody>
          <a:bodyPr wrap="square" lIns="0" tIns="52750" rIns="105500" bIns="52750" anchor="b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None/>
            </a:pPr>
            <a:r>
              <a:rPr lang="en-US" dirty="0" smtClean="0"/>
              <a:t>SDSN Integration with Contrail – Threat Prevention Policy</a:t>
            </a:r>
            <a:endParaRPr lang="en-US" sz="2800" b="1" i="0" u="none" strike="noStrike" cap="non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18" descr="SkyATP.png">
            <a:extLst>
              <a:ext uri="{FF2B5EF4-FFF2-40B4-BE49-F238E27FC236}">
                <a16:creationId xmlns="" xmlns:a16="http://schemas.microsoft.com/office/drawing/2014/main" id="{503202D4-6E19-4F2C-9131-857A1AD67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6" y="2431183"/>
            <a:ext cx="541325" cy="5437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1143000" y="1568522"/>
            <a:ext cx="720363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SKY 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Rectangle: Rounded Corners 86">
            <a:extLst>
              <a:ext uri="{FF2B5EF4-FFF2-40B4-BE49-F238E27FC236}">
                <a16:creationId xmlns="" xmlns:a16="http://schemas.microsoft.com/office/drawing/2014/main" id="{32ADB1E0-B747-4645-8A96-021511223A7E}"/>
              </a:ext>
            </a:extLst>
          </p:cNvPr>
          <p:cNvSpPr/>
          <p:nvPr/>
        </p:nvSpPr>
        <p:spPr>
          <a:xfrm>
            <a:off x="53589" y="1743552"/>
            <a:ext cx="1524000" cy="415713"/>
          </a:xfrm>
          <a:prstGeom prst="roundRect">
            <a:avLst>
              <a:gd name="adj" fmla="val 5638"/>
            </a:avLst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800" dirty="0">
                <a:latin typeface="Arial"/>
                <a:cs typeface="Arial"/>
              </a:rPr>
              <a:t>Command &amp; Control (C&amp;C )</a:t>
            </a:r>
          </a:p>
          <a:p>
            <a:pPr algn="just"/>
            <a:endParaRPr lang="en-US" sz="800" dirty="0">
              <a:latin typeface="Arial"/>
              <a:cs typeface="Arial"/>
            </a:endParaRPr>
          </a:p>
          <a:p>
            <a:pPr algn="just"/>
            <a:r>
              <a:rPr lang="en-US" sz="800" dirty="0">
                <a:latin typeface="Arial"/>
                <a:cs typeface="Arial"/>
              </a:rPr>
              <a:t>feed</a:t>
            </a:r>
            <a:endParaRPr lang="ru-RU" sz="800" dirty="0"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2800" y="4216852"/>
            <a:ext cx="937410" cy="3932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VN1=Web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290210" y="3314700"/>
            <a:ext cx="854693" cy="48313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vSRX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33400" y="3532937"/>
            <a:ext cx="2359394" cy="14581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343" y="35443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Policy Enforcer (PE)</a:t>
            </a:r>
          </a:p>
        </p:txBody>
      </p:sp>
      <p:sp>
        <p:nvSpPr>
          <p:cNvPr id="46" name="Rectangle: Rounded Corners 136">
            <a:extLst>
              <a:ext uri="{FF2B5EF4-FFF2-40B4-BE49-F238E27FC236}">
                <a16:creationId xmlns="" xmlns:a16="http://schemas.microsoft.com/office/drawing/2014/main" id="{7EF0EC98-AD72-4552-8417-163235ECA365}"/>
              </a:ext>
            </a:extLst>
          </p:cNvPr>
          <p:cNvSpPr/>
          <p:nvPr/>
        </p:nvSpPr>
        <p:spPr>
          <a:xfrm>
            <a:off x="1828800" y="4016073"/>
            <a:ext cx="936565" cy="658832"/>
          </a:xfrm>
          <a:prstGeom prst="roundRect">
            <a:avLst>
              <a:gd name="adj" fmla="val 563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1050" b="1" dirty="0">
                <a:latin typeface="Arial"/>
                <a:cs typeface="Arial"/>
              </a:rPr>
              <a:t>Feed Connector</a:t>
            </a:r>
            <a:endParaRPr lang="ru-RU" sz="1050" b="1" dirty="0">
              <a:latin typeface="Arial"/>
              <a:cs typeface="Arial"/>
            </a:endParaRPr>
          </a:p>
        </p:txBody>
      </p:sp>
      <p:pic>
        <p:nvPicPr>
          <p:cNvPr id="47" name="Picture 46" descr="Junos Space Virtual DIrector.png">
            <a:extLst>
              <a:ext uri="{FF2B5EF4-FFF2-40B4-BE49-F238E27FC236}">
                <a16:creationId xmlns="" xmlns:a16="http://schemas.microsoft.com/office/drawing/2014/main" id="{ACDC3A90-9CCF-4EFA-8BAB-3E1804419C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9" y="4068645"/>
            <a:ext cx="552372" cy="5437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DA07D4C-DC8A-42D6-9FCB-EFF7FE36ED8D}"/>
              </a:ext>
            </a:extLst>
          </p:cNvPr>
          <p:cNvSpPr txBox="1"/>
          <p:nvPr/>
        </p:nvSpPr>
        <p:spPr>
          <a:xfrm>
            <a:off x="592609" y="4651963"/>
            <a:ext cx="1252146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Security </a:t>
            </a:r>
            <a:r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t>Director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0" name="Shape 369" descr="opencontrail-logo-v2.png"/>
          <p:cNvPicPr preferRelativeResize="0"/>
          <p:nvPr/>
        </p:nvPicPr>
        <p:blipFill rotWithShape="1">
          <a:blip r:embed="rId5">
            <a:alphaModFix/>
          </a:blip>
          <a:srcRect l="7448" t="31231" r="69290" b="31285"/>
          <a:stretch/>
        </p:blipFill>
        <p:spPr>
          <a:xfrm>
            <a:off x="4446588" y="1036386"/>
            <a:ext cx="1420812" cy="518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3533980" y="3543300"/>
            <a:ext cx="10723" cy="6735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37084" y="3543300"/>
            <a:ext cx="753126" cy="25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56994" y="3556268"/>
            <a:ext cx="66338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2" idx="0"/>
          </p:cNvCxnSpPr>
          <p:nvPr/>
        </p:nvCxnSpPr>
        <p:spPr>
          <a:xfrm>
            <a:off x="5832465" y="3576739"/>
            <a:ext cx="2124" cy="64011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wn Arrow 72"/>
          <p:cNvSpPr/>
          <p:nvPr/>
        </p:nvSpPr>
        <p:spPr>
          <a:xfrm flipH="1">
            <a:off x="1004115" y="3003083"/>
            <a:ext cx="45719" cy="528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412651" y="2236695"/>
            <a:ext cx="858713" cy="3784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rial"/>
                <a:cs typeface="Arial"/>
              </a:rPr>
              <a:t>SKY ATP</a:t>
            </a: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289" y="4975053"/>
            <a:ext cx="529511" cy="27747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407" y="5015262"/>
            <a:ext cx="574363" cy="268139"/>
          </a:xfrm>
          <a:prstGeom prst="rect">
            <a:avLst/>
          </a:prstGeom>
        </p:spPr>
      </p:pic>
      <p:sp>
        <p:nvSpPr>
          <p:cNvPr id="102" name="Rounded Rectangle 101"/>
          <p:cNvSpPr/>
          <p:nvPr/>
        </p:nvSpPr>
        <p:spPr>
          <a:xfrm>
            <a:off x="5365884" y="4216852"/>
            <a:ext cx="937410" cy="393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VN2=App</a:t>
            </a:r>
            <a:endParaRPr lang="en-US" sz="1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3733800" y="4628455"/>
            <a:ext cx="1" cy="36264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358314" y="1943482"/>
            <a:ext cx="290983" cy="311757"/>
            <a:chOff x="7198402" y="1111857"/>
            <a:chExt cx="384551" cy="457200"/>
          </a:xfrm>
        </p:grpSpPr>
        <p:sp>
          <p:nvSpPr>
            <p:cNvPr id="10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358313" y="2468337"/>
            <a:ext cx="290983" cy="311757"/>
            <a:chOff x="7198402" y="1111857"/>
            <a:chExt cx="384551" cy="457200"/>
          </a:xfrm>
        </p:grpSpPr>
        <p:sp>
          <p:nvSpPr>
            <p:cNvPr id="111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363853" y="2911054"/>
            <a:ext cx="290983" cy="311757"/>
            <a:chOff x="7198402" y="1111857"/>
            <a:chExt cx="384551" cy="457200"/>
          </a:xfrm>
        </p:grpSpPr>
        <p:sp>
          <p:nvSpPr>
            <p:cNvPr id="114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" name="Straight Arrow Connector 138"/>
          <p:cNvCxnSpPr>
            <a:endCxn id="50" idx="2"/>
          </p:cNvCxnSpPr>
          <p:nvPr/>
        </p:nvCxnSpPr>
        <p:spPr>
          <a:xfrm flipV="1">
            <a:off x="2921504" y="1554750"/>
            <a:ext cx="2235490" cy="2428730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3556165" y="2945812"/>
            <a:ext cx="290983" cy="311757"/>
            <a:chOff x="7198402" y="1111857"/>
            <a:chExt cx="384551" cy="457200"/>
          </a:xfrm>
        </p:grpSpPr>
        <p:sp>
          <p:nvSpPr>
            <p:cNvPr id="14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="" xmlns:a16="http://schemas.microsoft.com/office/drawing/2014/main" id="{40ECACFA-2A17-480E-B1B3-E630F458006F}"/>
              </a:ext>
            </a:extLst>
          </p:cNvPr>
          <p:cNvCxnSpPr>
            <a:cxnSpLocks/>
          </p:cNvCxnSpPr>
          <p:nvPr/>
        </p:nvCxnSpPr>
        <p:spPr>
          <a:xfrm flipH="1" flipV="1">
            <a:off x="1141281" y="2692302"/>
            <a:ext cx="329359" cy="267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="" xmlns:a16="http://schemas.microsoft.com/office/drawing/2014/main" id="{40ECACFA-2A17-480E-B1B3-E630F458006F}"/>
              </a:ext>
            </a:extLst>
          </p:cNvPr>
          <p:cNvCxnSpPr>
            <a:cxnSpLocks/>
          </p:cNvCxnSpPr>
          <p:nvPr/>
        </p:nvCxnSpPr>
        <p:spPr>
          <a:xfrm>
            <a:off x="1470640" y="2174867"/>
            <a:ext cx="0" cy="52734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649295" y="1978776"/>
            <a:ext cx="447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connects to Contrail, feed connects on port 8081 and 8082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663113" y="2505169"/>
            <a:ext cx="3570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Learns </a:t>
            </a:r>
            <a:r>
              <a:rPr lang="en-US" sz="1200" dirty="0"/>
              <a:t>tag/label </a:t>
            </a:r>
            <a:r>
              <a:rPr lang="en-US" sz="1200" dirty="0" smtClean="0"/>
              <a:t>information and create meta data</a:t>
            </a:r>
            <a:endParaRPr lang="en-US" sz="12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745730" y="1630913"/>
            <a:ext cx="1524000" cy="707887"/>
            <a:chOff x="8153400" y="3062986"/>
            <a:chExt cx="1524000" cy="707887"/>
          </a:xfrm>
        </p:grpSpPr>
        <p:sp>
          <p:nvSpPr>
            <p:cNvPr id="151" name="Double Brace 150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245959" y="3062987"/>
              <a:ext cx="1355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App=HR-HCM</a:t>
              </a:r>
            </a:p>
            <a:p>
              <a:r>
                <a:rPr lang="en-US" sz="800" dirty="0" smtClean="0"/>
                <a:t>Deployment= Dev, Prod</a:t>
              </a:r>
            </a:p>
            <a:p>
              <a:r>
                <a:rPr lang="en-US" sz="800" dirty="0" smtClean="0"/>
                <a:t>Site=</a:t>
              </a:r>
              <a:r>
                <a:rPr lang="en-US" sz="800" dirty="0" err="1" smtClean="0"/>
                <a:t>USA,France</a:t>
              </a:r>
              <a:endParaRPr lang="en-US" sz="800" dirty="0" smtClean="0"/>
            </a:p>
            <a:p>
              <a:r>
                <a:rPr lang="en-US" sz="800" dirty="0" smtClean="0"/>
                <a:t>Tier=</a:t>
              </a:r>
              <a:r>
                <a:rPr lang="en-US" sz="800" dirty="0" err="1" smtClean="0"/>
                <a:t>web,app,db</a:t>
              </a:r>
              <a:endParaRPr lang="en-US" sz="800" dirty="0" smtClean="0"/>
            </a:p>
            <a:p>
              <a:r>
                <a:rPr lang="en-US" sz="800" dirty="0" smtClean="0"/>
                <a:t>Labels=</a:t>
              </a:r>
              <a:r>
                <a:rPr lang="en-US" sz="800" dirty="0" err="1" smtClean="0"/>
                <a:t>Quartine,Block</a:t>
              </a:r>
              <a:endParaRPr lang="en-US" sz="800" dirty="0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flipH="1">
            <a:off x="1951927" y="1191420"/>
            <a:ext cx="2371226" cy="2316208"/>
          </a:xfrm>
          <a:prstGeom prst="straightConnector1">
            <a:avLst/>
          </a:prstGeom>
          <a:ln w="444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371714" y="1759135"/>
            <a:ext cx="290983" cy="311757"/>
            <a:chOff x="7198402" y="1111857"/>
            <a:chExt cx="384551" cy="457200"/>
          </a:xfrm>
        </p:grpSpPr>
        <p:sp>
          <p:nvSpPr>
            <p:cNvPr id="159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26700" y="938276"/>
            <a:ext cx="1524000" cy="830998"/>
            <a:chOff x="8153400" y="3062986"/>
            <a:chExt cx="1524000" cy="830998"/>
          </a:xfrm>
        </p:grpSpPr>
        <p:sp>
          <p:nvSpPr>
            <p:cNvPr id="164" name="Double Brace 163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245959" y="3062987"/>
              <a:ext cx="1355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Black listed IP address:</a:t>
              </a:r>
            </a:p>
            <a:p>
              <a:r>
                <a:rPr lang="en-US" sz="800" b="1" dirty="0" smtClean="0">
                  <a:solidFill>
                    <a:schemeClr val="accent3">
                      <a:lumMod val="75000"/>
                    </a:schemeClr>
                  </a:solidFill>
                </a:rPr>
                <a:t>10.101.34.87</a:t>
              </a:r>
            </a:p>
            <a:p>
              <a:r>
                <a:rPr lang="en-US" sz="800" dirty="0" smtClean="0"/>
                <a:t>10.87.27.44</a:t>
              </a:r>
            </a:p>
            <a:p>
              <a:r>
                <a:rPr lang="en-US" sz="800" dirty="0" smtClean="0"/>
                <a:t>10.102.44.89</a:t>
              </a:r>
            </a:p>
            <a:p>
              <a:r>
                <a:rPr lang="en-US" sz="800" dirty="0" smtClean="0"/>
                <a:t>……..</a:t>
              </a:r>
            </a:p>
            <a:p>
              <a:r>
                <a:rPr lang="en-US" sz="800" dirty="0" smtClean="0"/>
                <a:t>………….</a:t>
              </a: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3441237" y="521523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  Host </a:t>
            </a:r>
            <a:r>
              <a:rPr lang="en-US" sz="1200" dirty="0" smtClean="0"/>
              <a:t>A</a:t>
            </a:r>
          </a:p>
          <a:p>
            <a:r>
              <a:rPr lang="en-US" sz="1200" dirty="0" smtClean="0"/>
              <a:t>10.34.1.3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649295" y="2945812"/>
            <a:ext cx="2515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tries to access C&amp;C machine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465673" y="5223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B</a:t>
            </a:r>
            <a:endParaRPr lang="en-US" sz="1200" dirty="0"/>
          </a:p>
        </p:txBody>
      </p:sp>
      <p:cxnSp>
        <p:nvCxnSpPr>
          <p:cNvPr id="175" name="Straight Connector 174"/>
          <p:cNvCxnSpPr>
            <a:stCxn id="102" idx="2"/>
            <a:endCxn id="93" idx="0"/>
          </p:cNvCxnSpPr>
          <p:nvPr/>
        </p:nvCxnSpPr>
        <p:spPr>
          <a:xfrm>
            <a:off x="5834589" y="4610100"/>
            <a:ext cx="0" cy="40516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4203732" y="4766299"/>
            <a:ext cx="290983" cy="311757"/>
            <a:chOff x="7198402" y="1111857"/>
            <a:chExt cx="384551" cy="457200"/>
          </a:xfrm>
        </p:grpSpPr>
        <p:sp>
          <p:nvSpPr>
            <p:cNvPr id="18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9" name="Straight Arrow Connector 188"/>
          <p:cNvCxnSpPr/>
          <p:nvPr/>
        </p:nvCxnSpPr>
        <p:spPr>
          <a:xfrm flipV="1">
            <a:off x="4151855" y="4636698"/>
            <a:ext cx="0" cy="601787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7048982" y="1134319"/>
            <a:ext cx="27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App</a:t>
            </a:r>
            <a:r>
              <a:rPr lang="en-US" dirty="0" smtClean="0"/>
              <a:t> Allow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6651987" y="2190617"/>
            <a:ext cx="3454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listens to events via Contrail Analytics UVES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543898" y="81854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Contrail 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315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9864547" cy="666598"/>
          </a:xfrm>
          <a:prstGeom prst="rect">
            <a:avLst/>
          </a:prstGeom>
          <a:noFill/>
          <a:ln>
            <a:noFill/>
          </a:ln>
        </p:spPr>
        <p:txBody>
          <a:bodyPr wrap="square" lIns="0" tIns="52750" rIns="105500" bIns="52750" anchor="b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None/>
            </a:pPr>
            <a:r>
              <a:rPr lang="en-US" dirty="0" smtClean="0"/>
              <a:t>SDSN Integration with Contrail – Threat Prevention Policy</a:t>
            </a:r>
            <a:endParaRPr lang="en-US" sz="2800" b="1" i="0" u="none" strike="noStrike" cap="non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18" descr="SkyATP.png">
            <a:extLst>
              <a:ext uri="{FF2B5EF4-FFF2-40B4-BE49-F238E27FC236}">
                <a16:creationId xmlns="" xmlns:a16="http://schemas.microsoft.com/office/drawing/2014/main" id="{503202D4-6E19-4F2C-9131-857A1AD67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6" y="2431183"/>
            <a:ext cx="541325" cy="5437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1143000" y="1568522"/>
            <a:ext cx="720363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SKY 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Rectangle: Rounded Corners 86">
            <a:extLst>
              <a:ext uri="{FF2B5EF4-FFF2-40B4-BE49-F238E27FC236}">
                <a16:creationId xmlns="" xmlns:a16="http://schemas.microsoft.com/office/drawing/2014/main" id="{32ADB1E0-B747-4645-8A96-021511223A7E}"/>
              </a:ext>
            </a:extLst>
          </p:cNvPr>
          <p:cNvSpPr/>
          <p:nvPr/>
        </p:nvSpPr>
        <p:spPr>
          <a:xfrm>
            <a:off x="53589" y="1743552"/>
            <a:ext cx="1524000" cy="415713"/>
          </a:xfrm>
          <a:prstGeom prst="roundRect">
            <a:avLst>
              <a:gd name="adj" fmla="val 5638"/>
            </a:avLst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800" dirty="0">
                <a:latin typeface="Arial"/>
                <a:cs typeface="Arial"/>
              </a:rPr>
              <a:t>Command &amp; Control (C&amp;C )</a:t>
            </a:r>
          </a:p>
          <a:p>
            <a:pPr algn="just"/>
            <a:endParaRPr lang="en-US" sz="800" dirty="0">
              <a:latin typeface="Arial"/>
              <a:cs typeface="Arial"/>
            </a:endParaRPr>
          </a:p>
          <a:p>
            <a:pPr algn="just"/>
            <a:r>
              <a:rPr lang="en-US" sz="800" dirty="0">
                <a:latin typeface="Arial"/>
                <a:cs typeface="Arial"/>
              </a:rPr>
              <a:t>feed</a:t>
            </a:r>
            <a:endParaRPr lang="ru-RU" sz="800" dirty="0"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2800" y="4216852"/>
            <a:ext cx="937410" cy="3932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VN1=Web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290210" y="3314700"/>
            <a:ext cx="854693" cy="48313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vSRX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33400" y="3532937"/>
            <a:ext cx="2359394" cy="14581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343" y="35443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Policy Enforcer (PE)</a:t>
            </a:r>
          </a:p>
        </p:txBody>
      </p:sp>
      <p:sp>
        <p:nvSpPr>
          <p:cNvPr id="46" name="Rectangle: Rounded Corners 136">
            <a:extLst>
              <a:ext uri="{FF2B5EF4-FFF2-40B4-BE49-F238E27FC236}">
                <a16:creationId xmlns="" xmlns:a16="http://schemas.microsoft.com/office/drawing/2014/main" id="{7EF0EC98-AD72-4552-8417-163235ECA365}"/>
              </a:ext>
            </a:extLst>
          </p:cNvPr>
          <p:cNvSpPr/>
          <p:nvPr/>
        </p:nvSpPr>
        <p:spPr>
          <a:xfrm>
            <a:off x="1828800" y="4016073"/>
            <a:ext cx="936565" cy="658832"/>
          </a:xfrm>
          <a:prstGeom prst="roundRect">
            <a:avLst>
              <a:gd name="adj" fmla="val 563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1050" b="1" dirty="0">
                <a:latin typeface="Arial"/>
                <a:cs typeface="Arial"/>
              </a:rPr>
              <a:t>Feed Connector</a:t>
            </a:r>
            <a:endParaRPr lang="ru-RU" sz="1050" b="1" dirty="0">
              <a:latin typeface="Arial"/>
              <a:cs typeface="Arial"/>
            </a:endParaRPr>
          </a:p>
        </p:txBody>
      </p:sp>
      <p:pic>
        <p:nvPicPr>
          <p:cNvPr id="47" name="Picture 46" descr="Junos Space Virtual DIrector.png">
            <a:extLst>
              <a:ext uri="{FF2B5EF4-FFF2-40B4-BE49-F238E27FC236}">
                <a16:creationId xmlns="" xmlns:a16="http://schemas.microsoft.com/office/drawing/2014/main" id="{ACDC3A90-9CCF-4EFA-8BAB-3E1804419C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9" y="4068645"/>
            <a:ext cx="552372" cy="5437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DA07D4C-DC8A-42D6-9FCB-EFF7FE36ED8D}"/>
              </a:ext>
            </a:extLst>
          </p:cNvPr>
          <p:cNvSpPr txBox="1"/>
          <p:nvPr/>
        </p:nvSpPr>
        <p:spPr>
          <a:xfrm>
            <a:off x="592609" y="4651963"/>
            <a:ext cx="1252146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Security </a:t>
            </a:r>
            <a:r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t>Director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0" name="Shape 369" descr="opencontrail-logo-v2.png"/>
          <p:cNvPicPr preferRelativeResize="0"/>
          <p:nvPr/>
        </p:nvPicPr>
        <p:blipFill rotWithShape="1">
          <a:blip r:embed="rId5">
            <a:alphaModFix/>
          </a:blip>
          <a:srcRect l="7448" t="31231" r="69290" b="31285"/>
          <a:stretch/>
        </p:blipFill>
        <p:spPr>
          <a:xfrm>
            <a:off x="4446588" y="1036386"/>
            <a:ext cx="1420812" cy="518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3533980" y="3543300"/>
            <a:ext cx="10723" cy="6735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37084" y="3543300"/>
            <a:ext cx="753126" cy="25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56994" y="3556268"/>
            <a:ext cx="66338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2" idx="0"/>
          </p:cNvCxnSpPr>
          <p:nvPr/>
        </p:nvCxnSpPr>
        <p:spPr>
          <a:xfrm>
            <a:off x="5832465" y="3576739"/>
            <a:ext cx="2124" cy="64011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wn Arrow 72"/>
          <p:cNvSpPr/>
          <p:nvPr/>
        </p:nvSpPr>
        <p:spPr>
          <a:xfrm flipH="1">
            <a:off x="1004115" y="3003083"/>
            <a:ext cx="45719" cy="528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412651" y="2236695"/>
            <a:ext cx="858713" cy="3784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rial"/>
                <a:cs typeface="Arial"/>
              </a:rPr>
              <a:t>SKY ATP</a:t>
            </a: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289" y="4975053"/>
            <a:ext cx="529511" cy="27747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407" y="5015262"/>
            <a:ext cx="574363" cy="268139"/>
          </a:xfrm>
          <a:prstGeom prst="rect">
            <a:avLst/>
          </a:prstGeom>
        </p:spPr>
      </p:pic>
      <p:sp>
        <p:nvSpPr>
          <p:cNvPr id="102" name="Rounded Rectangle 101"/>
          <p:cNvSpPr/>
          <p:nvPr/>
        </p:nvSpPr>
        <p:spPr>
          <a:xfrm>
            <a:off x="5365884" y="4216852"/>
            <a:ext cx="937410" cy="393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VN2=App</a:t>
            </a:r>
            <a:endParaRPr lang="en-US" sz="1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3733800" y="4628455"/>
            <a:ext cx="1" cy="36264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358314" y="1943482"/>
            <a:ext cx="290983" cy="311757"/>
            <a:chOff x="7198402" y="1111857"/>
            <a:chExt cx="384551" cy="457200"/>
          </a:xfrm>
        </p:grpSpPr>
        <p:sp>
          <p:nvSpPr>
            <p:cNvPr id="10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358313" y="2468337"/>
            <a:ext cx="290983" cy="311757"/>
            <a:chOff x="7198402" y="1111857"/>
            <a:chExt cx="384551" cy="457200"/>
          </a:xfrm>
        </p:grpSpPr>
        <p:sp>
          <p:nvSpPr>
            <p:cNvPr id="111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363853" y="2911054"/>
            <a:ext cx="290983" cy="311757"/>
            <a:chOff x="7198402" y="1111857"/>
            <a:chExt cx="384551" cy="457200"/>
          </a:xfrm>
        </p:grpSpPr>
        <p:sp>
          <p:nvSpPr>
            <p:cNvPr id="114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369573" y="3396005"/>
            <a:ext cx="290983" cy="311757"/>
            <a:chOff x="7198402" y="1111857"/>
            <a:chExt cx="384551" cy="457200"/>
          </a:xfrm>
        </p:grpSpPr>
        <p:sp>
          <p:nvSpPr>
            <p:cNvPr id="11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" name="Straight Arrow Connector 138"/>
          <p:cNvCxnSpPr>
            <a:endCxn id="50" idx="2"/>
          </p:cNvCxnSpPr>
          <p:nvPr/>
        </p:nvCxnSpPr>
        <p:spPr>
          <a:xfrm flipV="1">
            <a:off x="2921504" y="1554750"/>
            <a:ext cx="2235490" cy="2428730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3556165" y="2945812"/>
            <a:ext cx="290983" cy="311757"/>
            <a:chOff x="7198402" y="1111857"/>
            <a:chExt cx="384551" cy="457200"/>
          </a:xfrm>
        </p:grpSpPr>
        <p:sp>
          <p:nvSpPr>
            <p:cNvPr id="14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="" xmlns:a16="http://schemas.microsoft.com/office/drawing/2014/main" id="{40ECACFA-2A17-480E-B1B3-E630F458006F}"/>
              </a:ext>
            </a:extLst>
          </p:cNvPr>
          <p:cNvCxnSpPr>
            <a:cxnSpLocks/>
          </p:cNvCxnSpPr>
          <p:nvPr/>
        </p:nvCxnSpPr>
        <p:spPr>
          <a:xfrm flipH="1" flipV="1">
            <a:off x="1141281" y="2692302"/>
            <a:ext cx="329359" cy="267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="" xmlns:a16="http://schemas.microsoft.com/office/drawing/2014/main" id="{40ECACFA-2A17-480E-B1B3-E630F458006F}"/>
              </a:ext>
            </a:extLst>
          </p:cNvPr>
          <p:cNvCxnSpPr>
            <a:cxnSpLocks/>
          </p:cNvCxnSpPr>
          <p:nvPr/>
        </p:nvCxnSpPr>
        <p:spPr>
          <a:xfrm>
            <a:off x="1470640" y="2174867"/>
            <a:ext cx="0" cy="52734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649295" y="1978776"/>
            <a:ext cx="447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connects to Contrail, feed connects on port 8081 and 8082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663113" y="2505169"/>
            <a:ext cx="3570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Learns </a:t>
            </a:r>
            <a:r>
              <a:rPr lang="en-US" sz="1200" dirty="0"/>
              <a:t>tag/label </a:t>
            </a:r>
            <a:r>
              <a:rPr lang="en-US" sz="1200" dirty="0" smtClean="0"/>
              <a:t>information and create meta data</a:t>
            </a:r>
            <a:endParaRPr lang="en-US" sz="12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745730" y="1630913"/>
            <a:ext cx="1524000" cy="707887"/>
            <a:chOff x="8153400" y="3062986"/>
            <a:chExt cx="1524000" cy="707887"/>
          </a:xfrm>
        </p:grpSpPr>
        <p:sp>
          <p:nvSpPr>
            <p:cNvPr id="151" name="Double Brace 150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245959" y="3062987"/>
              <a:ext cx="1355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App=HR-HCM</a:t>
              </a:r>
            </a:p>
            <a:p>
              <a:r>
                <a:rPr lang="en-US" sz="800" dirty="0" smtClean="0"/>
                <a:t>Deployment= Dev, Prod</a:t>
              </a:r>
            </a:p>
            <a:p>
              <a:r>
                <a:rPr lang="en-US" sz="800" dirty="0" smtClean="0"/>
                <a:t>Site=</a:t>
              </a:r>
              <a:r>
                <a:rPr lang="en-US" sz="800" dirty="0" err="1" smtClean="0"/>
                <a:t>USA,France</a:t>
              </a:r>
              <a:endParaRPr lang="en-US" sz="800" dirty="0" smtClean="0"/>
            </a:p>
            <a:p>
              <a:r>
                <a:rPr lang="en-US" sz="800" dirty="0" smtClean="0"/>
                <a:t>Tier=</a:t>
              </a:r>
              <a:r>
                <a:rPr lang="en-US" sz="800" dirty="0" err="1" smtClean="0"/>
                <a:t>web,app,db</a:t>
              </a:r>
              <a:endParaRPr lang="en-US" sz="800" dirty="0" smtClean="0"/>
            </a:p>
            <a:p>
              <a:r>
                <a:rPr lang="en-US" sz="800" dirty="0" smtClean="0"/>
                <a:t>Labels=</a:t>
              </a:r>
              <a:r>
                <a:rPr lang="en-US" sz="800" dirty="0" err="1" smtClean="0"/>
                <a:t>Quartine,Block</a:t>
              </a:r>
              <a:endParaRPr lang="en-US" sz="800" dirty="0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flipH="1">
            <a:off x="1951927" y="1191420"/>
            <a:ext cx="2371226" cy="2316208"/>
          </a:xfrm>
          <a:prstGeom prst="straightConnector1">
            <a:avLst/>
          </a:prstGeom>
          <a:ln w="444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371714" y="1759135"/>
            <a:ext cx="290983" cy="311757"/>
            <a:chOff x="7198402" y="1111857"/>
            <a:chExt cx="384551" cy="457200"/>
          </a:xfrm>
        </p:grpSpPr>
        <p:sp>
          <p:nvSpPr>
            <p:cNvPr id="159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26700" y="938276"/>
            <a:ext cx="1524000" cy="830998"/>
            <a:chOff x="8153400" y="3062986"/>
            <a:chExt cx="1524000" cy="830998"/>
          </a:xfrm>
        </p:grpSpPr>
        <p:sp>
          <p:nvSpPr>
            <p:cNvPr id="164" name="Double Brace 163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245959" y="3062987"/>
              <a:ext cx="1355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Black listed IP address:</a:t>
              </a:r>
            </a:p>
            <a:p>
              <a:r>
                <a:rPr lang="en-US" sz="800" b="1" dirty="0" smtClean="0">
                  <a:solidFill>
                    <a:schemeClr val="accent3">
                      <a:lumMod val="75000"/>
                    </a:schemeClr>
                  </a:solidFill>
                </a:rPr>
                <a:t>10.101.34.87</a:t>
              </a:r>
            </a:p>
            <a:p>
              <a:r>
                <a:rPr lang="en-US" sz="800" dirty="0" smtClean="0"/>
                <a:t>10.87.27.44</a:t>
              </a:r>
            </a:p>
            <a:p>
              <a:r>
                <a:rPr lang="en-US" sz="800" dirty="0" smtClean="0"/>
                <a:t>10.102.44.89</a:t>
              </a:r>
            </a:p>
            <a:p>
              <a:r>
                <a:rPr lang="en-US" sz="800" dirty="0" smtClean="0"/>
                <a:t>……..</a:t>
              </a:r>
            </a:p>
            <a:p>
              <a:r>
                <a:rPr lang="en-US" sz="800" dirty="0" smtClean="0"/>
                <a:t>………….</a:t>
              </a: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3441237" y="521523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  Host </a:t>
            </a:r>
            <a:r>
              <a:rPr lang="en-US" sz="1200" dirty="0" smtClean="0"/>
              <a:t>A</a:t>
            </a:r>
          </a:p>
          <a:p>
            <a:r>
              <a:rPr lang="en-US" sz="1200" dirty="0" smtClean="0"/>
              <a:t>10.34.1.3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649295" y="2945812"/>
            <a:ext cx="2515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tries to access C&amp;C machine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465673" y="5223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B</a:t>
            </a:r>
            <a:endParaRPr lang="en-US" sz="1200" dirty="0"/>
          </a:p>
        </p:txBody>
      </p:sp>
      <p:cxnSp>
        <p:nvCxnSpPr>
          <p:cNvPr id="175" name="Straight Connector 174"/>
          <p:cNvCxnSpPr>
            <a:stCxn id="102" idx="2"/>
            <a:endCxn id="93" idx="0"/>
          </p:cNvCxnSpPr>
          <p:nvPr/>
        </p:nvCxnSpPr>
        <p:spPr>
          <a:xfrm>
            <a:off x="5834589" y="4610100"/>
            <a:ext cx="0" cy="40516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4203732" y="4766299"/>
            <a:ext cx="290983" cy="311757"/>
            <a:chOff x="7198402" y="1111857"/>
            <a:chExt cx="384551" cy="457200"/>
          </a:xfrm>
        </p:grpSpPr>
        <p:sp>
          <p:nvSpPr>
            <p:cNvPr id="18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4296374" y="2479793"/>
            <a:ext cx="1524000" cy="830998"/>
            <a:chOff x="8153400" y="3062986"/>
            <a:chExt cx="1524000" cy="830998"/>
          </a:xfrm>
        </p:grpSpPr>
        <p:sp>
          <p:nvSpPr>
            <p:cNvPr id="185" name="Double Brace 184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245959" y="3062987"/>
              <a:ext cx="1355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Black listed IP address:</a:t>
              </a:r>
            </a:p>
            <a:p>
              <a:r>
                <a:rPr lang="en-US" sz="800" b="1" dirty="0" smtClean="0">
                  <a:solidFill>
                    <a:schemeClr val="accent3">
                      <a:lumMod val="75000"/>
                    </a:schemeClr>
                  </a:solidFill>
                </a:rPr>
                <a:t>10.101.34.87</a:t>
              </a:r>
            </a:p>
            <a:p>
              <a:r>
                <a:rPr lang="en-US" sz="800" dirty="0" smtClean="0"/>
                <a:t>10.87.27.44</a:t>
              </a:r>
            </a:p>
            <a:p>
              <a:r>
                <a:rPr lang="en-US" sz="800" dirty="0" smtClean="0"/>
                <a:t>10.102.44.89</a:t>
              </a:r>
            </a:p>
            <a:p>
              <a:r>
                <a:rPr lang="en-US" sz="800" dirty="0" smtClean="0"/>
                <a:t>……..</a:t>
              </a:r>
            </a:p>
            <a:p>
              <a:r>
                <a:rPr lang="en-US" sz="800" dirty="0" smtClean="0"/>
                <a:t>………….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6660553" y="3424251"/>
            <a:ext cx="3226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Sky ATP alert is generated and PE is notified</a:t>
            </a:r>
            <a:endParaRPr lang="en-US" sz="1200" dirty="0"/>
          </a:p>
        </p:txBody>
      </p:sp>
      <p:cxnSp>
        <p:nvCxnSpPr>
          <p:cNvPr id="189" name="Straight Arrow Connector 188"/>
          <p:cNvCxnSpPr/>
          <p:nvPr/>
        </p:nvCxnSpPr>
        <p:spPr>
          <a:xfrm flipV="1">
            <a:off x="4151855" y="4636698"/>
            <a:ext cx="0" cy="601787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760541" y="2822061"/>
            <a:ext cx="0" cy="754678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11987" y="3041695"/>
            <a:ext cx="290983" cy="311757"/>
            <a:chOff x="7198402" y="1111857"/>
            <a:chExt cx="384551" cy="457200"/>
          </a:xfrm>
        </p:grpSpPr>
        <p:sp>
          <p:nvSpPr>
            <p:cNvPr id="196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7048982" y="1134319"/>
            <a:ext cx="27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App</a:t>
            </a:r>
            <a:r>
              <a:rPr lang="en-US" dirty="0" smtClean="0"/>
              <a:t> Allow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6651987" y="2190617"/>
            <a:ext cx="3454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listens to events via Contrail Analytics UVES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543898" y="81854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Contrail 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9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9864547" cy="666598"/>
          </a:xfrm>
          <a:prstGeom prst="rect">
            <a:avLst/>
          </a:prstGeom>
          <a:noFill/>
          <a:ln>
            <a:noFill/>
          </a:ln>
        </p:spPr>
        <p:txBody>
          <a:bodyPr wrap="square" lIns="0" tIns="52750" rIns="105500" bIns="52750" anchor="b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None/>
            </a:pPr>
            <a:r>
              <a:rPr lang="en-US" dirty="0" smtClean="0"/>
              <a:t>SDSN Integration with Contrail – Threat Prevention Policy</a:t>
            </a:r>
            <a:endParaRPr lang="en-US" sz="2800" b="1" i="0" u="none" strike="noStrike" cap="non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18" descr="SkyATP.png">
            <a:extLst>
              <a:ext uri="{FF2B5EF4-FFF2-40B4-BE49-F238E27FC236}">
                <a16:creationId xmlns="" xmlns:a16="http://schemas.microsoft.com/office/drawing/2014/main" id="{503202D4-6E19-4F2C-9131-857A1AD67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6" y="2431183"/>
            <a:ext cx="541325" cy="5437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1143000" y="1568522"/>
            <a:ext cx="720363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SKY 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Rectangle: Rounded Corners 86">
            <a:extLst>
              <a:ext uri="{FF2B5EF4-FFF2-40B4-BE49-F238E27FC236}">
                <a16:creationId xmlns="" xmlns:a16="http://schemas.microsoft.com/office/drawing/2014/main" id="{32ADB1E0-B747-4645-8A96-021511223A7E}"/>
              </a:ext>
            </a:extLst>
          </p:cNvPr>
          <p:cNvSpPr/>
          <p:nvPr/>
        </p:nvSpPr>
        <p:spPr>
          <a:xfrm>
            <a:off x="53589" y="1743552"/>
            <a:ext cx="1524000" cy="415713"/>
          </a:xfrm>
          <a:prstGeom prst="roundRect">
            <a:avLst>
              <a:gd name="adj" fmla="val 5638"/>
            </a:avLst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800" dirty="0">
                <a:latin typeface="Arial"/>
                <a:cs typeface="Arial"/>
              </a:rPr>
              <a:t>Command &amp; Control (C&amp;C )</a:t>
            </a:r>
          </a:p>
          <a:p>
            <a:pPr algn="just"/>
            <a:endParaRPr lang="en-US" sz="800" dirty="0">
              <a:latin typeface="Arial"/>
              <a:cs typeface="Arial"/>
            </a:endParaRPr>
          </a:p>
          <a:p>
            <a:pPr algn="just"/>
            <a:r>
              <a:rPr lang="en-US" sz="800" dirty="0">
                <a:latin typeface="Arial"/>
                <a:cs typeface="Arial"/>
              </a:rPr>
              <a:t>feed</a:t>
            </a:r>
            <a:endParaRPr lang="ru-RU" sz="800" dirty="0"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2800" y="4216852"/>
            <a:ext cx="937410" cy="3932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VN1=Web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290210" y="3314700"/>
            <a:ext cx="854693" cy="48313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vSRX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33400" y="3532937"/>
            <a:ext cx="2359394" cy="14581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343" y="35443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Policy Enforcer (PE)</a:t>
            </a:r>
          </a:p>
        </p:txBody>
      </p:sp>
      <p:sp>
        <p:nvSpPr>
          <p:cNvPr id="46" name="Rectangle: Rounded Corners 136">
            <a:extLst>
              <a:ext uri="{FF2B5EF4-FFF2-40B4-BE49-F238E27FC236}">
                <a16:creationId xmlns="" xmlns:a16="http://schemas.microsoft.com/office/drawing/2014/main" id="{7EF0EC98-AD72-4552-8417-163235ECA365}"/>
              </a:ext>
            </a:extLst>
          </p:cNvPr>
          <p:cNvSpPr/>
          <p:nvPr/>
        </p:nvSpPr>
        <p:spPr>
          <a:xfrm>
            <a:off x="1828800" y="4016073"/>
            <a:ext cx="936565" cy="658832"/>
          </a:xfrm>
          <a:prstGeom prst="roundRect">
            <a:avLst>
              <a:gd name="adj" fmla="val 563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1050" b="1" dirty="0">
                <a:latin typeface="Arial"/>
                <a:cs typeface="Arial"/>
              </a:rPr>
              <a:t>Feed Connector</a:t>
            </a:r>
            <a:endParaRPr lang="ru-RU" sz="1050" b="1" dirty="0">
              <a:latin typeface="Arial"/>
              <a:cs typeface="Arial"/>
            </a:endParaRPr>
          </a:p>
        </p:txBody>
      </p:sp>
      <p:pic>
        <p:nvPicPr>
          <p:cNvPr id="47" name="Picture 46" descr="Junos Space Virtual DIrector.png">
            <a:extLst>
              <a:ext uri="{FF2B5EF4-FFF2-40B4-BE49-F238E27FC236}">
                <a16:creationId xmlns="" xmlns:a16="http://schemas.microsoft.com/office/drawing/2014/main" id="{ACDC3A90-9CCF-4EFA-8BAB-3E1804419C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9" y="4068645"/>
            <a:ext cx="552372" cy="5437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DA07D4C-DC8A-42D6-9FCB-EFF7FE36ED8D}"/>
              </a:ext>
            </a:extLst>
          </p:cNvPr>
          <p:cNvSpPr txBox="1"/>
          <p:nvPr/>
        </p:nvSpPr>
        <p:spPr>
          <a:xfrm>
            <a:off x="592609" y="4651963"/>
            <a:ext cx="1252146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Security </a:t>
            </a:r>
            <a:r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t>Director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0" name="Shape 369" descr="opencontrail-logo-v2.png"/>
          <p:cNvPicPr preferRelativeResize="0"/>
          <p:nvPr/>
        </p:nvPicPr>
        <p:blipFill rotWithShape="1">
          <a:blip r:embed="rId5">
            <a:alphaModFix/>
          </a:blip>
          <a:srcRect l="7448" t="31231" r="69290" b="31285"/>
          <a:stretch/>
        </p:blipFill>
        <p:spPr>
          <a:xfrm>
            <a:off x="4446588" y="1036386"/>
            <a:ext cx="1420812" cy="518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3533980" y="3543300"/>
            <a:ext cx="10723" cy="6735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37084" y="3543300"/>
            <a:ext cx="753126" cy="25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56994" y="3556268"/>
            <a:ext cx="66338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2" idx="0"/>
          </p:cNvCxnSpPr>
          <p:nvPr/>
        </p:nvCxnSpPr>
        <p:spPr>
          <a:xfrm>
            <a:off x="5832465" y="3576739"/>
            <a:ext cx="2124" cy="64011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wn Arrow 72"/>
          <p:cNvSpPr/>
          <p:nvPr/>
        </p:nvSpPr>
        <p:spPr>
          <a:xfrm flipH="1">
            <a:off x="1004115" y="3003083"/>
            <a:ext cx="45719" cy="528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412651" y="2236695"/>
            <a:ext cx="858713" cy="3784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rial"/>
                <a:cs typeface="Arial"/>
              </a:rPr>
              <a:t>SKY ATP</a:t>
            </a: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289" y="4975053"/>
            <a:ext cx="529511" cy="27747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407" y="5015262"/>
            <a:ext cx="574363" cy="268139"/>
          </a:xfrm>
          <a:prstGeom prst="rect">
            <a:avLst/>
          </a:prstGeom>
        </p:spPr>
      </p:pic>
      <p:sp>
        <p:nvSpPr>
          <p:cNvPr id="102" name="Rounded Rectangle 101"/>
          <p:cNvSpPr/>
          <p:nvPr/>
        </p:nvSpPr>
        <p:spPr>
          <a:xfrm>
            <a:off x="5365884" y="4216852"/>
            <a:ext cx="937410" cy="393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VN2=App</a:t>
            </a:r>
            <a:endParaRPr lang="en-US" sz="1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3733800" y="4628455"/>
            <a:ext cx="1" cy="36264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358314" y="1943482"/>
            <a:ext cx="290983" cy="311757"/>
            <a:chOff x="7198402" y="1111857"/>
            <a:chExt cx="384551" cy="457200"/>
          </a:xfrm>
        </p:grpSpPr>
        <p:sp>
          <p:nvSpPr>
            <p:cNvPr id="10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358313" y="2468337"/>
            <a:ext cx="290983" cy="311757"/>
            <a:chOff x="7198402" y="1111857"/>
            <a:chExt cx="384551" cy="457200"/>
          </a:xfrm>
        </p:grpSpPr>
        <p:sp>
          <p:nvSpPr>
            <p:cNvPr id="111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363853" y="2911054"/>
            <a:ext cx="290983" cy="311757"/>
            <a:chOff x="7198402" y="1111857"/>
            <a:chExt cx="384551" cy="457200"/>
          </a:xfrm>
        </p:grpSpPr>
        <p:sp>
          <p:nvSpPr>
            <p:cNvPr id="114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369573" y="3396005"/>
            <a:ext cx="290983" cy="311757"/>
            <a:chOff x="7198402" y="1111857"/>
            <a:chExt cx="384551" cy="457200"/>
          </a:xfrm>
        </p:grpSpPr>
        <p:sp>
          <p:nvSpPr>
            <p:cNvPr id="11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369571" y="3821890"/>
            <a:ext cx="290983" cy="311757"/>
            <a:chOff x="7198402" y="1111857"/>
            <a:chExt cx="384551" cy="457200"/>
          </a:xfrm>
        </p:grpSpPr>
        <p:sp>
          <p:nvSpPr>
            <p:cNvPr id="120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" name="Straight Arrow Connector 138"/>
          <p:cNvCxnSpPr>
            <a:endCxn id="50" idx="2"/>
          </p:cNvCxnSpPr>
          <p:nvPr/>
        </p:nvCxnSpPr>
        <p:spPr>
          <a:xfrm flipV="1">
            <a:off x="2921504" y="1554750"/>
            <a:ext cx="2235490" cy="2428730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3556165" y="2945812"/>
            <a:ext cx="290983" cy="311757"/>
            <a:chOff x="7198402" y="1111857"/>
            <a:chExt cx="384551" cy="457200"/>
          </a:xfrm>
        </p:grpSpPr>
        <p:sp>
          <p:nvSpPr>
            <p:cNvPr id="14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="" xmlns:a16="http://schemas.microsoft.com/office/drawing/2014/main" id="{40ECACFA-2A17-480E-B1B3-E630F458006F}"/>
              </a:ext>
            </a:extLst>
          </p:cNvPr>
          <p:cNvCxnSpPr>
            <a:cxnSpLocks/>
          </p:cNvCxnSpPr>
          <p:nvPr/>
        </p:nvCxnSpPr>
        <p:spPr>
          <a:xfrm flipH="1" flipV="1">
            <a:off x="1141281" y="2692302"/>
            <a:ext cx="329359" cy="267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="" xmlns:a16="http://schemas.microsoft.com/office/drawing/2014/main" id="{40ECACFA-2A17-480E-B1B3-E630F458006F}"/>
              </a:ext>
            </a:extLst>
          </p:cNvPr>
          <p:cNvCxnSpPr>
            <a:cxnSpLocks/>
          </p:cNvCxnSpPr>
          <p:nvPr/>
        </p:nvCxnSpPr>
        <p:spPr>
          <a:xfrm>
            <a:off x="1470640" y="2174867"/>
            <a:ext cx="0" cy="52734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649295" y="1978776"/>
            <a:ext cx="447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connects to Contrail, feed connects on port 8081 and 8082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663113" y="2505169"/>
            <a:ext cx="3570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Learns </a:t>
            </a:r>
            <a:r>
              <a:rPr lang="en-US" sz="1200" dirty="0"/>
              <a:t>tag/label </a:t>
            </a:r>
            <a:r>
              <a:rPr lang="en-US" sz="1200" dirty="0" smtClean="0"/>
              <a:t>information and create meta data</a:t>
            </a:r>
            <a:endParaRPr lang="en-US" sz="12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745730" y="1630913"/>
            <a:ext cx="1524000" cy="707887"/>
            <a:chOff x="8153400" y="3062986"/>
            <a:chExt cx="1524000" cy="707887"/>
          </a:xfrm>
        </p:grpSpPr>
        <p:sp>
          <p:nvSpPr>
            <p:cNvPr id="151" name="Double Brace 150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245959" y="3062987"/>
              <a:ext cx="1355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App=HR-HCM</a:t>
              </a:r>
            </a:p>
            <a:p>
              <a:r>
                <a:rPr lang="en-US" sz="800" dirty="0" smtClean="0"/>
                <a:t>Deployment= Dev, Prod</a:t>
              </a:r>
            </a:p>
            <a:p>
              <a:r>
                <a:rPr lang="en-US" sz="800" dirty="0" smtClean="0"/>
                <a:t>Site=</a:t>
              </a:r>
              <a:r>
                <a:rPr lang="en-US" sz="800" dirty="0" err="1" smtClean="0"/>
                <a:t>USA,France</a:t>
              </a:r>
              <a:endParaRPr lang="en-US" sz="800" dirty="0" smtClean="0"/>
            </a:p>
            <a:p>
              <a:r>
                <a:rPr lang="en-US" sz="800" dirty="0" smtClean="0"/>
                <a:t>Tier=</a:t>
              </a:r>
              <a:r>
                <a:rPr lang="en-US" sz="800" dirty="0" err="1" smtClean="0"/>
                <a:t>web,app,db</a:t>
              </a:r>
              <a:endParaRPr lang="en-US" sz="800" dirty="0" smtClean="0"/>
            </a:p>
            <a:p>
              <a:r>
                <a:rPr lang="en-US" sz="800" dirty="0" smtClean="0"/>
                <a:t>Labels=</a:t>
              </a:r>
              <a:r>
                <a:rPr lang="en-US" sz="800" dirty="0" err="1" smtClean="0"/>
                <a:t>Quartine,Block</a:t>
              </a:r>
              <a:endParaRPr lang="en-US" sz="800" dirty="0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flipH="1">
            <a:off x="1951927" y="1191420"/>
            <a:ext cx="2371226" cy="2316208"/>
          </a:xfrm>
          <a:prstGeom prst="straightConnector1">
            <a:avLst/>
          </a:prstGeom>
          <a:ln w="444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371714" y="1759135"/>
            <a:ext cx="290983" cy="311757"/>
            <a:chOff x="7198402" y="1111857"/>
            <a:chExt cx="384551" cy="457200"/>
          </a:xfrm>
        </p:grpSpPr>
        <p:sp>
          <p:nvSpPr>
            <p:cNvPr id="159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26700" y="938276"/>
            <a:ext cx="1524000" cy="830998"/>
            <a:chOff x="8153400" y="3062986"/>
            <a:chExt cx="1524000" cy="830998"/>
          </a:xfrm>
        </p:grpSpPr>
        <p:sp>
          <p:nvSpPr>
            <p:cNvPr id="164" name="Double Brace 163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245959" y="3062987"/>
              <a:ext cx="1355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Black listed IP address:</a:t>
              </a:r>
            </a:p>
            <a:p>
              <a:r>
                <a:rPr lang="en-US" sz="800" b="1" dirty="0" smtClean="0">
                  <a:solidFill>
                    <a:schemeClr val="accent3">
                      <a:lumMod val="75000"/>
                    </a:schemeClr>
                  </a:solidFill>
                </a:rPr>
                <a:t>10.101.34.87</a:t>
              </a:r>
            </a:p>
            <a:p>
              <a:r>
                <a:rPr lang="en-US" sz="800" dirty="0" smtClean="0"/>
                <a:t>10.87.27.44</a:t>
              </a:r>
            </a:p>
            <a:p>
              <a:r>
                <a:rPr lang="en-US" sz="800" dirty="0" smtClean="0"/>
                <a:t>10.102.44.89</a:t>
              </a:r>
            </a:p>
            <a:p>
              <a:r>
                <a:rPr lang="en-US" sz="800" dirty="0" smtClean="0"/>
                <a:t>……..</a:t>
              </a:r>
            </a:p>
            <a:p>
              <a:r>
                <a:rPr lang="en-US" sz="800" dirty="0" smtClean="0"/>
                <a:t>………….</a:t>
              </a: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3441237" y="521523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  Host </a:t>
            </a:r>
            <a:r>
              <a:rPr lang="en-US" sz="1200" dirty="0" smtClean="0"/>
              <a:t>A</a:t>
            </a:r>
          </a:p>
          <a:p>
            <a:r>
              <a:rPr lang="en-US" sz="1200" dirty="0" smtClean="0"/>
              <a:t>10.34.1.3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649295" y="2945812"/>
            <a:ext cx="2515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tries to access C&amp;C machine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465673" y="5223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B</a:t>
            </a:r>
            <a:endParaRPr lang="en-US" sz="1200" dirty="0"/>
          </a:p>
        </p:txBody>
      </p:sp>
      <p:cxnSp>
        <p:nvCxnSpPr>
          <p:cNvPr id="175" name="Straight Connector 174"/>
          <p:cNvCxnSpPr>
            <a:stCxn id="102" idx="2"/>
            <a:endCxn id="93" idx="0"/>
          </p:cNvCxnSpPr>
          <p:nvPr/>
        </p:nvCxnSpPr>
        <p:spPr>
          <a:xfrm>
            <a:off x="5834589" y="4610100"/>
            <a:ext cx="0" cy="40516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4203732" y="4766299"/>
            <a:ext cx="290983" cy="311757"/>
            <a:chOff x="7198402" y="1111857"/>
            <a:chExt cx="384551" cy="457200"/>
          </a:xfrm>
        </p:grpSpPr>
        <p:sp>
          <p:nvSpPr>
            <p:cNvPr id="18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4296374" y="2479793"/>
            <a:ext cx="1524000" cy="830998"/>
            <a:chOff x="8153400" y="3062986"/>
            <a:chExt cx="1524000" cy="830998"/>
          </a:xfrm>
        </p:grpSpPr>
        <p:sp>
          <p:nvSpPr>
            <p:cNvPr id="185" name="Double Brace 184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245959" y="3062987"/>
              <a:ext cx="1355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Black listed IP address:</a:t>
              </a:r>
            </a:p>
            <a:p>
              <a:r>
                <a:rPr lang="en-US" sz="800" b="1" dirty="0" smtClean="0">
                  <a:solidFill>
                    <a:schemeClr val="accent3">
                      <a:lumMod val="75000"/>
                    </a:schemeClr>
                  </a:solidFill>
                </a:rPr>
                <a:t>10.101.34.87</a:t>
              </a:r>
            </a:p>
            <a:p>
              <a:r>
                <a:rPr lang="en-US" sz="800" dirty="0" smtClean="0"/>
                <a:t>10.87.27.44</a:t>
              </a:r>
            </a:p>
            <a:p>
              <a:r>
                <a:rPr lang="en-US" sz="800" dirty="0" smtClean="0"/>
                <a:t>10.102.44.89</a:t>
              </a:r>
            </a:p>
            <a:p>
              <a:r>
                <a:rPr lang="en-US" sz="800" dirty="0" smtClean="0"/>
                <a:t>……..</a:t>
              </a:r>
            </a:p>
            <a:p>
              <a:r>
                <a:rPr lang="en-US" sz="800" dirty="0" smtClean="0"/>
                <a:t>………….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6660553" y="3424251"/>
            <a:ext cx="3226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Sky ATP alert is generated and PE is notified</a:t>
            </a:r>
            <a:endParaRPr lang="en-US" sz="1200" dirty="0"/>
          </a:p>
        </p:txBody>
      </p:sp>
      <p:cxnSp>
        <p:nvCxnSpPr>
          <p:cNvPr id="189" name="Straight Arrow Connector 188"/>
          <p:cNvCxnSpPr/>
          <p:nvPr/>
        </p:nvCxnSpPr>
        <p:spPr>
          <a:xfrm flipV="1">
            <a:off x="4151855" y="4636698"/>
            <a:ext cx="0" cy="601787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760541" y="2822061"/>
            <a:ext cx="0" cy="754678"/>
          </a:xfrm>
          <a:prstGeom prst="straightConnector1">
            <a:avLst/>
          </a:prstGeom>
          <a:ln w="41275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11987" y="3041695"/>
            <a:ext cx="290983" cy="311757"/>
            <a:chOff x="7198402" y="1111857"/>
            <a:chExt cx="384551" cy="457200"/>
          </a:xfrm>
        </p:grpSpPr>
        <p:sp>
          <p:nvSpPr>
            <p:cNvPr id="196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6651987" y="3842794"/>
            <a:ext cx="3365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sends BLOCK and QUART policy to </a:t>
            </a:r>
            <a:r>
              <a:rPr lang="en-US" sz="1200" dirty="0" err="1" smtClean="0"/>
              <a:t>vSRX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2934756" y="4152234"/>
            <a:ext cx="1916426" cy="666"/>
          </a:xfrm>
          <a:prstGeom prst="line">
            <a:avLst/>
          </a:prstGeom>
          <a:ln w="412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V="1">
            <a:off x="4862261" y="3797836"/>
            <a:ext cx="7619" cy="355064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3720752" y="3905637"/>
            <a:ext cx="290983" cy="311757"/>
            <a:chOff x="7198402" y="1111857"/>
            <a:chExt cx="384551" cy="457200"/>
          </a:xfrm>
        </p:grpSpPr>
        <p:sp>
          <p:nvSpPr>
            <p:cNvPr id="216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6649193" y="4109274"/>
            <a:ext cx="3925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generates and sends QUART tag to Contrail </a:t>
            </a:r>
            <a:r>
              <a:rPr lang="en-US" sz="1200" dirty="0" err="1" smtClean="0"/>
              <a:t>Config</a:t>
            </a:r>
            <a:endParaRPr lang="en-US" sz="1200" dirty="0"/>
          </a:p>
        </p:txBody>
      </p:sp>
      <p:cxnSp>
        <p:nvCxnSpPr>
          <p:cNvPr id="222" name="Straight Arrow Connector 221"/>
          <p:cNvCxnSpPr/>
          <p:nvPr/>
        </p:nvCxnSpPr>
        <p:spPr>
          <a:xfrm flipV="1">
            <a:off x="2632212" y="1500914"/>
            <a:ext cx="1928863" cy="2037922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3494520" y="2238544"/>
            <a:ext cx="290983" cy="311757"/>
            <a:chOff x="7198402" y="1111857"/>
            <a:chExt cx="384551" cy="457200"/>
          </a:xfrm>
        </p:grpSpPr>
        <p:sp>
          <p:nvSpPr>
            <p:cNvPr id="22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7048982" y="1134319"/>
            <a:ext cx="27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App</a:t>
            </a:r>
            <a:r>
              <a:rPr lang="en-US" dirty="0" smtClean="0"/>
              <a:t> Allow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6651987" y="2190617"/>
            <a:ext cx="3454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listens to events via Contrail Analytics UVES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543898" y="81854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Contrail 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718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9864547" cy="666598"/>
          </a:xfrm>
          <a:prstGeom prst="rect">
            <a:avLst/>
          </a:prstGeom>
          <a:noFill/>
          <a:ln>
            <a:noFill/>
          </a:ln>
        </p:spPr>
        <p:txBody>
          <a:bodyPr wrap="square" lIns="0" tIns="52750" rIns="105500" bIns="52750" anchor="b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None/>
            </a:pPr>
            <a:r>
              <a:rPr lang="en-US" dirty="0" smtClean="0"/>
              <a:t>SDSN Integration with Contrail – Threat Prevention Policy</a:t>
            </a:r>
            <a:endParaRPr lang="en-US" sz="2800" b="1" i="0" u="none" strike="noStrike" cap="non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18" descr="SkyATP.png">
            <a:extLst>
              <a:ext uri="{FF2B5EF4-FFF2-40B4-BE49-F238E27FC236}">
                <a16:creationId xmlns="" xmlns:a16="http://schemas.microsoft.com/office/drawing/2014/main" id="{503202D4-6E19-4F2C-9131-857A1AD67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6" y="2431183"/>
            <a:ext cx="541325" cy="5437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1143000" y="1568522"/>
            <a:ext cx="720363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SKY 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Rectangle: Rounded Corners 86">
            <a:extLst>
              <a:ext uri="{FF2B5EF4-FFF2-40B4-BE49-F238E27FC236}">
                <a16:creationId xmlns="" xmlns:a16="http://schemas.microsoft.com/office/drawing/2014/main" id="{32ADB1E0-B747-4645-8A96-021511223A7E}"/>
              </a:ext>
            </a:extLst>
          </p:cNvPr>
          <p:cNvSpPr/>
          <p:nvPr/>
        </p:nvSpPr>
        <p:spPr>
          <a:xfrm>
            <a:off x="53589" y="1743552"/>
            <a:ext cx="1524000" cy="415713"/>
          </a:xfrm>
          <a:prstGeom prst="roundRect">
            <a:avLst>
              <a:gd name="adj" fmla="val 5638"/>
            </a:avLst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800" dirty="0">
                <a:latin typeface="Arial"/>
                <a:cs typeface="Arial"/>
              </a:rPr>
              <a:t>Command &amp; Control (C&amp;C )</a:t>
            </a:r>
          </a:p>
          <a:p>
            <a:pPr algn="just"/>
            <a:endParaRPr lang="en-US" sz="800" dirty="0">
              <a:latin typeface="Arial"/>
              <a:cs typeface="Arial"/>
            </a:endParaRPr>
          </a:p>
          <a:p>
            <a:pPr algn="just"/>
            <a:r>
              <a:rPr lang="en-US" sz="800" dirty="0">
                <a:latin typeface="Arial"/>
                <a:cs typeface="Arial"/>
              </a:rPr>
              <a:t>feed</a:t>
            </a:r>
            <a:endParaRPr lang="ru-RU" sz="800" dirty="0"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2800" y="4216852"/>
            <a:ext cx="937410" cy="3932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VN1=Web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290210" y="3314700"/>
            <a:ext cx="854693" cy="48313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vSRX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33400" y="3532937"/>
            <a:ext cx="2359394" cy="14581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343" y="35443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Policy Enforcer (PE)</a:t>
            </a:r>
          </a:p>
        </p:txBody>
      </p:sp>
      <p:sp>
        <p:nvSpPr>
          <p:cNvPr id="46" name="Rectangle: Rounded Corners 136">
            <a:extLst>
              <a:ext uri="{FF2B5EF4-FFF2-40B4-BE49-F238E27FC236}">
                <a16:creationId xmlns="" xmlns:a16="http://schemas.microsoft.com/office/drawing/2014/main" id="{7EF0EC98-AD72-4552-8417-163235ECA365}"/>
              </a:ext>
            </a:extLst>
          </p:cNvPr>
          <p:cNvSpPr/>
          <p:nvPr/>
        </p:nvSpPr>
        <p:spPr>
          <a:xfrm>
            <a:off x="1828800" y="4016073"/>
            <a:ext cx="936565" cy="658832"/>
          </a:xfrm>
          <a:prstGeom prst="roundRect">
            <a:avLst>
              <a:gd name="adj" fmla="val 563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1050" b="1" dirty="0">
                <a:latin typeface="Arial"/>
                <a:cs typeface="Arial"/>
              </a:rPr>
              <a:t>Feed Connector</a:t>
            </a:r>
            <a:endParaRPr lang="ru-RU" sz="1050" b="1" dirty="0">
              <a:latin typeface="Arial"/>
              <a:cs typeface="Arial"/>
            </a:endParaRPr>
          </a:p>
        </p:txBody>
      </p:sp>
      <p:pic>
        <p:nvPicPr>
          <p:cNvPr id="47" name="Picture 46" descr="Junos Space Virtual DIrector.png">
            <a:extLst>
              <a:ext uri="{FF2B5EF4-FFF2-40B4-BE49-F238E27FC236}">
                <a16:creationId xmlns="" xmlns:a16="http://schemas.microsoft.com/office/drawing/2014/main" id="{ACDC3A90-9CCF-4EFA-8BAB-3E1804419C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9" y="4068645"/>
            <a:ext cx="552372" cy="5437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DA07D4C-DC8A-42D6-9FCB-EFF7FE36ED8D}"/>
              </a:ext>
            </a:extLst>
          </p:cNvPr>
          <p:cNvSpPr txBox="1"/>
          <p:nvPr/>
        </p:nvSpPr>
        <p:spPr>
          <a:xfrm>
            <a:off x="592609" y="4651963"/>
            <a:ext cx="1252146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Security </a:t>
            </a:r>
            <a:r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t>Director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0" name="Shape 369" descr="opencontrail-logo-v2.png"/>
          <p:cNvPicPr preferRelativeResize="0"/>
          <p:nvPr/>
        </p:nvPicPr>
        <p:blipFill rotWithShape="1">
          <a:blip r:embed="rId5">
            <a:alphaModFix/>
          </a:blip>
          <a:srcRect l="7448" t="31231" r="69290" b="31285"/>
          <a:stretch/>
        </p:blipFill>
        <p:spPr>
          <a:xfrm>
            <a:off x="4446588" y="1036386"/>
            <a:ext cx="1420812" cy="518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3533980" y="3543300"/>
            <a:ext cx="10723" cy="6735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37084" y="3543300"/>
            <a:ext cx="753126" cy="25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56994" y="3556268"/>
            <a:ext cx="66338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2" idx="0"/>
          </p:cNvCxnSpPr>
          <p:nvPr/>
        </p:nvCxnSpPr>
        <p:spPr>
          <a:xfrm>
            <a:off x="5832465" y="3576739"/>
            <a:ext cx="2124" cy="64011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wn Arrow 72"/>
          <p:cNvSpPr/>
          <p:nvPr/>
        </p:nvSpPr>
        <p:spPr>
          <a:xfrm flipH="1">
            <a:off x="1004115" y="3003083"/>
            <a:ext cx="45719" cy="528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412651" y="2236695"/>
            <a:ext cx="858713" cy="3784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rial"/>
                <a:cs typeface="Arial"/>
              </a:rPr>
              <a:t>SKY ATP</a:t>
            </a: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289" y="4975053"/>
            <a:ext cx="529511" cy="27747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407" y="5015262"/>
            <a:ext cx="574363" cy="268139"/>
          </a:xfrm>
          <a:prstGeom prst="rect">
            <a:avLst/>
          </a:prstGeom>
        </p:spPr>
      </p:pic>
      <p:sp>
        <p:nvSpPr>
          <p:cNvPr id="102" name="Rounded Rectangle 101"/>
          <p:cNvSpPr/>
          <p:nvPr/>
        </p:nvSpPr>
        <p:spPr>
          <a:xfrm>
            <a:off x="5365884" y="4216852"/>
            <a:ext cx="937410" cy="393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VN2=App</a:t>
            </a:r>
            <a:endParaRPr lang="en-US" sz="1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3733800" y="4628455"/>
            <a:ext cx="1" cy="36264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358314" y="1943482"/>
            <a:ext cx="290983" cy="311757"/>
            <a:chOff x="7198402" y="1111857"/>
            <a:chExt cx="384551" cy="457200"/>
          </a:xfrm>
        </p:grpSpPr>
        <p:sp>
          <p:nvSpPr>
            <p:cNvPr id="10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358313" y="2468337"/>
            <a:ext cx="290983" cy="311757"/>
            <a:chOff x="7198402" y="1111857"/>
            <a:chExt cx="384551" cy="457200"/>
          </a:xfrm>
        </p:grpSpPr>
        <p:sp>
          <p:nvSpPr>
            <p:cNvPr id="111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363853" y="2911054"/>
            <a:ext cx="290983" cy="311757"/>
            <a:chOff x="7198402" y="1111857"/>
            <a:chExt cx="384551" cy="457200"/>
          </a:xfrm>
        </p:grpSpPr>
        <p:sp>
          <p:nvSpPr>
            <p:cNvPr id="114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369573" y="3396005"/>
            <a:ext cx="290983" cy="311757"/>
            <a:chOff x="7198402" y="1111857"/>
            <a:chExt cx="384551" cy="457200"/>
          </a:xfrm>
        </p:grpSpPr>
        <p:sp>
          <p:nvSpPr>
            <p:cNvPr id="11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369571" y="3821890"/>
            <a:ext cx="290983" cy="311757"/>
            <a:chOff x="7198402" y="1111857"/>
            <a:chExt cx="384551" cy="457200"/>
          </a:xfrm>
        </p:grpSpPr>
        <p:sp>
          <p:nvSpPr>
            <p:cNvPr id="120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369571" y="4450743"/>
            <a:ext cx="290983" cy="311757"/>
            <a:chOff x="7198402" y="1111857"/>
            <a:chExt cx="384551" cy="457200"/>
          </a:xfrm>
        </p:grpSpPr>
        <p:sp>
          <p:nvSpPr>
            <p:cNvPr id="123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" name="Straight Arrow Connector 138"/>
          <p:cNvCxnSpPr>
            <a:endCxn id="50" idx="2"/>
          </p:cNvCxnSpPr>
          <p:nvPr/>
        </p:nvCxnSpPr>
        <p:spPr>
          <a:xfrm flipV="1">
            <a:off x="2921504" y="1554750"/>
            <a:ext cx="2235490" cy="2428730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3556165" y="2945812"/>
            <a:ext cx="290983" cy="311757"/>
            <a:chOff x="7198402" y="1111857"/>
            <a:chExt cx="384551" cy="457200"/>
          </a:xfrm>
        </p:grpSpPr>
        <p:sp>
          <p:nvSpPr>
            <p:cNvPr id="14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="" xmlns:a16="http://schemas.microsoft.com/office/drawing/2014/main" id="{40ECACFA-2A17-480E-B1B3-E630F458006F}"/>
              </a:ext>
            </a:extLst>
          </p:cNvPr>
          <p:cNvCxnSpPr>
            <a:cxnSpLocks/>
          </p:cNvCxnSpPr>
          <p:nvPr/>
        </p:nvCxnSpPr>
        <p:spPr>
          <a:xfrm flipH="1" flipV="1">
            <a:off x="1141281" y="2692302"/>
            <a:ext cx="329359" cy="267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="" xmlns:a16="http://schemas.microsoft.com/office/drawing/2014/main" id="{40ECACFA-2A17-480E-B1B3-E630F458006F}"/>
              </a:ext>
            </a:extLst>
          </p:cNvPr>
          <p:cNvCxnSpPr>
            <a:cxnSpLocks/>
          </p:cNvCxnSpPr>
          <p:nvPr/>
        </p:nvCxnSpPr>
        <p:spPr>
          <a:xfrm>
            <a:off x="1470640" y="2174867"/>
            <a:ext cx="0" cy="52734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649295" y="1978776"/>
            <a:ext cx="447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connects to Contrail, feed connects on port 8081 and 8082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663113" y="2505169"/>
            <a:ext cx="3570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Learns </a:t>
            </a:r>
            <a:r>
              <a:rPr lang="en-US" sz="1200" dirty="0"/>
              <a:t>tag/label </a:t>
            </a:r>
            <a:r>
              <a:rPr lang="en-US" sz="1200" dirty="0" smtClean="0"/>
              <a:t>information and create meta data</a:t>
            </a:r>
            <a:endParaRPr lang="en-US" sz="12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745730" y="1630913"/>
            <a:ext cx="1524000" cy="707887"/>
            <a:chOff x="8153400" y="3062986"/>
            <a:chExt cx="1524000" cy="707887"/>
          </a:xfrm>
        </p:grpSpPr>
        <p:sp>
          <p:nvSpPr>
            <p:cNvPr id="151" name="Double Brace 150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245959" y="3062987"/>
              <a:ext cx="1355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App=HR-HCM</a:t>
              </a:r>
            </a:p>
            <a:p>
              <a:r>
                <a:rPr lang="en-US" sz="800" dirty="0" smtClean="0"/>
                <a:t>Deployment= Dev, Prod</a:t>
              </a:r>
            </a:p>
            <a:p>
              <a:r>
                <a:rPr lang="en-US" sz="800" dirty="0" smtClean="0"/>
                <a:t>Site=</a:t>
              </a:r>
              <a:r>
                <a:rPr lang="en-US" sz="800" dirty="0" err="1" smtClean="0"/>
                <a:t>USA,France</a:t>
              </a:r>
              <a:endParaRPr lang="en-US" sz="800" dirty="0" smtClean="0"/>
            </a:p>
            <a:p>
              <a:r>
                <a:rPr lang="en-US" sz="800" dirty="0" smtClean="0"/>
                <a:t>Tier=</a:t>
              </a:r>
              <a:r>
                <a:rPr lang="en-US" sz="800" dirty="0" err="1" smtClean="0"/>
                <a:t>web,app,db</a:t>
              </a:r>
              <a:endParaRPr lang="en-US" sz="800" dirty="0" smtClean="0"/>
            </a:p>
            <a:p>
              <a:r>
                <a:rPr lang="en-US" sz="800" dirty="0" smtClean="0"/>
                <a:t>Labels=</a:t>
              </a:r>
              <a:r>
                <a:rPr lang="en-US" sz="800" dirty="0" err="1" smtClean="0"/>
                <a:t>Quartine,Block</a:t>
              </a:r>
              <a:endParaRPr lang="en-US" sz="800" dirty="0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flipH="1">
            <a:off x="1951927" y="1191420"/>
            <a:ext cx="2371226" cy="2316208"/>
          </a:xfrm>
          <a:prstGeom prst="straightConnector1">
            <a:avLst/>
          </a:prstGeom>
          <a:ln w="444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371714" y="1759135"/>
            <a:ext cx="290983" cy="311757"/>
            <a:chOff x="7198402" y="1111857"/>
            <a:chExt cx="384551" cy="457200"/>
          </a:xfrm>
        </p:grpSpPr>
        <p:sp>
          <p:nvSpPr>
            <p:cNvPr id="159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26700" y="938276"/>
            <a:ext cx="1524000" cy="830998"/>
            <a:chOff x="8153400" y="3062986"/>
            <a:chExt cx="1524000" cy="830998"/>
          </a:xfrm>
        </p:grpSpPr>
        <p:sp>
          <p:nvSpPr>
            <p:cNvPr id="164" name="Double Brace 163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245959" y="3062987"/>
              <a:ext cx="1355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Black listed IP address:</a:t>
              </a:r>
            </a:p>
            <a:p>
              <a:r>
                <a:rPr lang="en-US" sz="800" b="1" dirty="0" smtClean="0">
                  <a:solidFill>
                    <a:schemeClr val="accent3">
                      <a:lumMod val="75000"/>
                    </a:schemeClr>
                  </a:solidFill>
                </a:rPr>
                <a:t>10.101.34.87</a:t>
              </a:r>
            </a:p>
            <a:p>
              <a:r>
                <a:rPr lang="en-US" sz="800" dirty="0" smtClean="0"/>
                <a:t>10.87.27.44</a:t>
              </a:r>
            </a:p>
            <a:p>
              <a:r>
                <a:rPr lang="en-US" sz="800" dirty="0" smtClean="0"/>
                <a:t>10.102.44.89</a:t>
              </a:r>
            </a:p>
            <a:p>
              <a:r>
                <a:rPr lang="en-US" sz="800" dirty="0" smtClean="0"/>
                <a:t>……..</a:t>
              </a:r>
            </a:p>
            <a:p>
              <a:r>
                <a:rPr lang="en-US" sz="800" dirty="0" smtClean="0"/>
                <a:t>………….</a:t>
              </a: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3441237" y="521523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  Host </a:t>
            </a:r>
            <a:r>
              <a:rPr lang="en-US" sz="1200" dirty="0" smtClean="0"/>
              <a:t>A</a:t>
            </a:r>
          </a:p>
          <a:p>
            <a:r>
              <a:rPr lang="en-US" sz="1200" dirty="0" smtClean="0"/>
              <a:t>10.34.1.3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649295" y="2945812"/>
            <a:ext cx="2515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tries to access C&amp;C machine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465673" y="5223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B</a:t>
            </a:r>
            <a:endParaRPr lang="en-US" sz="1200" dirty="0"/>
          </a:p>
        </p:txBody>
      </p:sp>
      <p:cxnSp>
        <p:nvCxnSpPr>
          <p:cNvPr id="175" name="Straight Connector 174"/>
          <p:cNvCxnSpPr>
            <a:stCxn id="102" idx="2"/>
            <a:endCxn id="93" idx="0"/>
          </p:cNvCxnSpPr>
          <p:nvPr/>
        </p:nvCxnSpPr>
        <p:spPr>
          <a:xfrm>
            <a:off x="5834589" y="4610100"/>
            <a:ext cx="0" cy="40516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4203732" y="4766299"/>
            <a:ext cx="290983" cy="311757"/>
            <a:chOff x="7198402" y="1111857"/>
            <a:chExt cx="384551" cy="457200"/>
          </a:xfrm>
        </p:grpSpPr>
        <p:sp>
          <p:nvSpPr>
            <p:cNvPr id="18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4296374" y="2479793"/>
            <a:ext cx="1524000" cy="830998"/>
            <a:chOff x="8153400" y="3062986"/>
            <a:chExt cx="1524000" cy="830998"/>
          </a:xfrm>
        </p:grpSpPr>
        <p:sp>
          <p:nvSpPr>
            <p:cNvPr id="185" name="Double Brace 184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245959" y="3062987"/>
              <a:ext cx="1355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Black listed IP address:</a:t>
              </a:r>
            </a:p>
            <a:p>
              <a:r>
                <a:rPr lang="en-US" sz="800" b="1" dirty="0" smtClean="0">
                  <a:solidFill>
                    <a:schemeClr val="accent3">
                      <a:lumMod val="75000"/>
                    </a:schemeClr>
                  </a:solidFill>
                </a:rPr>
                <a:t>10.101.34.87</a:t>
              </a:r>
            </a:p>
            <a:p>
              <a:r>
                <a:rPr lang="en-US" sz="800" dirty="0" smtClean="0"/>
                <a:t>10.87.27.44</a:t>
              </a:r>
            </a:p>
            <a:p>
              <a:r>
                <a:rPr lang="en-US" sz="800" dirty="0" smtClean="0"/>
                <a:t>10.102.44.89</a:t>
              </a:r>
            </a:p>
            <a:p>
              <a:r>
                <a:rPr lang="en-US" sz="800" dirty="0" smtClean="0"/>
                <a:t>……..</a:t>
              </a:r>
            </a:p>
            <a:p>
              <a:r>
                <a:rPr lang="en-US" sz="800" dirty="0" smtClean="0"/>
                <a:t>………….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6660553" y="3424251"/>
            <a:ext cx="3226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Sky ATP alert is generated and PE is notified</a:t>
            </a:r>
            <a:endParaRPr lang="en-US" sz="1200" dirty="0"/>
          </a:p>
        </p:txBody>
      </p:sp>
      <p:cxnSp>
        <p:nvCxnSpPr>
          <p:cNvPr id="189" name="Straight Arrow Connector 188"/>
          <p:cNvCxnSpPr/>
          <p:nvPr/>
        </p:nvCxnSpPr>
        <p:spPr>
          <a:xfrm flipV="1">
            <a:off x="4151855" y="4636698"/>
            <a:ext cx="0" cy="601787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760541" y="2822061"/>
            <a:ext cx="0" cy="754678"/>
          </a:xfrm>
          <a:prstGeom prst="straightConnector1">
            <a:avLst/>
          </a:prstGeom>
          <a:ln w="41275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11987" y="3041695"/>
            <a:ext cx="290983" cy="311757"/>
            <a:chOff x="7198402" y="1111857"/>
            <a:chExt cx="384551" cy="457200"/>
          </a:xfrm>
        </p:grpSpPr>
        <p:sp>
          <p:nvSpPr>
            <p:cNvPr id="196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6651987" y="3842794"/>
            <a:ext cx="3365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sends BLOCK and QUART policy to </a:t>
            </a:r>
            <a:r>
              <a:rPr lang="en-US" sz="1200" dirty="0" err="1" smtClean="0"/>
              <a:t>vSRX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2934756" y="4152234"/>
            <a:ext cx="1916426" cy="666"/>
          </a:xfrm>
          <a:prstGeom prst="line">
            <a:avLst/>
          </a:prstGeom>
          <a:ln w="412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V="1">
            <a:off x="4862261" y="3797836"/>
            <a:ext cx="7619" cy="355064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3720752" y="3905637"/>
            <a:ext cx="290983" cy="311757"/>
            <a:chOff x="7198402" y="1111857"/>
            <a:chExt cx="384551" cy="457200"/>
          </a:xfrm>
        </p:grpSpPr>
        <p:sp>
          <p:nvSpPr>
            <p:cNvPr id="216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6649193" y="4109274"/>
            <a:ext cx="3925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generates and sends QUART tag to Contrail </a:t>
            </a:r>
            <a:r>
              <a:rPr lang="en-US" sz="1200" dirty="0" err="1" smtClean="0"/>
              <a:t>Config</a:t>
            </a:r>
            <a:endParaRPr lang="en-US" sz="1200" dirty="0"/>
          </a:p>
        </p:txBody>
      </p:sp>
      <p:cxnSp>
        <p:nvCxnSpPr>
          <p:cNvPr id="222" name="Straight Arrow Connector 221"/>
          <p:cNvCxnSpPr/>
          <p:nvPr/>
        </p:nvCxnSpPr>
        <p:spPr>
          <a:xfrm flipV="1">
            <a:off x="2632212" y="1500914"/>
            <a:ext cx="1928863" cy="2037922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3494520" y="2238544"/>
            <a:ext cx="290983" cy="311757"/>
            <a:chOff x="7198402" y="1111857"/>
            <a:chExt cx="384551" cy="457200"/>
          </a:xfrm>
        </p:grpSpPr>
        <p:sp>
          <p:nvSpPr>
            <p:cNvPr id="22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7048982" y="1134319"/>
            <a:ext cx="27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App</a:t>
            </a:r>
            <a:r>
              <a:rPr lang="en-US" dirty="0" smtClean="0"/>
              <a:t> Allow</a:t>
            </a:r>
            <a:endParaRPr lang="en-US" dirty="0"/>
          </a:p>
        </p:txBody>
      </p:sp>
      <p:sp>
        <p:nvSpPr>
          <p:cNvPr id="238" name="TextBox 237"/>
          <p:cNvSpPr txBox="1"/>
          <p:nvPr/>
        </p:nvSpPr>
        <p:spPr>
          <a:xfrm>
            <a:off x="6643652" y="4478793"/>
            <a:ext cx="397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Contrail creates QUART label and attaches to Host VMI</a:t>
            </a:r>
            <a:endParaRPr lang="en-US" sz="1200" dirty="0"/>
          </a:p>
        </p:txBody>
      </p:sp>
      <p:sp>
        <p:nvSpPr>
          <p:cNvPr id="241" name="TextBox 240"/>
          <p:cNvSpPr txBox="1"/>
          <p:nvPr/>
        </p:nvSpPr>
        <p:spPr>
          <a:xfrm>
            <a:off x="6651987" y="2190617"/>
            <a:ext cx="3454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listens to events via Contrail Analytics UVES</a:t>
            </a:r>
            <a:endParaRPr lang="en-US" sz="1200" dirty="0"/>
          </a:p>
        </p:txBody>
      </p:sp>
      <p:grpSp>
        <p:nvGrpSpPr>
          <p:cNvPr id="249" name="Group 248"/>
          <p:cNvGrpSpPr/>
          <p:nvPr/>
        </p:nvGrpSpPr>
        <p:grpSpPr>
          <a:xfrm>
            <a:off x="2934756" y="4288161"/>
            <a:ext cx="290983" cy="311757"/>
            <a:chOff x="7198402" y="1111857"/>
            <a:chExt cx="384551" cy="457200"/>
          </a:xfrm>
        </p:grpSpPr>
        <p:sp>
          <p:nvSpPr>
            <p:cNvPr id="250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2965205" y="4571047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Label=QUART</a:t>
            </a:r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43898" y="81854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Contrail 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3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9864547" cy="666598"/>
          </a:xfrm>
          <a:prstGeom prst="rect">
            <a:avLst/>
          </a:prstGeom>
          <a:noFill/>
          <a:ln>
            <a:noFill/>
          </a:ln>
        </p:spPr>
        <p:txBody>
          <a:bodyPr wrap="square" lIns="0" tIns="52750" rIns="105500" bIns="52750" anchor="b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None/>
            </a:pPr>
            <a:r>
              <a:rPr lang="en-US" dirty="0" smtClean="0"/>
              <a:t>SDSN Integration with Contrail – Threat Prevention Policy</a:t>
            </a:r>
            <a:endParaRPr lang="en-US" sz="2800" b="1" i="0" u="none" strike="noStrike" cap="non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18" descr="SkyATP.png">
            <a:extLst>
              <a:ext uri="{FF2B5EF4-FFF2-40B4-BE49-F238E27FC236}">
                <a16:creationId xmlns="" xmlns:a16="http://schemas.microsoft.com/office/drawing/2014/main" id="{503202D4-6E19-4F2C-9131-857A1AD67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6" y="2431183"/>
            <a:ext cx="541325" cy="5437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1143000" y="1568522"/>
            <a:ext cx="720363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SKY 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Rectangle: Rounded Corners 86">
            <a:extLst>
              <a:ext uri="{FF2B5EF4-FFF2-40B4-BE49-F238E27FC236}">
                <a16:creationId xmlns="" xmlns:a16="http://schemas.microsoft.com/office/drawing/2014/main" id="{32ADB1E0-B747-4645-8A96-021511223A7E}"/>
              </a:ext>
            </a:extLst>
          </p:cNvPr>
          <p:cNvSpPr/>
          <p:nvPr/>
        </p:nvSpPr>
        <p:spPr>
          <a:xfrm>
            <a:off x="53589" y="1743552"/>
            <a:ext cx="1524000" cy="415713"/>
          </a:xfrm>
          <a:prstGeom prst="roundRect">
            <a:avLst>
              <a:gd name="adj" fmla="val 5638"/>
            </a:avLst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800" dirty="0">
                <a:latin typeface="Arial"/>
                <a:cs typeface="Arial"/>
              </a:rPr>
              <a:t>Command &amp; Control (C&amp;C )</a:t>
            </a:r>
          </a:p>
          <a:p>
            <a:pPr algn="just"/>
            <a:endParaRPr lang="en-US" sz="800" dirty="0">
              <a:latin typeface="Arial"/>
              <a:cs typeface="Arial"/>
            </a:endParaRPr>
          </a:p>
          <a:p>
            <a:pPr algn="just"/>
            <a:r>
              <a:rPr lang="en-US" sz="800" dirty="0">
                <a:latin typeface="Arial"/>
                <a:cs typeface="Arial"/>
              </a:rPr>
              <a:t>feed</a:t>
            </a:r>
            <a:endParaRPr lang="ru-RU" sz="800" dirty="0"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2800" y="4216852"/>
            <a:ext cx="937410" cy="3932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VN1=Web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290210" y="3314700"/>
            <a:ext cx="854693" cy="48313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vSRX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33400" y="3532937"/>
            <a:ext cx="2359394" cy="14581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343" y="35443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Policy Enforcer (PE)</a:t>
            </a:r>
          </a:p>
        </p:txBody>
      </p:sp>
      <p:sp>
        <p:nvSpPr>
          <p:cNvPr id="46" name="Rectangle: Rounded Corners 136">
            <a:extLst>
              <a:ext uri="{FF2B5EF4-FFF2-40B4-BE49-F238E27FC236}">
                <a16:creationId xmlns="" xmlns:a16="http://schemas.microsoft.com/office/drawing/2014/main" id="{7EF0EC98-AD72-4552-8417-163235ECA365}"/>
              </a:ext>
            </a:extLst>
          </p:cNvPr>
          <p:cNvSpPr/>
          <p:nvPr/>
        </p:nvSpPr>
        <p:spPr>
          <a:xfrm>
            <a:off x="1828800" y="4016073"/>
            <a:ext cx="936565" cy="658832"/>
          </a:xfrm>
          <a:prstGeom prst="roundRect">
            <a:avLst>
              <a:gd name="adj" fmla="val 563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1050" b="1" dirty="0">
                <a:latin typeface="Arial"/>
                <a:cs typeface="Arial"/>
              </a:rPr>
              <a:t>Feed Connector</a:t>
            </a:r>
            <a:endParaRPr lang="ru-RU" sz="1050" b="1" dirty="0">
              <a:latin typeface="Arial"/>
              <a:cs typeface="Arial"/>
            </a:endParaRPr>
          </a:p>
        </p:txBody>
      </p:sp>
      <p:pic>
        <p:nvPicPr>
          <p:cNvPr id="47" name="Picture 46" descr="Junos Space Virtual DIrector.png">
            <a:extLst>
              <a:ext uri="{FF2B5EF4-FFF2-40B4-BE49-F238E27FC236}">
                <a16:creationId xmlns="" xmlns:a16="http://schemas.microsoft.com/office/drawing/2014/main" id="{ACDC3A90-9CCF-4EFA-8BAB-3E1804419C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9" y="4068645"/>
            <a:ext cx="552372" cy="5437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DA07D4C-DC8A-42D6-9FCB-EFF7FE36ED8D}"/>
              </a:ext>
            </a:extLst>
          </p:cNvPr>
          <p:cNvSpPr txBox="1"/>
          <p:nvPr/>
        </p:nvSpPr>
        <p:spPr>
          <a:xfrm>
            <a:off x="592609" y="4651963"/>
            <a:ext cx="1252146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Security </a:t>
            </a:r>
            <a:r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t>Director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0" name="Shape 369" descr="opencontrail-logo-v2.png"/>
          <p:cNvPicPr preferRelativeResize="0"/>
          <p:nvPr/>
        </p:nvPicPr>
        <p:blipFill rotWithShape="1">
          <a:blip r:embed="rId5">
            <a:alphaModFix/>
          </a:blip>
          <a:srcRect l="7448" t="31231" r="69290" b="31285"/>
          <a:stretch/>
        </p:blipFill>
        <p:spPr>
          <a:xfrm>
            <a:off x="4446588" y="1036386"/>
            <a:ext cx="1420812" cy="518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3533980" y="3543300"/>
            <a:ext cx="10723" cy="6735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37084" y="3543300"/>
            <a:ext cx="753126" cy="25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56994" y="3556268"/>
            <a:ext cx="66338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2" idx="0"/>
          </p:cNvCxnSpPr>
          <p:nvPr/>
        </p:nvCxnSpPr>
        <p:spPr>
          <a:xfrm>
            <a:off x="5832465" y="3576739"/>
            <a:ext cx="2124" cy="64011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wn Arrow 72"/>
          <p:cNvSpPr/>
          <p:nvPr/>
        </p:nvSpPr>
        <p:spPr>
          <a:xfrm flipH="1">
            <a:off x="1004115" y="3003083"/>
            <a:ext cx="45719" cy="528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412651" y="2236695"/>
            <a:ext cx="858713" cy="3784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rial"/>
                <a:cs typeface="Arial"/>
              </a:rPr>
              <a:t>SKY ATP</a:t>
            </a: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289" y="4975053"/>
            <a:ext cx="529511" cy="27747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407" y="5015262"/>
            <a:ext cx="574363" cy="268139"/>
          </a:xfrm>
          <a:prstGeom prst="rect">
            <a:avLst/>
          </a:prstGeom>
        </p:spPr>
      </p:pic>
      <p:sp>
        <p:nvSpPr>
          <p:cNvPr id="102" name="Rounded Rectangle 101"/>
          <p:cNvSpPr/>
          <p:nvPr/>
        </p:nvSpPr>
        <p:spPr>
          <a:xfrm>
            <a:off x="5365884" y="4216852"/>
            <a:ext cx="937410" cy="393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VN2=App</a:t>
            </a:r>
            <a:endParaRPr lang="en-US" sz="1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3733800" y="4628455"/>
            <a:ext cx="1" cy="36264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358314" y="1943482"/>
            <a:ext cx="290983" cy="311757"/>
            <a:chOff x="7198402" y="1111857"/>
            <a:chExt cx="384551" cy="457200"/>
          </a:xfrm>
        </p:grpSpPr>
        <p:sp>
          <p:nvSpPr>
            <p:cNvPr id="10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358313" y="2468337"/>
            <a:ext cx="290983" cy="311757"/>
            <a:chOff x="7198402" y="1111857"/>
            <a:chExt cx="384551" cy="457200"/>
          </a:xfrm>
        </p:grpSpPr>
        <p:sp>
          <p:nvSpPr>
            <p:cNvPr id="111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363853" y="2911054"/>
            <a:ext cx="290983" cy="311757"/>
            <a:chOff x="7198402" y="1111857"/>
            <a:chExt cx="384551" cy="457200"/>
          </a:xfrm>
        </p:grpSpPr>
        <p:sp>
          <p:nvSpPr>
            <p:cNvPr id="114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369573" y="3396005"/>
            <a:ext cx="290983" cy="311757"/>
            <a:chOff x="7198402" y="1111857"/>
            <a:chExt cx="384551" cy="457200"/>
          </a:xfrm>
        </p:grpSpPr>
        <p:sp>
          <p:nvSpPr>
            <p:cNvPr id="11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369571" y="3821890"/>
            <a:ext cx="290983" cy="311757"/>
            <a:chOff x="7198402" y="1111857"/>
            <a:chExt cx="384551" cy="457200"/>
          </a:xfrm>
        </p:grpSpPr>
        <p:sp>
          <p:nvSpPr>
            <p:cNvPr id="120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369571" y="4450743"/>
            <a:ext cx="290983" cy="311757"/>
            <a:chOff x="7198402" y="1111857"/>
            <a:chExt cx="384551" cy="457200"/>
          </a:xfrm>
        </p:grpSpPr>
        <p:sp>
          <p:nvSpPr>
            <p:cNvPr id="123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" name="Straight Arrow Connector 138"/>
          <p:cNvCxnSpPr>
            <a:endCxn id="50" idx="2"/>
          </p:cNvCxnSpPr>
          <p:nvPr/>
        </p:nvCxnSpPr>
        <p:spPr>
          <a:xfrm flipV="1">
            <a:off x="2921504" y="1554750"/>
            <a:ext cx="2235490" cy="2428730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3556165" y="2945812"/>
            <a:ext cx="290983" cy="311757"/>
            <a:chOff x="7198402" y="1111857"/>
            <a:chExt cx="384551" cy="457200"/>
          </a:xfrm>
        </p:grpSpPr>
        <p:sp>
          <p:nvSpPr>
            <p:cNvPr id="14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="" xmlns:a16="http://schemas.microsoft.com/office/drawing/2014/main" id="{40ECACFA-2A17-480E-B1B3-E630F458006F}"/>
              </a:ext>
            </a:extLst>
          </p:cNvPr>
          <p:cNvCxnSpPr>
            <a:cxnSpLocks/>
          </p:cNvCxnSpPr>
          <p:nvPr/>
        </p:nvCxnSpPr>
        <p:spPr>
          <a:xfrm flipH="1" flipV="1">
            <a:off x="1141281" y="2692302"/>
            <a:ext cx="329359" cy="267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="" xmlns:a16="http://schemas.microsoft.com/office/drawing/2014/main" id="{40ECACFA-2A17-480E-B1B3-E630F458006F}"/>
              </a:ext>
            </a:extLst>
          </p:cNvPr>
          <p:cNvCxnSpPr>
            <a:cxnSpLocks/>
          </p:cNvCxnSpPr>
          <p:nvPr/>
        </p:nvCxnSpPr>
        <p:spPr>
          <a:xfrm>
            <a:off x="1470640" y="2174867"/>
            <a:ext cx="0" cy="52734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649295" y="1978776"/>
            <a:ext cx="447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connects to Contrail, feed connects on port 8081 and 8082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663113" y="2505169"/>
            <a:ext cx="3818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Learns </a:t>
            </a:r>
            <a:r>
              <a:rPr lang="en-US" sz="1200" dirty="0"/>
              <a:t>tag/label </a:t>
            </a:r>
            <a:r>
              <a:rPr lang="en-US" sz="1200" dirty="0" smtClean="0"/>
              <a:t>information and create meta data</a:t>
            </a:r>
            <a:endParaRPr lang="en-US" sz="12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745730" y="1630913"/>
            <a:ext cx="1524000" cy="707887"/>
            <a:chOff x="8153400" y="3062986"/>
            <a:chExt cx="1524000" cy="707887"/>
          </a:xfrm>
        </p:grpSpPr>
        <p:sp>
          <p:nvSpPr>
            <p:cNvPr id="151" name="Double Brace 150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245959" y="3062987"/>
              <a:ext cx="1355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App=HR-HCM</a:t>
              </a:r>
            </a:p>
            <a:p>
              <a:r>
                <a:rPr lang="en-US" sz="800" dirty="0" smtClean="0"/>
                <a:t>Deployment= Dev, Prod</a:t>
              </a:r>
            </a:p>
            <a:p>
              <a:r>
                <a:rPr lang="en-US" sz="800" dirty="0" smtClean="0"/>
                <a:t>Site=</a:t>
              </a:r>
              <a:r>
                <a:rPr lang="en-US" sz="800" dirty="0" err="1" smtClean="0"/>
                <a:t>USA,France</a:t>
              </a:r>
              <a:endParaRPr lang="en-US" sz="800" dirty="0" smtClean="0"/>
            </a:p>
            <a:p>
              <a:r>
                <a:rPr lang="en-US" sz="800" dirty="0" smtClean="0"/>
                <a:t>Tier=</a:t>
              </a:r>
              <a:r>
                <a:rPr lang="en-US" sz="800" dirty="0" err="1" smtClean="0"/>
                <a:t>web,app,db</a:t>
              </a:r>
              <a:endParaRPr lang="en-US" sz="800" dirty="0" smtClean="0"/>
            </a:p>
            <a:p>
              <a:r>
                <a:rPr lang="en-US" sz="800" dirty="0" smtClean="0"/>
                <a:t>Labels=</a:t>
              </a:r>
              <a:r>
                <a:rPr lang="en-US" sz="800" dirty="0" err="1" smtClean="0"/>
                <a:t>Quartine,Block</a:t>
              </a:r>
              <a:endParaRPr lang="en-US" sz="800" dirty="0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flipH="1">
            <a:off x="1951927" y="1191420"/>
            <a:ext cx="2371226" cy="2316208"/>
          </a:xfrm>
          <a:prstGeom prst="straightConnector1">
            <a:avLst/>
          </a:prstGeom>
          <a:ln w="444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371714" y="1759135"/>
            <a:ext cx="290983" cy="311757"/>
            <a:chOff x="7198402" y="1111857"/>
            <a:chExt cx="384551" cy="457200"/>
          </a:xfrm>
        </p:grpSpPr>
        <p:sp>
          <p:nvSpPr>
            <p:cNvPr id="159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26700" y="938276"/>
            <a:ext cx="1524000" cy="830998"/>
            <a:chOff x="8153400" y="3062986"/>
            <a:chExt cx="1524000" cy="830998"/>
          </a:xfrm>
        </p:grpSpPr>
        <p:sp>
          <p:nvSpPr>
            <p:cNvPr id="164" name="Double Brace 163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245959" y="3062987"/>
              <a:ext cx="1355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Black listed IP address:</a:t>
              </a:r>
            </a:p>
            <a:p>
              <a:r>
                <a:rPr lang="en-US" sz="800" b="1" dirty="0" smtClean="0">
                  <a:solidFill>
                    <a:schemeClr val="accent3">
                      <a:lumMod val="75000"/>
                    </a:schemeClr>
                  </a:solidFill>
                </a:rPr>
                <a:t>10.101.34.87</a:t>
              </a:r>
            </a:p>
            <a:p>
              <a:r>
                <a:rPr lang="en-US" sz="800" dirty="0" smtClean="0"/>
                <a:t>10.87.27.44</a:t>
              </a:r>
            </a:p>
            <a:p>
              <a:r>
                <a:rPr lang="en-US" sz="800" dirty="0" smtClean="0"/>
                <a:t>10.102.44.89</a:t>
              </a:r>
            </a:p>
            <a:p>
              <a:r>
                <a:rPr lang="en-US" sz="800" dirty="0" smtClean="0"/>
                <a:t>……..</a:t>
              </a:r>
            </a:p>
            <a:p>
              <a:r>
                <a:rPr lang="en-US" sz="800" dirty="0" smtClean="0"/>
                <a:t>………….</a:t>
              </a: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3441237" y="521523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  Host </a:t>
            </a:r>
            <a:r>
              <a:rPr lang="en-US" sz="1200" dirty="0" smtClean="0"/>
              <a:t>A</a:t>
            </a:r>
          </a:p>
          <a:p>
            <a:r>
              <a:rPr lang="en-US" sz="1200" dirty="0" smtClean="0"/>
              <a:t>10.34.1.3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649295" y="2945812"/>
            <a:ext cx="2515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tries to access C&amp;C machine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465673" y="5223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B</a:t>
            </a:r>
            <a:endParaRPr lang="en-US" sz="1200" dirty="0"/>
          </a:p>
        </p:txBody>
      </p:sp>
      <p:cxnSp>
        <p:nvCxnSpPr>
          <p:cNvPr id="175" name="Straight Connector 174"/>
          <p:cNvCxnSpPr>
            <a:stCxn id="102" idx="2"/>
            <a:endCxn id="93" idx="0"/>
          </p:cNvCxnSpPr>
          <p:nvPr/>
        </p:nvCxnSpPr>
        <p:spPr>
          <a:xfrm>
            <a:off x="5834589" y="4610100"/>
            <a:ext cx="0" cy="40516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4203732" y="4766299"/>
            <a:ext cx="290983" cy="311757"/>
            <a:chOff x="7198402" y="1111857"/>
            <a:chExt cx="384551" cy="457200"/>
          </a:xfrm>
        </p:grpSpPr>
        <p:sp>
          <p:nvSpPr>
            <p:cNvPr id="18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4296374" y="2479793"/>
            <a:ext cx="1524000" cy="830998"/>
            <a:chOff x="8153400" y="3062986"/>
            <a:chExt cx="1524000" cy="830998"/>
          </a:xfrm>
        </p:grpSpPr>
        <p:sp>
          <p:nvSpPr>
            <p:cNvPr id="185" name="Double Brace 184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245959" y="3062987"/>
              <a:ext cx="1355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Black listed IP address:</a:t>
              </a:r>
            </a:p>
            <a:p>
              <a:r>
                <a:rPr lang="en-US" sz="800" b="1" dirty="0" smtClean="0">
                  <a:solidFill>
                    <a:schemeClr val="accent3">
                      <a:lumMod val="75000"/>
                    </a:schemeClr>
                  </a:solidFill>
                </a:rPr>
                <a:t>10.101.34.87</a:t>
              </a:r>
            </a:p>
            <a:p>
              <a:r>
                <a:rPr lang="en-US" sz="800" dirty="0" smtClean="0"/>
                <a:t>10.87.27.44</a:t>
              </a:r>
            </a:p>
            <a:p>
              <a:r>
                <a:rPr lang="en-US" sz="800" dirty="0" smtClean="0"/>
                <a:t>10.102.44.89</a:t>
              </a:r>
            </a:p>
            <a:p>
              <a:r>
                <a:rPr lang="en-US" sz="800" dirty="0" smtClean="0"/>
                <a:t>……..</a:t>
              </a:r>
            </a:p>
            <a:p>
              <a:r>
                <a:rPr lang="en-US" sz="800" dirty="0" smtClean="0"/>
                <a:t>………….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6660553" y="3424251"/>
            <a:ext cx="3226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Sky ATP alert is generated and PE is notified</a:t>
            </a:r>
            <a:endParaRPr lang="en-US" sz="1200" dirty="0"/>
          </a:p>
        </p:txBody>
      </p:sp>
      <p:cxnSp>
        <p:nvCxnSpPr>
          <p:cNvPr id="189" name="Straight Arrow Connector 188"/>
          <p:cNvCxnSpPr/>
          <p:nvPr/>
        </p:nvCxnSpPr>
        <p:spPr>
          <a:xfrm flipV="1">
            <a:off x="4151855" y="4636698"/>
            <a:ext cx="0" cy="601787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760541" y="2822061"/>
            <a:ext cx="0" cy="754678"/>
          </a:xfrm>
          <a:prstGeom prst="straightConnector1">
            <a:avLst/>
          </a:prstGeom>
          <a:ln w="41275">
            <a:solidFill>
              <a:schemeClr val="tx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11987" y="3041695"/>
            <a:ext cx="290983" cy="311757"/>
            <a:chOff x="7198402" y="1111857"/>
            <a:chExt cx="384551" cy="457200"/>
          </a:xfrm>
        </p:grpSpPr>
        <p:sp>
          <p:nvSpPr>
            <p:cNvPr id="196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6651987" y="3842794"/>
            <a:ext cx="3365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sends BLOCK and QUART policy to </a:t>
            </a:r>
            <a:r>
              <a:rPr lang="en-US" sz="1200" dirty="0" err="1" smtClean="0"/>
              <a:t>vSRX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2934756" y="4152234"/>
            <a:ext cx="1916426" cy="666"/>
          </a:xfrm>
          <a:prstGeom prst="line">
            <a:avLst/>
          </a:prstGeom>
          <a:ln w="412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V="1">
            <a:off x="4862261" y="3797836"/>
            <a:ext cx="7619" cy="355064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3720752" y="3905637"/>
            <a:ext cx="290983" cy="311757"/>
            <a:chOff x="7198402" y="1111857"/>
            <a:chExt cx="384551" cy="457200"/>
          </a:xfrm>
        </p:grpSpPr>
        <p:sp>
          <p:nvSpPr>
            <p:cNvPr id="216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6649193" y="4109274"/>
            <a:ext cx="3925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generates and sends QUART tag to Contrail </a:t>
            </a:r>
            <a:r>
              <a:rPr lang="en-US" sz="1200" dirty="0" err="1" smtClean="0"/>
              <a:t>Config</a:t>
            </a:r>
            <a:endParaRPr lang="en-US" sz="1200" dirty="0"/>
          </a:p>
        </p:txBody>
      </p:sp>
      <p:cxnSp>
        <p:nvCxnSpPr>
          <p:cNvPr id="222" name="Straight Arrow Connector 221"/>
          <p:cNvCxnSpPr/>
          <p:nvPr/>
        </p:nvCxnSpPr>
        <p:spPr>
          <a:xfrm flipV="1">
            <a:off x="2632212" y="1500914"/>
            <a:ext cx="1928863" cy="2037922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3494520" y="2238544"/>
            <a:ext cx="290983" cy="311757"/>
            <a:chOff x="7198402" y="1111857"/>
            <a:chExt cx="384551" cy="457200"/>
          </a:xfrm>
        </p:grpSpPr>
        <p:sp>
          <p:nvSpPr>
            <p:cNvPr id="22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7048982" y="1134319"/>
            <a:ext cx="27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App</a:t>
            </a:r>
            <a:r>
              <a:rPr lang="en-US" dirty="0" smtClean="0"/>
              <a:t> Allow</a:t>
            </a:r>
            <a:endParaRPr lang="en-US" dirty="0"/>
          </a:p>
        </p:txBody>
      </p:sp>
      <p:sp>
        <p:nvSpPr>
          <p:cNvPr id="238" name="TextBox 237"/>
          <p:cNvSpPr txBox="1"/>
          <p:nvPr/>
        </p:nvSpPr>
        <p:spPr>
          <a:xfrm>
            <a:off x="6643652" y="4478793"/>
            <a:ext cx="397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Contrail creates QUART label and attaches to Host VMI</a:t>
            </a:r>
            <a:endParaRPr lang="en-US" sz="1200" dirty="0"/>
          </a:p>
        </p:txBody>
      </p:sp>
      <p:sp>
        <p:nvSpPr>
          <p:cNvPr id="240" name="Plus 239"/>
          <p:cNvSpPr/>
          <p:nvPr/>
        </p:nvSpPr>
        <p:spPr>
          <a:xfrm rot="19110677">
            <a:off x="3658534" y="4899423"/>
            <a:ext cx="358937" cy="395871"/>
          </a:xfrm>
          <a:prstGeom prst="mathPlu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6651987" y="2190617"/>
            <a:ext cx="3454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listens to events via Contrail Analytics UVES</a:t>
            </a:r>
            <a:endParaRPr lang="en-US" sz="1200" dirty="0"/>
          </a:p>
        </p:txBody>
      </p:sp>
      <p:grpSp>
        <p:nvGrpSpPr>
          <p:cNvPr id="242" name="Group 241"/>
          <p:cNvGrpSpPr/>
          <p:nvPr/>
        </p:nvGrpSpPr>
        <p:grpSpPr>
          <a:xfrm>
            <a:off x="6400800" y="4907943"/>
            <a:ext cx="290983" cy="311757"/>
            <a:chOff x="7198402" y="1111857"/>
            <a:chExt cx="384551" cy="457200"/>
          </a:xfrm>
        </p:grpSpPr>
        <p:sp>
          <p:nvSpPr>
            <p:cNvPr id="243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6654540" y="4932968"/>
            <a:ext cx="1353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A is isolated</a:t>
            </a:r>
            <a:endParaRPr lang="en-US" sz="1200" dirty="0"/>
          </a:p>
        </p:txBody>
      </p:sp>
      <p:grpSp>
        <p:nvGrpSpPr>
          <p:cNvPr id="246" name="Group 245"/>
          <p:cNvGrpSpPr/>
          <p:nvPr/>
        </p:nvGrpSpPr>
        <p:grpSpPr>
          <a:xfrm>
            <a:off x="3335461" y="4932968"/>
            <a:ext cx="290983" cy="311757"/>
            <a:chOff x="7198402" y="1111857"/>
            <a:chExt cx="384551" cy="457200"/>
          </a:xfrm>
        </p:grpSpPr>
        <p:sp>
          <p:nvSpPr>
            <p:cNvPr id="24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2934756" y="4288161"/>
            <a:ext cx="290983" cy="311757"/>
            <a:chOff x="7198402" y="1111857"/>
            <a:chExt cx="384551" cy="457200"/>
          </a:xfrm>
        </p:grpSpPr>
        <p:sp>
          <p:nvSpPr>
            <p:cNvPr id="250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2965205" y="4571047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Label=QUART</a:t>
            </a:r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43898" y="81854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Contrail 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810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ctrTitle"/>
          </p:nvPr>
        </p:nvSpPr>
        <p:spPr bwMode="auto">
          <a:xfrm>
            <a:off x="1097280" y="1965197"/>
            <a:ext cx="9494520" cy="914399"/>
          </a:xfrm>
          <a:noFill/>
        </p:spPr>
        <p:txBody>
          <a:bodyPr/>
          <a:lstStyle/>
          <a:p>
            <a:pPr eaLnBrk="1" hangingPunct="1"/>
            <a:r>
              <a:rPr lang="en-US" sz="3300" dirty="0" smtClean="0"/>
              <a:t>Thank You</a:t>
            </a:r>
            <a:endParaRPr sz="3300" dirty="0"/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0" y="5692140"/>
            <a:ext cx="10972800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5503" tIns="52752" rIns="105503" bIns="52752"/>
          <a:lstStyle/>
          <a:p>
            <a:pPr algn="ctr" eaLnBrk="0" hangingPunct="0">
              <a:lnSpc>
                <a:spcPct val="150000"/>
              </a:lnSpc>
              <a:tabLst>
                <a:tab pos="1582552" algn="ctr"/>
                <a:tab pos="5011415" algn="ctr"/>
                <a:tab pos="9896446" algn="r"/>
              </a:tabLst>
            </a:pPr>
            <a:r>
              <a:rPr lang="en-US" sz="900" b="1" dirty="0"/>
              <a:t>	Juniper Networks Proprietary and Confidential -- printed copies of this document are for reference only </a:t>
            </a:r>
            <a:endParaRPr lang="en-US" sz="900" b="1" dirty="0">
              <a:cs typeface="Times New Roman" pitchFamily="18" charset="0"/>
            </a:endParaRPr>
          </a:p>
          <a:p>
            <a:pPr algn="ctr" eaLnBrk="0" hangingPunct="0">
              <a:lnSpc>
                <a:spcPct val="150000"/>
              </a:lnSpc>
              <a:tabLst>
                <a:tab pos="1582552" algn="ctr"/>
                <a:tab pos="5011415" algn="ctr"/>
                <a:tab pos="9896446" algn="r"/>
              </a:tabLst>
            </a:pPr>
            <a:r>
              <a:rPr lang="en-US" sz="900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760241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ctrTitle"/>
          </p:nvPr>
        </p:nvSpPr>
        <p:spPr bwMode="auto">
          <a:xfrm>
            <a:off x="1097280" y="1965197"/>
            <a:ext cx="9494520" cy="914399"/>
          </a:xfrm>
          <a:noFill/>
        </p:spPr>
        <p:txBody>
          <a:bodyPr/>
          <a:lstStyle/>
          <a:p>
            <a:pPr eaLnBrk="1" hangingPunct="1"/>
            <a:r>
              <a:rPr lang="en-US" sz="3300" dirty="0" smtClean="0"/>
              <a:t>Next generation firewall (NGFW)</a:t>
            </a:r>
            <a:endParaRPr sz="3300" dirty="0"/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0" y="5692140"/>
            <a:ext cx="10972800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5503" tIns="52752" rIns="105503" bIns="52752"/>
          <a:lstStyle/>
          <a:p>
            <a:pPr algn="ctr" eaLnBrk="0" hangingPunct="0">
              <a:lnSpc>
                <a:spcPct val="150000"/>
              </a:lnSpc>
              <a:tabLst>
                <a:tab pos="1582552" algn="ctr"/>
                <a:tab pos="5011415" algn="ctr"/>
                <a:tab pos="9896446" algn="r"/>
              </a:tabLst>
            </a:pPr>
            <a:r>
              <a:rPr lang="en-US" sz="900" b="1" dirty="0"/>
              <a:t>	Juniper Networks Proprietary and Confidential -- printed copies of this document are for reference only </a:t>
            </a:r>
            <a:endParaRPr lang="en-US" sz="900" b="1" dirty="0">
              <a:cs typeface="Times New Roman" pitchFamily="18" charset="0"/>
            </a:endParaRPr>
          </a:p>
          <a:p>
            <a:pPr algn="ctr" eaLnBrk="0" hangingPunct="0">
              <a:lnSpc>
                <a:spcPct val="150000"/>
              </a:lnSpc>
              <a:tabLst>
                <a:tab pos="1582552" algn="ctr"/>
                <a:tab pos="5011415" algn="ctr"/>
                <a:tab pos="9896446" algn="r"/>
              </a:tabLst>
            </a:pPr>
            <a:r>
              <a:rPr lang="en-US" sz="900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674413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9864547" cy="666598"/>
          </a:xfrm>
          <a:prstGeom prst="rect">
            <a:avLst/>
          </a:prstGeom>
          <a:noFill/>
          <a:ln>
            <a:noFill/>
          </a:ln>
        </p:spPr>
        <p:txBody>
          <a:bodyPr wrap="square" lIns="0" tIns="52750" rIns="105500" bIns="52750" anchor="b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None/>
            </a:pPr>
            <a:r>
              <a:rPr lang="en-US" dirty="0" smtClean="0"/>
              <a:t>SDSN Integration with Contrail – Next Generation Firewall</a:t>
            </a:r>
            <a:endParaRPr lang="en-US" sz="2800" b="1" i="0" u="none" strike="noStrike" cap="non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2800" y="4216852"/>
            <a:ext cx="937410" cy="3932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VN1=Web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290210" y="3314700"/>
            <a:ext cx="854693" cy="48313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vSRX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33400" y="3532937"/>
            <a:ext cx="2359394" cy="14581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343" y="35443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Policy Enforcer (PE)</a:t>
            </a:r>
          </a:p>
        </p:txBody>
      </p:sp>
      <p:sp>
        <p:nvSpPr>
          <p:cNvPr id="46" name="Rectangle: Rounded Corners 136">
            <a:extLst>
              <a:ext uri="{FF2B5EF4-FFF2-40B4-BE49-F238E27FC236}">
                <a16:creationId xmlns="" xmlns:a16="http://schemas.microsoft.com/office/drawing/2014/main" id="{7EF0EC98-AD72-4552-8417-163235ECA365}"/>
              </a:ext>
            </a:extLst>
          </p:cNvPr>
          <p:cNvSpPr/>
          <p:nvPr/>
        </p:nvSpPr>
        <p:spPr>
          <a:xfrm>
            <a:off x="1828800" y="4016073"/>
            <a:ext cx="936565" cy="658832"/>
          </a:xfrm>
          <a:prstGeom prst="roundRect">
            <a:avLst>
              <a:gd name="adj" fmla="val 563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1050" b="1" dirty="0">
                <a:latin typeface="Arial"/>
                <a:cs typeface="Arial"/>
              </a:rPr>
              <a:t>Feed Connector</a:t>
            </a:r>
            <a:endParaRPr lang="ru-RU" sz="1050" b="1" dirty="0">
              <a:latin typeface="Arial"/>
              <a:cs typeface="Arial"/>
            </a:endParaRPr>
          </a:p>
        </p:txBody>
      </p:sp>
      <p:pic>
        <p:nvPicPr>
          <p:cNvPr id="47" name="Picture 46" descr="Junos Space Virtual DIrector.png">
            <a:extLst>
              <a:ext uri="{FF2B5EF4-FFF2-40B4-BE49-F238E27FC236}">
                <a16:creationId xmlns="" xmlns:a16="http://schemas.microsoft.com/office/drawing/2014/main" id="{ACDC3A90-9CCF-4EFA-8BAB-3E1804419C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9" y="4068645"/>
            <a:ext cx="552372" cy="5437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DA07D4C-DC8A-42D6-9FCB-EFF7FE36ED8D}"/>
              </a:ext>
            </a:extLst>
          </p:cNvPr>
          <p:cNvSpPr txBox="1"/>
          <p:nvPr/>
        </p:nvSpPr>
        <p:spPr>
          <a:xfrm>
            <a:off x="592609" y="4651963"/>
            <a:ext cx="1252146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Security </a:t>
            </a:r>
            <a:r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t>Director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0" name="Shape 369" descr="opencontrail-logo-v2.png"/>
          <p:cNvPicPr preferRelativeResize="0"/>
          <p:nvPr/>
        </p:nvPicPr>
        <p:blipFill rotWithShape="1">
          <a:blip r:embed="rId4">
            <a:alphaModFix/>
          </a:blip>
          <a:srcRect l="7448" t="31231" r="69290" b="31285"/>
          <a:stretch/>
        </p:blipFill>
        <p:spPr>
          <a:xfrm>
            <a:off x="4446588" y="1036386"/>
            <a:ext cx="1420812" cy="518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3533980" y="3543300"/>
            <a:ext cx="10723" cy="6735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37084" y="3543300"/>
            <a:ext cx="753126" cy="25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56994" y="3556268"/>
            <a:ext cx="66338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2" idx="0"/>
          </p:cNvCxnSpPr>
          <p:nvPr/>
        </p:nvCxnSpPr>
        <p:spPr>
          <a:xfrm>
            <a:off x="5832465" y="3576739"/>
            <a:ext cx="2124" cy="64011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289" y="4975053"/>
            <a:ext cx="529511" cy="27747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407" y="5015262"/>
            <a:ext cx="574363" cy="268139"/>
          </a:xfrm>
          <a:prstGeom prst="rect">
            <a:avLst/>
          </a:prstGeom>
        </p:spPr>
      </p:pic>
      <p:sp>
        <p:nvSpPr>
          <p:cNvPr id="102" name="Rounded Rectangle 101"/>
          <p:cNvSpPr/>
          <p:nvPr/>
        </p:nvSpPr>
        <p:spPr>
          <a:xfrm>
            <a:off x="5365884" y="4216852"/>
            <a:ext cx="937410" cy="393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VN2=App</a:t>
            </a:r>
            <a:endParaRPr lang="en-US" sz="1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3733800" y="4628455"/>
            <a:ext cx="1" cy="36264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441237" y="521523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  Host </a:t>
            </a:r>
            <a:r>
              <a:rPr lang="en-US" sz="1200" dirty="0" smtClean="0"/>
              <a:t>A</a:t>
            </a:r>
          </a:p>
          <a:p>
            <a:r>
              <a:rPr lang="en-US" sz="1200" dirty="0" smtClean="0"/>
              <a:t>10.34.1.3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465673" y="5223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B</a:t>
            </a:r>
            <a:endParaRPr lang="en-US" sz="1200" dirty="0"/>
          </a:p>
        </p:txBody>
      </p:sp>
      <p:cxnSp>
        <p:nvCxnSpPr>
          <p:cNvPr id="175" name="Straight Connector 174"/>
          <p:cNvCxnSpPr>
            <a:stCxn id="102" idx="2"/>
            <a:endCxn id="93" idx="0"/>
          </p:cNvCxnSpPr>
          <p:nvPr/>
        </p:nvCxnSpPr>
        <p:spPr>
          <a:xfrm>
            <a:off x="5834589" y="4610100"/>
            <a:ext cx="0" cy="40516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7048982" y="1134319"/>
            <a:ext cx="27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App</a:t>
            </a:r>
            <a:r>
              <a:rPr lang="en-US" dirty="0" smtClean="0"/>
              <a:t> Allow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543898" y="81854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Contrail 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60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9864547" cy="666598"/>
          </a:xfrm>
          <a:prstGeom prst="rect">
            <a:avLst/>
          </a:prstGeom>
          <a:noFill/>
          <a:ln>
            <a:noFill/>
          </a:ln>
        </p:spPr>
        <p:txBody>
          <a:bodyPr wrap="square" lIns="0" tIns="52750" rIns="105500" bIns="52750" anchor="b" anchorCtr="0">
            <a:noAutofit/>
          </a:bodyPr>
          <a:lstStyle/>
          <a:p>
            <a:pPr lvl="0" indent="-177800">
              <a:spcAft>
                <a:spcPts val="0"/>
              </a:spcAft>
            </a:pPr>
            <a:r>
              <a:rPr lang="en-US" dirty="0" smtClean="0"/>
              <a:t>SDSN Integration with Contrail </a:t>
            </a:r>
            <a:r>
              <a:rPr lang="en-US" dirty="0"/>
              <a:t>– Next Generation Firewall</a:t>
            </a:r>
            <a:endParaRPr lang="en-US" sz="2800" b="1" i="0" u="none" strike="noStrike" cap="non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2800" y="4216852"/>
            <a:ext cx="937410" cy="3932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VN1=Web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290210" y="3314700"/>
            <a:ext cx="854693" cy="48313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vSRX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33400" y="3532937"/>
            <a:ext cx="2359394" cy="14581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343" y="35443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Policy Enforcer (PE)</a:t>
            </a:r>
          </a:p>
        </p:txBody>
      </p:sp>
      <p:sp>
        <p:nvSpPr>
          <p:cNvPr id="46" name="Rectangle: Rounded Corners 136">
            <a:extLst>
              <a:ext uri="{FF2B5EF4-FFF2-40B4-BE49-F238E27FC236}">
                <a16:creationId xmlns="" xmlns:a16="http://schemas.microsoft.com/office/drawing/2014/main" id="{7EF0EC98-AD72-4552-8417-163235ECA365}"/>
              </a:ext>
            </a:extLst>
          </p:cNvPr>
          <p:cNvSpPr/>
          <p:nvPr/>
        </p:nvSpPr>
        <p:spPr>
          <a:xfrm>
            <a:off x="1828800" y="4016073"/>
            <a:ext cx="936565" cy="658832"/>
          </a:xfrm>
          <a:prstGeom prst="roundRect">
            <a:avLst>
              <a:gd name="adj" fmla="val 563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1050" b="1" dirty="0">
                <a:latin typeface="Arial"/>
                <a:cs typeface="Arial"/>
              </a:rPr>
              <a:t>Feed Connector</a:t>
            </a:r>
            <a:endParaRPr lang="ru-RU" sz="1050" b="1" dirty="0">
              <a:latin typeface="Arial"/>
              <a:cs typeface="Arial"/>
            </a:endParaRPr>
          </a:p>
        </p:txBody>
      </p:sp>
      <p:pic>
        <p:nvPicPr>
          <p:cNvPr id="47" name="Picture 46" descr="Junos Space Virtual DIrector.png">
            <a:extLst>
              <a:ext uri="{FF2B5EF4-FFF2-40B4-BE49-F238E27FC236}">
                <a16:creationId xmlns="" xmlns:a16="http://schemas.microsoft.com/office/drawing/2014/main" id="{ACDC3A90-9CCF-4EFA-8BAB-3E1804419C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9" y="4068645"/>
            <a:ext cx="552372" cy="5437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DA07D4C-DC8A-42D6-9FCB-EFF7FE36ED8D}"/>
              </a:ext>
            </a:extLst>
          </p:cNvPr>
          <p:cNvSpPr txBox="1"/>
          <p:nvPr/>
        </p:nvSpPr>
        <p:spPr>
          <a:xfrm>
            <a:off x="592609" y="4651963"/>
            <a:ext cx="1252146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Security </a:t>
            </a:r>
            <a:r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t>Director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0" name="Shape 369" descr="opencontrail-logo-v2.png"/>
          <p:cNvPicPr preferRelativeResize="0"/>
          <p:nvPr/>
        </p:nvPicPr>
        <p:blipFill rotWithShape="1">
          <a:blip r:embed="rId4">
            <a:alphaModFix/>
          </a:blip>
          <a:srcRect l="7448" t="31231" r="69290" b="31285"/>
          <a:stretch/>
        </p:blipFill>
        <p:spPr>
          <a:xfrm>
            <a:off x="4446588" y="1036386"/>
            <a:ext cx="1420812" cy="518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3533980" y="3543300"/>
            <a:ext cx="10723" cy="6735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37084" y="3543300"/>
            <a:ext cx="753126" cy="25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56994" y="3556268"/>
            <a:ext cx="66338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2" idx="0"/>
          </p:cNvCxnSpPr>
          <p:nvPr/>
        </p:nvCxnSpPr>
        <p:spPr>
          <a:xfrm>
            <a:off x="5832465" y="3576739"/>
            <a:ext cx="2124" cy="64011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289" y="4975053"/>
            <a:ext cx="529511" cy="27747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407" y="5015262"/>
            <a:ext cx="574363" cy="268139"/>
          </a:xfrm>
          <a:prstGeom prst="rect">
            <a:avLst/>
          </a:prstGeom>
        </p:spPr>
      </p:pic>
      <p:sp>
        <p:nvSpPr>
          <p:cNvPr id="102" name="Rounded Rectangle 101"/>
          <p:cNvSpPr/>
          <p:nvPr/>
        </p:nvSpPr>
        <p:spPr>
          <a:xfrm>
            <a:off x="5365884" y="4216852"/>
            <a:ext cx="937410" cy="393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VN2=App</a:t>
            </a:r>
            <a:endParaRPr lang="en-US" sz="1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3733800" y="4628455"/>
            <a:ext cx="1" cy="36264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358314" y="1943482"/>
            <a:ext cx="290983" cy="311757"/>
            <a:chOff x="7198402" y="1111857"/>
            <a:chExt cx="384551" cy="457200"/>
          </a:xfrm>
        </p:grpSpPr>
        <p:sp>
          <p:nvSpPr>
            <p:cNvPr id="10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" name="Straight Arrow Connector 138"/>
          <p:cNvCxnSpPr>
            <a:endCxn id="50" idx="2"/>
          </p:cNvCxnSpPr>
          <p:nvPr/>
        </p:nvCxnSpPr>
        <p:spPr>
          <a:xfrm flipV="1">
            <a:off x="2921504" y="1554750"/>
            <a:ext cx="2235490" cy="2428730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3556165" y="2945812"/>
            <a:ext cx="290983" cy="311757"/>
            <a:chOff x="7198402" y="1111857"/>
            <a:chExt cx="384551" cy="457200"/>
          </a:xfrm>
        </p:grpSpPr>
        <p:sp>
          <p:nvSpPr>
            <p:cNvPr id="14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649295" y="1978776"/>
            <a:ext cx="447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connects to Contrail, feed connects on port 8081 and 8082</a:t>
            </a:r>
            <a:endParaRPr 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441237" y="521523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  Host </a:t>
            </a:r>
            <a:r>
              <a:rPr lang="en-US" sz="1200" dirty="0" smtClean="0"/>
              <a:t>A</a:t>
            </a:r>
          </a:p>
          <a:p>
            <a:r>
              <a:rPr lang="en-US" sz="1200" dirty="0" smtClean="0"/>
              <a:t>10.34.1.3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465673" y="5223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B</a:t>
            </a:r>
            <a:endParaRPr lang="en-US" sz="1200" dirty="0"/>
          </a:p>
        </p:txBody>
      </p:sp>
      <p:cxnSp>
        <p:nvCxnSpPr>
          <p:cNvPr id="175" name="Straight Connector 174"/>
          <p:cNvCxnSpPr>
            <a:stCxn id="102" idx="2"/>
            <a:endCxn id="93" idx="0"/>
          </p:cNvCxnSpPr>
          <p:nvPr/>
        </p:nvCxnSpPr>
        <p:spPr>
          <a:xfrm>
            <a:off x="5834589" y="4610100"/>
            <a:ext cx="0" cy="40516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7048982" y="1134319"/>
            <a:ext cx="27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App</a:t>
            </a:r>
            <a:r>
              <a:rPr lang="en-US" dirty="0" smtClean="0"/>
              <a:t> Allow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6651987" y="2190617"/>
            <a:ext cx="3454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listens to events via Contrail Analytics UVES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543898" y="81854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Contrail 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89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9864547" cy="666598"/>
          </a:xfrm>
          <a:prstGeom prst="rect">
            <a:avLst/>
          </a:prstGeom>
          <a:noFill/>
          <a:ln>
            <a:noFill/>
          </a:ln>
        </p:spPr>
        <p:txBody>
          <a:bodyPr wrap="square" lIns="0" tIns="52750" rIns="105500" bIns="52750" anchor="b" anchorCtr="0">
            <a:noAutofit/>
          </a:bodyPr>
          <a:lstStyle/>
          <a:p>
            <a:pPr lvl="0" indent="-177800">
              <a:spcAft>
                <a:spcPts val="0"/>
              </a:spcAft>
            </a:pPr>
            <a:r>
              <a:rPr lang="en-US" dirty="0" smtClean="0"/>
              <a:t>SDSN Integration with Contrail </a:t>
            </a:r>
            <a:r>
              <a:rPr lang="en-US" dirty="0"/>
              <a:t>– Next Generation Firewall</a:t>
            </a:r>
            <a:endParaRPr lang="en-US" sz="2800" b="1" i="0" u="none" strike="noStrike" cap="non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1143000" y="1568522"/>
            <a:ext cx="720363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SKY 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2800" y="4216852"/>
            <a:ext cx="937410" cy="3932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VN1=Web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290210" y="3314700"/>
            <a:ext cx="854693" cy="48313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vSRX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33400" y="3532937"/>
            <a:ext cx="2359394" cy="14581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343" y="35443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Policy Enforcer (PE)</a:t>
            </a:r>
          </a:p>
        </p:txBody>
      </p:sp>
      <p:sp>
        <p:nvSpPr>
          <p:cNvPr id="46" name="Rectangle: Rounded Corners 136">
            <a:extLst>
              <a:ext uri="{FF2B5EF4-FFF2-40B4-BE49-F238E27FC236}">
                <a16:creationId xmlns="" xmlns:a16="http://schemas.microsoft.com/office/drawing/2014/main" id="{7EF0EC98-AD72-4552-8417-163235ECA365}"/>
              </a:ext>
            </a:extLst>
          </p:cNvPr>
          <p:cNvSpPr/>
          <p:nvPr/>
        </p:nvSpPr>
        <p:spPr>
          <a:xfrm>
            <a:off x="1828800" y="4016073"/>
            <a:ext cx="936565" cy="658832"/>
          </a:xfrm>
          <a:prstGeom prst="roundRect">
            <a:avLst>
              <a:gd name="adj" fmla="val 563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1050" b="1" dirty="0">
                <a:latin typeface="Arial"/>
                <a:cs typeface="Arial"/>
              </a:rPr>
              <a:t>Feed Connector</a:t>
            </a:r>
            <a:endParaRPr lang="ru-RU" sz="1050" b="1" dirty="0">
              <a:latin typeface="Arial"/>
              <a:cs typeface="Arial"/>
            </a:endParaRPr>
          </a:p>
        </p:txBody>
      </p:sp>
      <p:pic>
        <p:nvPicPr>
          <p:cNvPr id="47" name="Picture 46" descr="Junos Space Virtual DIrector.png">
            <a:extLst>
              <a:ext uri="{FF2B5EF4-FFF2-40B4-BE49-F238E27FC236}">
                <a16:creationId xmlns="" xmlns:a16="http://schemas.microsoft.com/office/drawing/2014/main" id="{ACDC3A90-9CCF-4EFA-8BAB-3E1804419C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9" y="4068645"/>
            <a:ext cx="552372" cy="5437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DA07D4C-DC8A-42D6-9FCB-EFF7FE36ED8D}"/>
              </a:ext>
            </a:extLst>
          </p:cNvPr>
          <p:cNvSpPr txBox="1"/>
          <p:nvPr/>
        </p:nvSpPr>
        <p:spPr>
          <a:xfrm>
            <a:off x="592609" y="4651963"/>
            <a:ext cx="1252146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Security </a:t>
            </a:r>
            <a:r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t>Director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0" name="Shape 369" descr="opencontrail-logo-v2.png"/>
          <p:cNvPicPr preferRelativeResize="0"/>
          <p:nvPr/>
        </p:nvPicPr>
        <p:blipFill rotWithShape="1">
          <a:blip r:embed="rId4">
            <a:alphaModFix/>
          </a:blip>
          <a:srcRect l="7448" t="31231" r="69290" b="31285"/>
          <a:stretch/>
        </p:blipFill>
        <p:spPr>
          <a:xfrm>
            <a:off x="4446588" y="1036386"/>
            <a:ext cx="1420812" cy="518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3533980" y="3543300"/>
            <a:ext cx="10723" cy="6735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37084" y="3543300"/>
            <a:ext cx="753126" cy="25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56994" y="3556268"/>
            <a:ext cx="66338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2" idx="0"/>
          </p:cNvCxnSpPr>
          <p:nvPr/>
        </p:nvCxnSpPr>
        <p:spPr>
          <a:xfrm>
            <a:off x="5832465" y="3576739"/>
            <a:ext cx="2124" cy="64011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289" y="4975053"/>
            <a:ext cx="529511" cy="27747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407" y="5015262"/>
            <a:ext cx="574363" cy="268139"/>
          </a:xfrm>
          <a:prstGeom prst="rect">
            <a:avLst/>
          </a:prstGeom>
        </p:spPr>
      </p:pic>
      <p:sp>
        <p:nvSpPr>
          <p:cNvPr id="102" name="Rounded Rectangle 101"/>
          <p:cNvSpPr/>
          <p:nvPr/>
        </p:nvSpPr>
        <p:spPr>
          <a:xfrm>
            <a:off x="5365884" y="4216852"/>
            <a:ext cx="937410" cy="393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VN2=App</a:t>
            </a:r>
            <a:endParaRPr lang="en-US" sz="1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3733800" y="4628455"/>
            <a:ext cx="1" cy="36264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358314" y="1943482"/>
            <a:ext cx="290983" cy="311757"/>
            <a:chOff x="7198402" y="1111857"/>
            <a:chExt cx="384551" cy="457200"/>
          </a:xfrm>
        </p:grpSpPr>
        <p:sp>
          <p:nvSpPr>
            <p:cNvPr id="10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358313" y="2468337"/>
            <a:ext cx="290983" cy="311757"/>
            <a:chOff x="7198402" y="1111857"/>
            <a:chExt cx="384551" cy="457200"/>
          </a:xfrm>
        </p:grpSpPr>
        <p:sp>
          <p:nvSpPr>
            <p:cNvPr id="111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" name="Straight Arrow Connector 138"/>
          <p:cNvCxnSpPr>
            <a:endCxn id="50" idx="2"/>
          </p:cNvCxnSpPr>
          <p:nvPr/>
        </p:nvCxnSpPr>
        <p:spPr>
          <a:xfrm flipV="1">
            <a:off x="2921504" y="1554750"/>
            <a:ext cx="2235490" cy="2428730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3556165" y="2945812"/>
            <a:ext cx="290983" cy="311757"/>
            <a:chOff x="7198402" y="1111857"/>
            <a:chExt cx="384551" cy="457200"/>
          </a:xfrm>
        </p:grpSpPr>
        <p:sp>
          <p:nvSpPr>
            <p:cNvPr id="14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649295" y="1978776"/>
            <a:ext cx="447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connects to Contrail, feed connects on port 8081 and 8082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663113" y="2505169"/>
            <a:ext cx="3536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Learns </a:t>
            </a:r>
            <a:r>
              <a:rPr lang="en-US" sz="1200" dirty="0" smtClean="0"/>
              <a:t>tag/label </a:t>
            </a:r>
            <a:r>
              <a:rPr lang="en-US" sz="1200" dirty="0" smtClean="0"/>
              <a:t>information and create meta data</a:t>
            </a:r>
            <a:endParaRPr lang="en-US" sz="12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745730" y="1630913"/>
            <a:ext cx="1524000" cy="707887"/>
            <a:chOff x="8153400" y="3062986"/>
            <a:chExt cx="1524000" cy="707887"/>
          </a:xfrm>
        </p:grpSpPr>
        <p:sp>
          <p:nvSpPr>
            <p:cNvPr id="151" name="Double Brace 150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245959" y="3062987"/>
              <a:ext cx="1355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App=HR-HCM</a:t>
              </a:r>
            </a:p>
            <a:p>
              <a:r>
                <a:rPr lang="en-US" sz="800" dirty="0" smtClean="0"/>
                <a:t>Deployment= Dev, Prod</a:t>
              </a:r>
            </a:p>
            <a:p>
              <a:r>
                <a:rPr lang="en-US" sz="800" dirty="0" smtClean="0"/>
                <a:t>Site=</a:t>
              </a:r>
              <a:r>
                <a:rPr lang="en-US" sz="800" dirty="0" err="1" smtClean="0"/>
                <a:t>USA,France</a:t>
              </a:r>
              <a:endParaRPr lang="en-US" sz="800" dirty="0" smtClean="0"/>
            </a:p>
            <a:p>
              <a:r>
                <a:rPr lang="en-US" sz="800" dirty="0" smtClean="0"/>
                <a:t>Tier=</a:t>
              </a:r>
              <a:r>
                <a:rPr lang="en-US" sz="800" dirty="0" err="1" smtClean="0"/>
                <a:t>web,app,db</a:t>
              </a:r>
              <a:endParaRPr lang="en-US" sz="800" dirty="0" smtClean="0"/>
            </a:p>
            <a:p>
              <a:r>
                <a:rPr lang="en-US" sz="800" dirty="0" smtClean="0"/>
                <a:t>Labels=</a:t>
              </a:r>
              <a:r>
                <a:rPr lang="en-US" sz="800" dirty="0" err="1" smtClean="0"/>
                <a:t>Quartine,Block</a:t>
              </a:r>
              <a:endParaRPr lang="en-US" sz="800" dirty="0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flipH="1">
            <a:off x="1951927" y="1191420"/>
            <a:ext cx="2371226" cy="2316208"/>
          </a:xfrm>
          <a:prstGeom prst="straightConnector1">
            <a:avLst/>
          </a:prstGeom>
          <a:ln w="444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371714" y="1759135"/>
            <a:ext cx="290983" cy="311757"/>
            <a:chOff x="7198402" y="1111857"/>
            <a:chExt cx="384551" cy="457200"/>
          </a:xfrm>
        </p:grpSpPr>
        <p:sp>
          <p:nvSpPr>
            <p:cNvPr id="159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3441237" y="521523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  Host </a:t>
            </a:r>
            <a:r>
              <a:rPr lang="en-US" sz="1200" dirty="0" smtClean="0"/>
              <a:t>A</a:t>
            </a:r>
          </a:p>
          <a:p>
            <a:r>
              <a:rPr lang="en-US" sz="1200" dirty="0" smtClean="0"/>
              <a:t>10.34.1.3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465673" y="5223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B</a:t>
            </a:r>
            <a:endParaRPr lang="en-US" sz="1200" dirty="0"/>
          </a:p>
        </p:txBody>
      </p:sp>
      <p:cxnSp>
        <p:nvCxnSpPr>
          <p:cNvPr id="175" name="Straight Connector 174"/>
          <p:cNvCxnSpPr>
            <a:stCxn id="102" idx="2"/>
            <a:endCxn id="93" idx="0"/>
          </p:cNvCxnSpPr>
          <p:nvPr/>
        </p:nvCxnSpPr>
        <p:spPr>
          <a:xfrm>
            <a:off x="5834589" y="4610100"/>
            <a:ext cx="0" cy="40516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7048982" y="1134319"/>
            <a:ext cx="27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App</a:t>
            </a:r>
            <a:r>
              <a:rPr lang="en-US" dirty="0" smtClean="0"/>
              <a:t> Allow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6651987" y="2190617"/>
            <a:ext cx="3454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listens to events via Contrail Analytics UVES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543898" y="81854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Contrail 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45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9864547" cy="666598"/>
          </a:xfrm>
          <a:prstGeom prst="rect">
            <a:avLst/>
          </a:prstGeom>
          <a:noFill/>
          <a:ln>
            <a:noFill/>
          </a:ln>
        </p:spPr>
        <p:txBody>
          <a:bodyPr wrap="square" lIns="0" tIns="52750" rIns="105500" bIns="52750" anchor="b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None/>
            </a:pPr>
            <a:r>
              <a:rPr lang="en-US" dirty="0" smtClean="0"/>
              <a:t>SDSN Integration with Contrail – Next Generation Firewall</a:t>
            </a:r>
            <a:endParaRPr lang="en-US" sz="2800" b="1" i="0" u="none" strike="noStrike" cap="non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1143000" y="1568522"/>
            <a:ext cx="720363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SKY 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2800" y="4216852"/>
            <a:ext cx="937410" cy="3932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VN1=Web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290210" y="3314700"/>
            <a:ext cx="854693" cy="48313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vSRX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33400" y="3532937"/>
            <a:ext cx="2359394" cy="14581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343" y="35443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Policy Enforcer (PE)</a:t>
            </a:r>
          </a:p>
        </p:txBody>
      </p:sp>
      <p:sp>
        <p:nvSpPr>
          <p:cNvPr id="46" name="Rectangle: Rounded Corners 136">
            <a:extLst>
              <a:ext uri="{FF2B5EF4-FFF2-40B4-BE49-F238E27FC236}">
                <a16:creationId xmlns="" xmlns:a16="http://schemas.microsoft.com/office/drawing/2014/main" id="{7EF0EC98-AD72-4552-8417-163235ECA365}"/>
              </a:ext>
            </a:extLst>
          </p:cNvPr>
          <p:cNvSpPr/>
          <p:nvPr/>
        </p:nvSpPr>
        <p:spPr>
          <a:xfrm>
            <a:off x="1828800" y="4016073"/>
            <a:ext cx="936565" cy="658832"/>
          </a:xfrm>
          <a:prstGeom prst="roundRect">
            <a:avLst>
              <a:gd name="adj" fmla="val 563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1050" b="1" dirty="0">
                <a:latin typeface="Arial"/>
                <a:cs typeface="Arial"/>
              </a:rPr>
              <a:t>Feed Connector</a:t>
            </a:r>
            <a:endParaRPr lang="ru-RU" sz="1050" b="1" dirty="0">
              <a:latin typeface="Arial"/>
              <a:cs typeface="Arial"/>
            </a:endParaRPr>
          </a:p>
        </p:txBody>
      </p:sp>
      <p:pic>
        <p:nvPicPr>
          <p:cNvPr id="47" name="Picture 46" descr="Junos Space Virtual DIrector.png">
            <a:extLst>
              <a:ext uri="{FF2B5EF4-FFF2-40B4-BE49-F238E27FC236}">
                <a16:creationId xmlns="" xmlns:a16="http://schemas.microsoft.com/office/drawing/2014/main" id="{ACDC3A90-9CCF-4EFA-8BAB-3E1804419C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9" y="4068645"/>
            <a:ext cx="552372" cy="5437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DA07D4C-DC8A-42D6-9FCB-EFF7FE36ED8D}"/>
              </a:ext>
            </a:extLst>
          </p:cNvPr>
          <p:cNvSpPr txBox="1"/>
          <p:nvPr/>
        </p:nvSpPr>
        <p:spPr>
          <a:xfrm>
            <a:off x="592609" y="4651963"/>
            <a:ext cx="1252146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Security </a:t>
            </a:r>
            <a:r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t>Director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0" name="Shape 369" descr="opencontrail-logo-v2.png"/>
          <p:cNvPicPr preferRelativeResize="0"/>
          <p:nvPr/>
        </p:nvPicPr>
        <p:blipFill rotWithShape="1">
          <a:blip r:embed="rId4">
            <a:alphaModFix/>
          </a:blip>
          <a:srcRect l="7448" t="31231" r="69290" b="31285"/>
          <a:stretch/>
        </p:blipFill>
        <p:spPr>
          <a:xfrm>
            <a:off x="4446588" y="1036386"/>
            <a:ext cx="1420812" cy="518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3533980" y="3543300"/>
            <a:ext cx="10723" cy="6735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37084" y="3543300"/>
            <a:ext cx="753126" cy="25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56994" y="3556268"/>
            <a:ext cx="66338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2" idx="0"/>
          </p:cNvCxnSpPr>
          <p:nvPr/>
        </p:nvCxnSpPr>
        <p:spPr>
          <a:xfrm>
            <a:off x="5832465" y="3576739"/>
            <a:ext cx="2124" cy="64011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289" y="4975053"/>
            <a:ext cx="529511" cy="27747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407" y="5015262"/>
            <a:ext cx="574363" cy="268139"/>
          </a:xfrm>
          <a:prstGeom prst="rect">
            <a:avLst/>
          </a:prstGeom>
        </p:spPr>
      </p:pic>
      <p:sp>
        <p:nvSpPr>
          <p:cNvPr id="102" name="Rounded Rectangle 101"/>
          <p:cNvSpPr/>
          <p:nvPr/>
        </p:nvSpPr>
        <p:spPr>
          <a:xfrm>
            <a:off x="5365884" y="4216852"/>
            <a:ext cx="937410" cy="393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VN2=App</a:t>
            </a:r>
            <a:endParaRPr lang="en-US" sz="1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3733800" y="4628455"/>
            <a:ext cx="1" cy="36264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358314" y="1943482"/>
            <a:ext cx="290983" cy="311757"/>
            <a:chOff x="7198402" y="1111857"/>
            <a:chExt cx="384551" cy="457200"/>
          </a:xfrm>
        </p:grpSpPr>
        <p:sp>
          <p:nvSpPr>
            <p:cNvPr id="10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358313" y="2468337"/>
            <a:ext cx="290983" cy="311757"/>
            <a:chOff x="7198402" y="1111857"/>
            <a:chExt cx="384551" cy="457200"/>
          </a:xfrm>
        </p:grpSpPr>
        <p:sp>
          <p:nvSpPr>
            <p:cNvPr id="111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363853" y="2911054"/>
            <a:ext cx="290983" cy="311757"/>
            <a:chOff x="7198402" y="1111857"/>
            <a:chExt cx="384551" cy="457200"/>
          </a:xfrm>
        </p:grpSpPr>
        <p:sp>
          <p:nvSpPr>
            <p:cNvPr id="114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" name="Straight Arrow Connector 138"/>
          <p:cNvCxnSpPr>
            <a:endCxn id="50" idx="2"/>
          </p:cNvCxnSpPr>
          <p:nvPr/>
        </p:nvCxnSpPr>
        <p:spPr>
          <a:xfrm flipV="1">
            <a:off x="2921504" y="1554750"/>
            <a:ext cx="2235490" cy="2428730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3556165" y="2945812"/>
            <a:ext cx="290983" cy="311757"/>
            <a:chOff x="7198402" y="1111857"/>
            <a:chExt cx="384551" cy="457200"/>
          </a:xfrm>
        </p:grpSpPr>
        <p:sp>
          <p:nvSpPr>
            <p:cNvPr id="14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649295" y="1978776"/>
            <a:ext cx="447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connects to Contrail, feed connects on port 8081 and 8082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663113" y="2505169"/>
            <a:ext cx="3536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Learns </a:t>
            </a:r>
            <a:r>
              <a:rPr lang="en-US" sz="1200" dirty="0" smtClean="0"/>
              <a:t>tag/label </a:t>
            </a:r>
            <a:r>
              <a:rPr lang="en-US" sz="1200" dirty="0" smtClean="0"/>
              <a:t>information and create meta data</a:t>
            </a:r>
            <a:endParaRPr lang="en-US" sz="12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2155164" y="937135"/>
            <a:ext cx="1524000" cy="707887"/>
            <a:chOff x="8153400" y="3062986"/>
            <a:chExt cx="1524000" cy="707887"/>
          </a:xfrm>
        </p:grpSpPr>
        <p:sp>
          <p:nvSpPr>
            <p:cNvPr id="151" name="Double Brace 150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245959" y="3062987"/>
              <a:ext cx="1355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App=HR-HCM</a:t>
              </a:r>
            </a:p>
            <a:p>
              <a:r>
                <a:rPr lang="en-US" sz="800" dirty="0" smtClean="0"/>
                <a:t>Deployment= Dev, Prod</a:t>
              </a:r>
            </a:p>
            <a:p>
              <a:r>
                <a:rPr lang="en-US" sz="800" dirty="0" smtClean="0"/>
                <a:t>Site=</a:t>
              </a:r>
              <a:r>
                <a:rPr lang="en-US" sz="800" dirty="0" err="1" smtClean="0"/>
                <a:t>USA,France</a:t>
              </a:r>
              <a:endParaRPr lang="en-US" sz="800" dirty="0" smtClean="0"/>
            </a:p>
            <a:p>
              <a:r>
                <a:rPr lang="en-US" sz="800" dirty="0" smtClean="0"/>
                <a:t>Tier=</a:t>
              </a:r>
              <a:r>
                <a:rPr lang="en-US" sz="800" dirty="0" err="1" smtClean="0"/>
                <a:t>web,app,db</a:t>
              </a:r>
              <a:endParaRPr lang="en-US" sz="800" dirty="0" smtClean="0"/>
            </a:p>
            <a:p>
              <a:r>
                <a:rPr lang="en-US" sz="800" dirty="0" smtClean="0"/>
                <a:t>Labels=</a:t>
              </a:r>
              <a:r>
                <a:rPr lang="en-US" sz="800" dirty="0" err="1" smtClean="0"/>
                <a:t>Quartine,Block</a:t>
              </a:r>
              <a:endParaRPr lang="en-US" sz="800" dirty="0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flipH="1">
            <a:off x="1951927" y="1191420"/>
            <a:ext cx="2371226" cy="2316208"/>
          </a:xfrm>
          <a:prstGeom prst="straightConnector1">
            <a:avLst/>
          </a:prstGeom>
          <a:ln w="444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544703" y="1687391"/>
            <a:ext cx="290983" cy="311757"/>
            <a:chOff x="7198402" y="1111857"/>
            <a:chExt cx="384551" cy="457200"/>
          </a:xfrm>
        </p:grpSpPr>
        <p:sp>
          <p:nvSpPr>
            <p:cNvPr id="159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3441237" y="521523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  Host </a:t>
            </a:r>
            <a:r>
              <a:rPr lang="en-US" sz="1200" dirty="0" smtClean="0"/>
              <a:t>A</a:t>
            </a:r>
          </a:p>
          <a:p>
            <a:r>
              <a:rPr lang="en-US" sz="1200" dirty="0" smtClean="0"/>
              <a:t>10.34.1.3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649295" y="2945812"/>
            <a:ext cx="2472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create a policy based on tags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465673" y="5223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B</a:t>
            </a:r>
            <a:endParaRPr lang="en-US" sz="1200" dirty="0"/>
          </a:p>
        </p:txBody>
      </p:sp>
      <p:cxnSp>
        <p:nvCxnSpPr>
          <p:cNvPr id="175" name="Straight Connector 174"/>
          <p:cNvCxnSpPr>
            <a:stCxn id="102" idx="2"/>
            <a:endCxn id="93" idx="0"/>
          </p:cNvCxnSpPr>
          <p:nvPr/>
        </p:nvCxnSpPr>
        <p:spPr>
          <a:xfrm>
            <a:off x="5834589" y="4610100"/>
            <a:ext cx="0" cy="40516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7048982" y="1134319"/>
            <a:ext cx="27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App</a:t>
            </a:r>
            <a:r>
              <a:rPr lang="en-US" dirty="0" smtClean="0"/>
              <a:t> Allow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6651987" y="2190617"/>
            <a:ext cx="3454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listens to events via Contrail Analytics UVES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543898" y="81854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Contrail Controller</a:t>
            </a:r>
            <a:endParaRPr lang="en-US" sz="1400" dirty="0"/>
          </a:p>
        </p:txBody>
      </p:sp>
      <p:sp>
        <p:nvSpPr>
          <p:cNvPr id="2" name="Double Brace 1"/>
          <p:cNvSpPr/>
          <p:nvPr/>
        </p:nvSpPr>
        <p:spPr>
          <a:xfrm>
            <a:off x="76200" y="1759134"/>
            <a:ext cx="2461096" cy="161884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4672" y="1825876"/>
            <a:ext cx="2266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Demo_rule</a:t>
            </a:r>
            <a:r>
              <a:rPr lang="en-US" sz="800" dirty="0" smtClean="0"/>
              <a:t>:</a:t>
            </a:r>
          </a:p>
          <a:p>
            <a:r>
              <a:rPr lang="en-US" sz="800" dirty="0" smtClean="0"/>
              <a:t>Meta data filters:</a:t>
            </a:r>
          </a:p>
          <a:p>
            <a:r>
              <a:rPr lang="en-US" sz="800" dirty="0" smtClean="0"/>
              <a:t>  Source:</a:t>
            </a:r>
            <a:r>
              <a:rPr lang="en-US" sz="800" dirty="0"/>
              <a:t>	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</a:t>
            </a:r>
            <a:r>
              <a:rPr lang="en-US" sz="800" dirty="0" err="1" smtClean="0"/>
              <a:t>Application:HR-HCM</a:t>
            </a:r>
            <a:r>
              <a:rPr lang="en-US" sz="800" dirty="0" smtClean="0"/>
              <a:t> AND Tenant=HR-DEV 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 AND Tier=Web</a:t>
            </a:r>
          </a:p>
          <a:p>
            <a:r>
              <a:rPr lang="en-US" sz="800" dirty="0" smtClean="0"/>
              <a:t>  Destination: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</a:t>
            </a:r>
            <a:r>
              <a:rPr lang="en-US" sz="800" dirty="0" err="1" smtClean="0"/>
              <a:t>Application:HR-HCM</a:t>
            </a:r>
            <a:r>
              <a:rPr lang="en-US" sz="800" dirty="0" smtClean="0"/>
              <a:t> AND Tenant=HR-DEV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 AND Tier=App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Action: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Allow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Advanced Security: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             IPS</a:t>
            </a:r>
            <a:endParaRPr lang="en-US" sz="800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83628" y="1412643"/>
            <a:ext cx="290983" cy="311757"/>
            <a:chOff x="7198402" y="1111857"/>
            <a:chExt cx="384551" cy="457200"/>
          </a:xfrm>
        </p:grpSpPr>
        <p:sp>
          <p:nvSpPr>
            <p:cNvPr id="12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42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9864547" cy="666598"/>
          </a:xfrm>
          <a:prstGeom prst="rect">
            <a:avLst/>
          </a:prstGeom>
          <a:noFill/>
          <a:ln>
            <a:noFill/>
          </a:ln>
        </p:spPr>
        <p:txBody>
          <a:bodyPr wrap="square" lIns="0" tIns="52750" rIns="105500" bIns="52750" anchor="b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None/>
            </a:pPr>
            <a:r>
              <a:rPr lang="en-US" dirty="0" smtClean="0"/>
              <a:t>SDSN Integration with Contrail – Next Generation Firewall</a:t>
            </a:r>
            <a:endParaRPr lang="en-US" sz="2800" b="1" i="0" u="none" strike="noStrike" cap="non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1143000" y="1568522"/>
            <a:ext cx="720363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SKY 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2800" y="4216852"/>
            <a:ext cx="937410" cy="3932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VN1=Web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290210" y="3314700"/>
            <a:ext cx="854693" cy="48313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vSRX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33400" y="3532937"/>
            <a:ext cx="2359394" cy="14581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343" y="35443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Policy Enforcer (PE)</a:t>
            </a:r>
          </a:p>
        </p:txBody>
      </p:sp>
      <p:sp>
        <p:nvSpPr>
          <p:cNvPr id="46" name="Rectangle: Rounded Corners 136">
            <a:extLst>
              <a:ext uri="{FF2B5EF4-FFF2-40B4-BE49-F238E27FC236}">
                <a16:creationId xmlns="" xmlns:a16="http://schemas.microsoft.com/office/drawing/2014/main" id="{7EF0EC98-AD72-4552-8417-163235ECA365}"/>
              </a:ext>
            </a:extLst>
          </p:cNvPr>
          <p:cNvSpPr/>
          <p:nvPr/>
        </p:nvSpPr>
        <p:spPr>
          <a:xfrm>
            <a:off x="1828800" y="4016073"/>
            <a:ext cx="936565" cy="658832"/>
          </a:xfrm>
          <a:prstGeom prst="roundRect">
            <a:avLst>
              <a:gd name="adj" fmla="val 563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1050" b="1" dirty="0">
                <a:latin typeface="Arial"/>
                <a:cs typeface="Arial"/>
              </a:rPr>
              <a:t>Feed Connector</a:t>
            </a:r>
            <a:endParaRPr lang="ru-RU" sz="1050" b="1" dirty="0">
              <a:latin typeface="Arial"/>
              <a:cs typeface="Arial"/>
            </a:endParaRPr>
          </a:p>
        </p:txBody>
      </p:sp>
      <p:pic>
        <p:nvPicPr>
          <p:cNvPr id="47" name="Picture 46" descr="Junos Space Virtual DIrector.png">
            <a:extLst>
              <a:ext uri="{FF2B5EF4-FFF2-40B4-BE49-F238E27FC236}">
                <a16:creationId xmlns="" xmlns:a16="http://schemas.microsoft.com/office/drawing/2014/main" id="{ACDC3A90-9CCF-4EFA-8BAB-3E1804419C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9" y="4068645"/>
            <a:ext cx="552372" cy="5437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DA07D4C-DC8A-42D6-9FCB-EFF7FE36ED8D}"/>
              </a:ext>
            </a:extLst>
          </p:cNvPr>
          <p:cNvSpPr txBox="1"/>
          <p:nvPr/>
        </p:nvSpPr>
        <p:spPr>
          <a:xfrm>
            <a:off x="592609" y="4651963"/>
            <a:ext cx="1252146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Security </a:t>
            </a:r>
            <a:r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t>Director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0" name="Shape 369" descr="opencontrail-logo-v2.png"/>
          <p:cNvPicPr preferRelativeResize="0"/>
          <p:nvPr/>
        </p:nvPicPr>
        <p:blipFill rotWithShape="1">
          <a:blip r:embed="rId4">
            <a:alphaModFix/>
          </a:blip>
          <a:srcRect l="7448" t="31231" r="69290" b="31285"/>
          <a:stretch/>
        </p:blipFill>
        <p:spPr>
          <a:xfrm>
            <a:off x="4446588" y="1036386"/>
            <a:ext cx="1420812" cy="518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3533980" y="3543300"/>
            <a:ext cx="10723" cy="6735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37084" y="3543300"/>
            <a:ext cx="753126" cy="25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56994" y="3556268"/>
            <a:ext cx="66338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2" idx="0"/>
          </p:cNvCxnSpPr>
          <p:nvPr/>
        </p:nvCxnSpPr>
        <p:spPr>
          <a:xfrm>
            <a:off x="5832465" y="3576739"/>
            <a:ext cx="2124" cy="64011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289" y="4975053"/>
            <a:ext cx="529511" cy="27747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407" y="5015262"/>
            <a:ext cx="574363" cy="268139"/>
          </a:xfrm>
          <a:prstGeom prst="rect">
            <a:avLst/>
          </a:prstGeom>
        </p:spPr>
      </p:pic>
      <p:sp>
        <p:nvSpPr>
          <p:cNvPr id="102" name="Rounded Rectangle 101"/>
          <p:cNvSpPr/>
          <p:nvPr/>
        </p:nvSpPr>
        <p:spPr>
          <a:xfrm>
            <a:off x="5365884" y="4216852"/>
            <a:ext cx="937410" cy="393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VN2=App</a:t>
            </a:r>
            <a:endParaRPr lang="en-US" sz="1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3733800" y="4628455"/>
            <a:ext cx="1" cy="36264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358314" y="1562100"/>
            <a:ext cx="290983" cy="311757"/>
            <a:chOff x="7198402" y="1111857"/>
            <a:chExt cx="384551" cy="457200"/>
          </a:xfrm>
        </p:grpSpPr>
        <p:sp>
          <p:nvSpPr>
            <p:cNvPr id="107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358313" y="2086955"/>
            <a:ext cx="290983" cy="311757"/>
            <a:chOff x="7198402" y="1111857"/>
            <a:chExt cx="384551" cy="457200"/>
          </a:xfrm>
        </p:grpSpPr>
        <p:sp>
          <p:nvSpPr>
            <p:cNvPr id="111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363853" y="2529672"/>
            <a:ext cx="290983" cy="311757"/>
            <a:chOff x="7198402" y="1111857"/>
            <a:chExt cx="384551" cy="457200"/>
          </a:xfrm>
        </p:grpSpPr>
        <p:sp>
          <p:nvSpPr>
            <p:cNvPr id="114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9" name="Straight Arrow Connector 138"/>
          <p:cNvCxnSpPr>
            <a:endCxn id="50" idx="2"/>
          </p:cNvCxnSpPr>
          <p:nvPr/>
        </p:nvCxnSpPr>
        <p:spPr>
          <a:xfrm flipV="1">
            <a:off x="2921504" y="1554750"/>
            <a:ext cx="2235490" cy="2428730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3231746" y="3294994"/>
            <a:ext cx="290983" cy="311757"/>
            <a:chOff x="7198402" y="1111857"/>
            <a:chExt cx="384551" cy="457200"/>
          </a:xfrm>
        </p:grpSpPr>
        <p:sp>
          <p:nvSpPr>
            <p:cNvPr id="14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6649295" y="1597394"/>
            <a:ext cx="447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connects to Contrail, feed connects on port 8081 and 8082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663113" y="2123787"/>
            <a:ext cx="3818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Learns </a:t>
            </a:r>
            <a:r>
              <a:rPr lang="en-US" sz="1200" dirty="0"/>
              <a:t>tag/label </a:t>
            </a:r>
            <a:r>
              <a:rPr lang="en-US" sz="1200" dirty="0" smtClean="0"/>
              <a:t>information and create meta data</a:t>
            </a:r>
            <a:endParaRPr lang="en-US" sz="12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2155164" y="937135"/>
            <a:ext cx="1524000" cy="707887"/>
            <a:chOff x="8153400" y="3062986"/>
            <a:chExt cx="1524000" cy="707887"/>
          </a:xfrm>
        </p:grpSpPr>
        <p:sp>
          <p:nvSpPr>
            <p:cNvPr id="151" name="Double Brace 150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245959" y="3062987"/>
              <a:ext cx="1355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App=HR-HCM</a:t>
              </a:r>
            </a:p>
            <a:p>
              <a:r>
                <a:rPr lang="en-US" sz="800" dirty="0" smtClean="0"/>
                <a:t>Deployment= Dev, Prod</a:t>
              </a:r>
            </a:p>
            <a:p>
              <a:r>
                <a:rPr lang="en-US" sz="800" dirty="0" smtClean="0"/>
                <a:t>Site=</a:t>
              </a:r>
              <a:r>
                <a:rPr lang="en-US" sz="800" dirty="0" err="1" smtClean="0"/>
                <a:t>USA,France</a:t>
              </a:r>
              <a:endParaRPr lang="en-US" sz="800" dirty="0" smtClean="0"/>
            </a:p>
            <a:p>
              <a:r>
                <a:rPr lang="en-US" sz="800" dirty="0" smtClean="0"/>
                <a:t>Tier=</a:t>
              </a:r>
              <a:r>
                <a:rPr lang="en-US" sz="800" dirty="0" err="1" smtClean="0"/>
                <a:t>web,app,db</a:t>
              </a:r>
              <a:endParaRPr lang="en-US" sz="800" dirty="0" smtClean="0"/>
            </a:p>
            <a:p>
              <a:r>
                <a:rPr lang="en-US" sz="800" dirty="0" smtClean="0"/>
                <a:t>Labels=</a:t>
              </a:r>
              <a:r>
                <a:rPr lang="en-US" sz="800" dirty="0" err="1" smtClean="0"/>
                <a:t>Quartine,Block</a:t>
              </a:r>
              <a:endParaRPr lang="en-US" sz="800" dirty="0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flipH="1">
            <a:off x="1951927" y="1191420"/>
            <a:ext cx="2371226" cy="2316208"/>
          </a:xfrm>
          <a:prstGeom prst="straightConnector1">
            <a:avLst/>
          </a:prstGeom>
          <a:ln w="444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3544703" y="1687391"/>
            <a:ext cx="290983" cy="311757"/>
            <a:chOff x="7198402" y="1111857"/>
            <a:chExt cx="384551" cy="457200"/>
          </a:xfrm>
        </p:grpSpPr>
        <p:sp>
          <p:nvSpPr>
            <p:cNvPr id="159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3441237" y="521523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  Host </a:t>
            </a:r>
            <a:r>
              <a:rPr lang="en-US" sz="1200" dirty="0" smtClean="0"/>
              <a:t>A</a:t>
            </a:r>
          </a:p>
          <a:p>
            <a:r>
              <a:rPr lang="en-US" sz="1200" dirty="0" smtClean="0"/>
              <a:t>10.34.1.3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649295" y="2564430"/>
            <a:ext cx="2472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create a policy based on tags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465673" y="5223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B</a:t>
            </a:r>
            <a:endParaRPr lang="en-US" sz="1200" dirty="0"/>
          </a:p>
        </p:txBody>
      </p:sp>
      <p:cxnSp>
        <p:nvCxnSpPr>
          <p:cNvPr id="175" name="Straight Connector 174"/>
          <p:cNvCxnSpPr>
            <a:stCxn id="102" idx="2"/>
            <a:endCxn id="93" idx="0"/>
          </p:cNvCxnSpPr>
          <p:nvPr/>
        </p:nvCxnSpPr>
        <p:spPr>
          <a:xfrm>
            <a:off x="5834589" y="4610100"/>
            <a:ext cx="0" cy="40516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7048982" y="1134319"/>
            <a:ext cx="27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App</a:t>
            </a:r>
            <a:r>
              <a:rPr lang="en-US" dirty="0" smtClean="0"/>
              <a:t> Allow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6651987" y="1809235"/>
            <a:ext cx="3454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listens to events via Contrail Analytics UVES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543898" y="81854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Contrail Controller</a:t>
            </a:r>
            <a:endParaRPr lang="en-US" sz="1400" dirty="0"/>
          </a:p>
        </p:txBody>
      </p:sp>
      <p:sp>
        <p:nvSpPr>
          <p:cNvPr id="2" name="Double Brace 1"/>
          <p:cNvSpPr/>
          <p:nvPr/>
        </p:nvSpPr>
        <p:spPr>
          <a:xfrm>
            <a:off x="76200" y="1759134"/>
            <a:ext cx="2461096" cy="161884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4672" y="1825876"/>
            <a:ext cx="2266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d</a:t>
            </a:r>
            <a:r>
              <a:rPr lang="en-US" sz="800" dirty="0" err="1" smtClean="0"/>
              <a:t>emo_rule</a:t>
            </a:r>
            <a:r>
              <a:rPr lang="en-US" sz="800" dirty="0" smtClean="0"/>
              <a:t>:</a:t>
            </a:r>
          </a:p>
          <a:p>
            <a:r>
              <a:rPr lang="en-US" sz="800" dirty="0" smtClean="0"/>
              <a:t>Meta data filters:</a:t>
            </a:r>
          </a:p>
          <a:p>
            <a:r>
              <a:rPr lang="en-US" sz="800" dirty="0" smtClean="0"/>
              <a:t>  Source:</a:t>
            </a:r>
            <a:r>
              <a:rPr lang="en-US" sz="800" dirty="0"/>
              <a:t>	</a:t>
            </a:r>
            <a:endParaRPr lang="en-US" sz="800" dirty="0" smtClean="0"/>
          </a:p>
          <a:p>
            <a:r>
              <a:rPr lang="en-US" sz="800" dirty="0"/>
              <a:t> </a:t>
            </a:r>
            <a:r>
              <a:rPr lang="en-US" sz="800" dirty="0" smtClean="0"/>
              <a:t> </a:t>
            </a:r>
            <a:r>
              <a:rPr lang="en-US" sz="800" dirty="0" err="1" smtClean="0"/>
              <a:t>Application:HR-HCM</a:t>
            </a:r>
            <a:r>
              <a:rPr lang="en-US" sz="800" dirty="0" smtClean="0"/>
              <a:t> AND Tenant=HR-DEV 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 AND Tier=Web</a:t>
            </a:r>
          </a:p>
          <a:p>
            <a:r>
              <a:rPr lang="en-US" sz="800" dirty="0" smtClean="0"/>
              <a:t>  Destination: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</a:t>
            </a:r>
            <a:r>
              <a:rPr lang="en-US" sz="800" dirty="0" err="1" smtClean="0"/>
              <a:t>Application:HR-HCM</a:t>
            </a:r>
            <a:r>
              <a:rPr lang="en-US" sz="800" dirty="0" smtClean="0"/>
              <a:t> AND Tenant=HR-DEV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 AND Tier=App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Action: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Allow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Advanced Security: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                  </a:t>
            </a:r>
            <a:r>
              <a:rPr lang="en-US" sz="800" dirty="0" err="1" smtClean="0"/>
              <a:t>idp</a:t>
            </a:r>
            <a:endParaRPr lang="en-US" sz="8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6381253" y="2933318"/>
            <a:ext cx="290983" cy="311757"/>
            <a:chOff x="7198402" y="1111857"/>
            <a:chExt cx="384551" cy="457200"/>
          </a:xfrm>
        </p:grpSpPr>
        <p:sp>
          <p:nvSpPr>
            <p:cNvPr id="52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666695" y="2968076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updates policy to </a:t>
            </a:r>
            <a:r>
              <a:rPr lang="en-US" sz="1200" dirty="0" err="1" smtClean="0"/>
              <a:t>vSRX</a:t>
            </a:r>
            <a:endParaRPr lang="en-US" sz="12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934756" y="4152234"/>
            <a:ext cx="1916426" cy="666"/>
          </a:xfrm>
          <a:prstGeom prst="line">
            <a:avLst/>
          </a:prstGeom>
          <a:ln w="412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862261" y="3797836"/>
            <a:ext cx="7619" cy="355064"/>
          </a:xfrm>
          <a:prstGeom prst="straightConnector1">
            <a:avLst/>
          </a:prstGeom>
          <a:ln w="412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720752" y="3905637"/>
            <a:ext cx="290983" cy="311757"/>
            <a:chOff x="7198402" y="1111857"/>
            <a:chExt cx="384551" cy="457200"/>
          </a:xfrm>
        </p:grpSpPr>
        <p:sp>
          <p:nvSpPr>
            <p:cNvPr id="59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9180" y="1447377"/>
            <a:ext cx="290983" cy="311757"/>
            <a:chOff x="7198402" y="1111857"/>
            <a:chExt cx="384551" cy="457200"/>
          </a:xfrm>
        </p:grpSpPr>
        <p:sp>
          <p:nvSpPr>
            <p:cNvPr id="63" name="Shape 83"/>
            <p:cNvSpPr/>
            <p:nvPr/>
          </p:nvSpPr>
          <p:spPr>
            <a:xfrm>
              <a:off x="7198402" y="1111857"/>
              <a:ext cx="384550" cy="457200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84"/>
            <p:cNvSpPr txBox="1"/>
            <p:nvPr/>
          </p:nvSpPr>
          <p:spPr>
            <a:xfrm>
              <a:off x="7198402" y="1140401"/>
              <a:ext cx="3845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9186" y="3395536"/>
            <a:ext cx="4414143" cy="210470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334818" y="3371722"/>
            <a:ext cx="4223513" cy="7790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7081" y="2147337"/>
            <a:ext cx="3587737" cy="1043977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2744390" y="2553325"/>
            <a:ext cx="3558904" cy="603732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4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/>
          </p:cNvSpPr>
          <p:nvPr>
            <p:ph type="ctrTitle"/>
          </p:nvPr>
        </p:nvSpPr>
        <p:spPr bwMode="auto">
          <a:xfrm>
            <a:off x="1097280" y="1965197"/>
            <a:ext cx="9494520" cy="914399"/>
          </a:xfrm>
          <a:noFill/>
        </p:spPr>
        <p:txBody>
          <a:bodyPr/>
          <a:lstStyle/>
          <a:p>
            <a:pPr eaLnBrk="1" hangingPunct="1"/>
            <a:r>
              <a:rPr lang="en-US" sz="3300" dirty="0" smtClean="0"/>
              <a:t>Threat Prevention policy (TPP)</a:t>
            </a:r>
            <a:endParaRPr sz="3300" dirty="0"/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0" y="5692140"/>
            <a:ext cx="10972800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5503" tIns="52752" rIns="105503" bIns="52752"/>
          <a:lstStyle/>
          <a:p>
            <a:pPr algn="ctr" eaLnBrk="0" hangingPunct="0">
              <a:lnSpc>
                <a:spcPct val="150000"/>
              </a:lnSpc>
              <a:tabLst>
                <a:tab pos="1582552" algn="ctr"/>
                <a:tab pos="5011415" algn="ctr"/>
                <a:tab pos="9896446" algn="r"/>
              </a:tabLst>
            </a:pPr>
            <a:r>
              <a:rPr lang="en-US" sz="900" b="1" dirty="0"/>
              <a:t>	Juniper Networks Proprietary and Confidential -- printed copies of this document are for reference only </a:t>
            </a:r>
            <a:endParaRPr lang="en-US" sz="900" b="1" dirty="0">
              <a:cs typeface="Times New Roman" pitchFamily="18" charset="0"/>
            </a:endParaRPr>
          </a:p>
          <a:p>
            <a:pPr algn="ctr" eaLnBrk="0" hangingPunct="0">
              <a:lnSpc>
                <a:spcPct val="150000"/>
              </a:lnSpc>
              <a:tabLst>
                <a:tab pos="1582552" algn="ctr"/>
                <a:tab pos="5011415" algn="ctr"/>
                <a:tab pos="9896446" algn="r"/>
              </a:tabLst>
            </a:pPr>
            <a:r>
              <a:rPr lang="en-US" sz="900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558272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33400" y="190500"/>
            <a:ext cx="9864547" cy="666598"/>
          </a:xfrm>
          <a:prstGeom prst="rect">
            <a:avLst/>
          </a:prstGeom>
          <a:noFill/>
          <a:ln>
            <a:noFill/>
          </a:ln>
        </p:spPr>
        <p:txBody>
          <a:bodyPr wrap="square" lIns="0" tIns="52750" rIns="105500" bIns="52750" anchor="b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None/>
            </a:pPr>
            <a:r>
              <a:rPr lang="en-US" dirty="0" smtClean="0"/>
              <a:t>SDSN Integration with Contrail – Threat Prevention Policy</a:t>
            </a:r>
            <a:endParaRPr lang="en-US" sz="2800" b="1" i="0" u="none" strike="noStrike" cap="none" dirty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18" descr="SkyATP.png">
            <a:extLst>
              <a:ext uri="{FF2B5EF4-FFF2-40B4-BE49-F238E27FC236}">
                <a16:creationId xmlns="" xmlns:a16="http://schemas.microsoft.com/office/drawing/2014/main" id="{503202D4-6E19-4F2C-9131-857A1AD67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6" y="2431183"/>
            <a:ext cx="541325" cy="5437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1143000" y="1568522"/>
            <a:ext cx="720363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SKY 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" name="Rectangle: Rounded Corners 86">
            <a:extLst>
              <a:ext uri="{FF2B5EF4-FFF2-40B4-BE49-F238E27FC236}">
                <a16:creationId xmlns="" xmlns:a16="http://schemas.microsoft.com/office/drawing/2014/main" id="{32ADB1E0-B747-4645-8A96-021511223A7E}"/>
              </a:ext>
            </a:extLst>
          </p:cNvPr>
          <p:cNvSpPr/>
          <p:nvPr/>
        </p:nvSpPr>
        <p:spPr>
          <a:xfrm>
            <a:off x="53589" y="1743552"/>
            <a:ext cx="1524000" cy="415713"/>
          </a:xfrm>
          <a:prstGeom prst="roundRect">
            <a:avLst>
              <a:gd name="adj" fmla="val 5638"/>
            </a:avLst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800" dirty="0">
                <a:latin typeface="Arial"/>
                <a:cs typeface="Arial"/>
              </a:rPr>
              <a:t>Command &amp; Control (C&amp;C )</a:t>
            </a:r>
          </a:p>
          <a:p>
            <a:pPr algn="just"/>
            <a:endParaRPr lang="en-US" sz="800" dirty="0">
              <a:latin typeface="Arial"/>
              <a:cs typeface="Arial"/>
            </a:endParaRPr>
          </a:p>
          <a:p>
            <a:pPr algn="just"/>
            <a:r>
              <a:rPr lang="en-US" sz="800" dirty="0">
                <a:latin typeface="Arial"/>
                <a:cs typeface="Arial"/>
              </a:rPr>
              <a:t>feed</a:t>
            </a:r>
            <a:endParaRPr lang="ru-RU" sz="800" dirty="0"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52800" y="4216852"/>
            <a:ext cx="937410" cy="3932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VN1=Web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4290210" y="3314700"/>
            <a:ext cx="854693" cy="48313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vSRX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33400" y="3532937"/>
            <a:ext cx="2359394" cy="14581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343" y="35443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Policy Enforcer (PE)</a:t>
            </a:r>
          </a:p>
        </p:txBody>
      </p:sp>
      <p:sp>
        <p:nvSpPr>
          <p:cNvPr id="46" name="Rectangle: Rounded Corners 136">
            <a:extLst>
              <a:ext uri="{FF2B5EF4-FFF2-40B4-BE49-F238E27FC236}">
                <a16:creationId xmlns="" xmlns:a16="http://schemas.microsoft.com/office/drawing/2014/main" id="{7EF0EC98-AD72-4552-8417-163235ECA365}"/>
              </a:ext>
            </a:extLst>
          </p:cNvPr>
          <p:cNvSpPr/>
          <p:nvPr/>
        </p:nvSpPr>
        <p:spPr>
          <a:xfrm>
            <a:off x="1828800" y="4016073"/>
            <a:ext cx="936565" cy="658832"/>
          </a:xfrm>
          <a:prstGeom prst="roundRect">
            <a:avLst>
              <a:gd name="adj" fmla="val 5638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r>
              <a:rPr lang="en-US" sz="1050" b="1" dirty="0">
                <a:latin typeface="Arial"/>
                <a:cs typeface="Arial"/>
              </a:rPr>
              <a:t>Feed Connector</a:t>
            </a:r>
            <a:endParaRPr lang="ru-RU" sz="1050" b="1" dirty="0">
              <a:latin typeface="Arial"/>
              <a:cs typeface="Arial"/>
            </a:endParaRPr>
          </a:p>
        </p:txBody>
      </p:sp>
      <p:pic>
        <p:nvPicPr>
          <p:cNvPr id="47" name="Picture 46" descr="Junos Space Virtual DIrector.png">
            <a:extLst>
              <a:ext uri="{FF2B5EF4-FFF2-40B4-BE49-F238E27FC236}">
                <a16:creationId xmlns="" xmlns:a16="http://schemas.microsoft.com/office/drawing/2014/main" id="{ACDC3A90-9CCF-4EFA-8BAB-3E1804419C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9" y="4068645"/>
            <a:ext cx="552372" cy="5437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DA07D4C-DC8A-42D6-9FCB-EFF7FE36ED8D}"/>
              </a:ext>
            </a:extLst>
          </p:cNvPr>
          <p:cNvSpPr txBox="1"/>
          <p:nvPr/>
        </p:nvSpPr>
        <p:spPr>
          <a:xfrm>
            <a:off x="592609" y="4651963"/>
            <a:ext cx="1252146" cy="212287"/>
          </a:xfrm>
          <a:prstGeom prst="rect">
            <a:avLst/>
          </a:prstGeom>
          <a:ln>
            <a:noFill/>
          </a:ln>
        </p:spPr>
        <p:txBody>
          <a:bodyPr wrap="non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Security </a:t>
            </a:r>
            <a:r>
              <a:rPr lang="en-US" sz="1200" smtClean="0">
                <a:solidFill>
                  <a:schemeClr val="bg1"/>
                </a:solidFill>
                <a:latin typeface="Arial"/>
                <a:cs typeface="Arial"/>
              </a:rPr>
              <a:t>Director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0" name="Shape 369" descr="opencontrail-logo-v2.png"/>
          <p:cNvPicPr preferRelativeResize="0"/>
          <p:nvPr/>
        </p:nvPicPr>
        <p:blipFill rotWithShape="1">
          <a:blip r:embed="rId5">
            <a:alphaModFix/>
          </a:blip>
          <a:srcRect l="7448" t="31231" r="69290" b="31285"/>
          <a:stretch/>
        </p:blipFill>
        <p:spPr>
          <a:xfrm>
            <a:off x="4446588" y="1036386"/>
            <a:ext cx="1420812" cy="518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3533980" y="3543300"/>
            <a:ext cx="10723" cy="67355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37084" y="3543300"/>
            <a:ext cx="753126" cy="251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56994" y="3556268"/>
            <a:ext cx="66338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02" idx="0"/>
          </p:cNvCxnSpPr>
          <p:nvPr/>
        </p:nvCxnSpPr>
        <p:spPr>
          <a:xfrm>
            <a:off x="5832465" y="3576739"/>
            <a:ext cx="2124" cy="64011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wn Arrow 72"/>
          <p:cNvSpPr/>
          <p:nvPr/>
        </p:nvSpPr>
        <p:spPr>
          <a:xfrm flipH="1">
            <a:off x="1004115" y="3003083"/>
            <a:ext cx="45719" cy="528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130AAEBB-3CFC-4A0B-A367-F3E7017E3F24}"/>
              </a:ext>
            </a:extLst>
          </p:cNvPr>
          <p:cNvSpPr txBox="1"/>
          <p:nvPr/>
        </p:nvSpPr>
        <p:spPr>
          <a:xfrm>
            <a:off x="412651" y="2236695"/>
            <a:ext cx="858713" cy="378486"/>
          </a:xfrm>
          <a:prstGeom prst="rect">
            <a:avLst/>
          </a:prstGeom>
          <a:ln>
            <a:noFill/>
          </a:ln>
        </p:spPr>
        <p:txBody>
          <a:bodyPr wrap="square" lIns="45643" tIns="22821" rIns="45643" bIns="22821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latin typeface="Arial"/>
                <a:cs typeface="Arial"/>
              </a:rPr>
              <a:t>SKY ATP</a:t>
            </a: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ATP</a:t>
            </a:r>
            <a:endParaRPr lang="ru-RU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289" y="4975053"/>
            <a:ext cx="529511" cy="277472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407" y="5015262"/>
            <a:ext cx="574363" cy="268139"/>
          </a:xfrm>
          <a:prstGeom prst="rect">
            <a:avLst/>
          </a:prstGeom>
        </p:spPr>
      </p:pic>
      <p:sp>
        <p:nvSpPr>
          <p:cNvPr id="102" name="Rounded Rectangle 101"/>
          <p:cNvSpPr/>
          <p:nvPr/>
        </p:nvSpPr>
        <p:spPr>
          <a:xfrm>
            <a:off x="5365884" y="4216852"/>
            <a:ext cx="937410" cy="3932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VN2=App</a:t>
            </a:r>
            <a:endParaRPr lang="en-US" sz="1200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3733800" y="4628455"/>
            <a:ext cx="1" cy="36264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="" xmlns:a16="http://schemas.microsoft.com/office/drawing/2014/main" id="{40ECACFA-2A17-480E-B1B3-E630F458006F}"/>
              </a:ext>
            </a:extLst>
          </p:cNvPr>
          <p:cNvCxnSpPr>
            <a:cxnSpLocks/>
          </p:cNvCxnSpPr>
          <p:nvPr/>
        </p:nvCxnSpPr>
        <p:spPr>
          <a:xfrm flipH="1" flipV="1">
            <a:off x="1141281" y="2692302"/>
            <a:ext cx="329359" cy="2671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="" xmlns:a16="http://schemas.microsoft.com/office/drawing/2014/main" id="{40ECACFA-2A17-480E-B1B3-E630F458006F}"/>
              </a:ext>
            </a:extLst>
          </p:cNvPr>
          <p:cNvCxnSpPr>
            <a:cxnSpLocks/>
          </p:cNvCxnSpPr>
          <p:nvPr/>
        </p:nvCxnSpPr>
        <p:spPr>
          <a:xfrm>
            <a:off x="1470640" y="2174867"/>
            <a:ext cx="0" cy="52734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6700" y="938276"/>
            <a:ext cx="1524000" cy="830998"/>
            <a:chOff x="8153400" y="3062986"/>
            <a:chExt cx="1524000" cy="830998"/>
          </a:xfrm>
        </p:grpSpPr>
        <p:sp>
          <p:nvSpPr>
            <p:cNvPr id="164" name="Double Brace 163"/>
            <p:cNvSpPr/>
            <p:nvPr/>
          </p:nvSpPr>
          <p:spPr>
            <a:xfrm>
              <a:off x="8153400" y="3062986"/>
              <a:ext cx="1524000" cy="707887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245959" y="3062987"/>
              <a:ext cx="1355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Black listed IP address:</a:t>
              </a:r>
            </a:p>
            <a:p>
              <a:r>
                <a:rPr lang="en-US" sz="800" dirty="0" smtClean="0"/>
                <a:t>10.101.34.87</a:t>
              </a:r>
            </a:p>
            <a:p>
              <a:r>
                <a:rPr lang="en-US" sz="800" dirty="0" smtClean="0"/>
                <a:t>10.87.27.44</a:t>
              </a:r>
            </a:p>
            <a:p>
              <a:r>
                <a:rPr lang="en-US" sz="800" dirty="0" smtClean="0"/>
                <a:t>10.102.44.89</a:t>
              </a:r>
            </a:p>
            <a:p>
              <a:r>
                <a:rPr lang="en-US" sz="800" dirty="0" smtClean="0"/>
                <a:t>……..</a:t>
              </a:r>
            </a:p>
            <a:p>
              <a:r>
                <a:rPr lang="en-US" sz="800" dirty="0" smtClean="0"/>
                <a:t>………….</a:t>
              </a: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3441237" y="5215235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  Host </a:t>
            </a:r>
            <a:r>
              <a:rPr lang="en-US" sz="1200" dirty="0" smtClean="0"/>
              <a:t>A</a:t>
            </a:r>
          </a:p>
          <a:p>
            <a:r>
              <a:rPr lang="en-US" sz="1200" dirty="0" smtClean="0"/>
              <a:t>10.34.1.3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465673" y="52232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Host B</a:t>
            </a:r>
            <a:endParaRPr lang="en-US" sz="1200" dirty="0"/>
          </a:p>
        </p:txBody>
      </p:sp>
      <p:cxnSp>
        <p:nvCxnSpPr>
          <p:cNvPr id="175" name="Straight Connector 174"/>
          <p:cNvCxnSpPr>
            <a:stCxn id="102" idx="2"/>
            <a:endCxn id="93" idx="0"/>
          </p:cNvCxnSpPr>
          <p:nvPr/>
        </p:nvCxnSpPr>
        <p:spPr>
          <a:xfrm>
            <a:off x="5834589" y="4610100"/>
            <a:ext cx="0" cy="405162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7048982" y="1134319"/>
            <a:ext cx="27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Policy: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App</a:t>
            </a:r>
            <a:r>
              <a:rPr lang="en-US" dirty="0" smtClean="0"/>
              <a:t> Allow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543898" y="818545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Contrail Controller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567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91" grpId="0"/>
    </p:bldLst>
  </p:timing>
</p:sld>
</file>

<file path=ppt/theme/theme1.xml><?xml version="1.0" encoding="utf-8"?>
<a:theme xmlns:a="http://schemas.openxmlformats.org/drawingml/2006/main" name="monday light2">
  <a:themeElements>
    <a:clrScheme name="Juniper Palette">
      <a:dk1>
        <a:srgbClr val="333333"/>
      </a:dk1>
      <a:lt1>
        <a:srgbClr val="FFFFFF"/>
      </a:lt1>
      <a:dk2>
        <a:srgbClr val="93220B"/>
      </a:dk2>
      <a:lt2>
        <a:srgbClr val="4F8479"/>
      </a:lt2>
      <a:accent1>
        <a:srgbClr val="0067AC"/>
      </a:accent1>
      <a:accent2>
        <a:srgbClr val="BFC16B"/>
      </a:accent2>
      <a:accent3>
        <a:srgbClr val="F26649"/>
      </a:accent3>
      <a:accent4>
        <a:srgbClr val="49A942"/>
      </a:accent4>
      <a:accent5>
        <a:srgbClr val="7EB0CC"/>
      </a:accent5>
      <a:accent6>
        <a:srgbClr val="807F83"/>
      </a:accent6>
      <a:hlink>
        <a:srgbClr val="5D87A1"/>
      </a:hlink>
      <a:folHlink>
        <a:srgbClr val="F79646"/>
      </a:folHlink>
    </a:clrScheme>
    <a:fontScheme name="JuniperTemplat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resenter title">
      <a:srgbClr val="4D4D4D"/>
    </a:custClr>
    <a:custClr name="text title">
      <a:srgbClr val="292929"/>
    </a:custClr>
    <a:custClr name="subtitle blue">
      <a:srgbClr val="5D87A1"/>
    </a:custClr>
    <a:custClr name="axis">
      <a:srgbClr val="807F8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2003-Template-PP-420001</Template>
  <TotalTime>212945</TotalTime>
  <Words>1379</Words>
  <Application>Microsoft Macintosh PowerPoint</Application>
  <PresentationFormat>Custom</PresentationFormat>
  <Paragraphs>515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ＭＳ Ｐゴシック</vt:lpstr>
      <vt:lpstr>Noto Sans Symbols</vt:lpstr>
      <vt:lpstr>Times New Roman</vt:lpstr>
      <vt:lpstr>Wingdings</vt:lpstr>
      <vt:lpstr>monday light2</vt:lpstr>
      <vt:lpstr>SDSN Integration with Contrail Security</vt:lpstr>
      <vt:lpstr>Next generation firewall (NGFW)</vt:lpstr>
      <vt:lpstr>SDSN Integration with Contrail – Next Generation Firewall</vt:lpstr>
      <vt:lpstr>SDSN Integration with Contrail – Next Generation Firewall</vt:lpstr>
      <vt:lpstr>SDSN Integration with Contrail – Next Generation Firewall</vt:lpstr>
      <vt:lpstr>SDSN Integration with Contrail – Next Generation Firewall</vt:lpstr>
      <vt:lpstr>SDSN Integration with Contrail – Next Generation Firewall</vt:lpstr>
      <vt:lpstr>Threat Prevention policy (TPP)</vt:lpstr>
      <vt:lpstr>SDSN Integration with Contrail – Threat Prevention Policy</vt:lpstr>
      <vt:lpstr>SDSN Integration with Contrail – Threat Prevention Policy</vt:lpstr>
      <vt:lpstr>SDSN Integration with Contrail – Threat Prevention Policy</vt:lpstr>
      <vt:lpstr>SDSN Integration with Contrail – Threat Prevention Policy</vt:lpstr>
      <vt:lpstr>SDSN Integration with Contrail – Threat Prevention Policy</vt:lpstr>
      <vt:lpstr>SDSN Integration with Contrail – Threat Prevention Policy</vt:lpstr>
      <vt:lpstr>SDSN Integration with Contrail – Threat Prevention Policy</vt:lpstr>
      <vt:lpstr>SDSN Integration with Contrail – Threat Prevention Policy</vt:lpstr>
      <vt:lpstr>Thank You</vt:lpstr>
    </vt:vector>
  </TitlesOfParts>
  <Company>Juniper Networks,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Junos VEE</dc:title>
  <dc:creator>Pratik Roychowdhury</dc:creator>
  <cp:lastModifiedBy>Fawad Shaikh</cp:lastModifiedBy>
  <cp:revision>3358</cp:revision>
  <cp:lastPrinted>2018-03-30T17:57:39Z</cp:lastPrinted>
  <dcterms:created xsi:type="dcterms:W3CDTF">2009-11-09T20:05:59Z</dcterms:created>
  <dcterms:modified xsi:type="dcterms:W3CDTF">2018-05-21T19:02:44Z</dcterms:modified>
</cp:coreProperties>
</file>