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71" r:id="rId4"/>
    <p:sldId id="270" r:id="rId5"/>
    <p:sldId id="272" r:id="rId6"/>
    <p:sldId id="274" r:id="rId7"/>
    <p:sldId id="275" r:id="rId8"/>
    <p:sldId id="273" r:id="rId9"/>
    <p:sldId id="276" r:id="rId10"/>
    <p:sldId id="279" r:id="rId11"/>
    <p:sldId id="277" r:id="rId12"/>
    <p:sldId id="292" r:id="rId13"/>
    <p:sldId id="293" r:id="rId14"/>
    <p:sldId id="295" r:id="rId15"/>
    <p:sldId id="296" r:id="rId16"/>
    <p:sldId id="280" r:id="rId17"/>
    <p:sldId id="284" r:id="rId18"/>
    <p:sldId id="286" r:id="rId19"/>
    <p:sldId id="281" r:id="rId20"/>
    <p:sldId id="289" r:id="rId21"/>
    <p:sldId id="287" r:id="rId22"/>
    <p:sldId id="262" r:id="rId23"/>
    <p:sldId id="291" r:id="rId24"/>
    <p:sldId id="288" r:id="rId25"/>
    <p:sldId id="282" r:id="rId26"/>
    <p:sldId id="260" r:id="rId27"/>
    <p:sldId id="261" r:id="rId2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190" autoAdjust="0"/>
  </p:normalViewPr>
  <p:slideViewPr>
    <p:cSldViewPr snapToGrid="0">
      <p:cViewPr varScale="1">
        <p:scale>
          <a:sx n="79" d="100"/>
          <a:sy n="79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FB863F-6DA7-4E2C-9AF4-A1919C443414}" type="datetimeFigureOut">
              <a:rPr lang="en-PK" smtClean="0"/>
              <a:t>07/07/2025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8CEC98-0085-4F7A-80FE-FC9B44690311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865661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8CEC98-0085-4F7A-80FE-FC9B44690311}" type="slidenum">
              <a:rPr lang="en-PK" smtClean="0"/>
              <a:t>17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2913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EFBF3-F9A6-6B12-BCD7-28BAB49BB5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9738AF-EB96-ED23-D39D-8FF7E316A6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F7EDC-C808-5A84-7DA8-3E4E7327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07/07/2025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49EFD1-27BE-F4E3-007E-E4D43BF22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29417-44DA-42C0-6CF7-3D547E932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3121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7755D-E8E7-6D6D-2646-F002CA57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A94460-1621-A15B-9087-3A513B861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1BEDA-CAC0-F448-548A-09C983584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07/07/2025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75C1A-2889-DFEF-CE4A-44F3CF77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DC669-B4DE-F189-F415-BE3A05252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74484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8E902A-EFDD-0799-3626-F1F281961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1FED90-FF6A-19FB-4D0D-27343D32C5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7B16B-014A-B485-E533-FADBD5B93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07/07/2025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9C65A7-6464-BF22-8B56-3E103A7EB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C686F8-0F3A-380F-3CB5-5663C0D19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12502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89A8-E771-72CD-BC51-CD6AA0F7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50AA9-4EF0-4FD5-F6BB-78D1B80AE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E7BD-B544-B7EE-FF25-673526C66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07/07/2025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8E5F5-6704-5E74-20E0-EA729B715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6DD68-3FA3-7ED5-C21D-4F32BB7E3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9829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0DC0B-F5F1-9EA9-72FC-8859B6BBE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3C2870-F467-8255-BE7E-9C968E4492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FACD3-921C-1372-BA56-C2A73ABD4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07/07/2025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F4C9A-D9B0-BAC9-4DEB-621C87068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D8969-99D2-DF32-6332-A6D45BF8F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12705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8EA5E-3820-FCFD-9B8B-E2EF833F0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0B790-1610-0E5D-1AA0-5A34E0F3F6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967E1-6F8C-063F-DA2A-7472BAD21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DDC7EF-9A62-D13F-8776-E79F09CA4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07/07/2025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863A0E-C724-47D3-57F4-7E86BBC5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F8CEE-C1F7-E8A6-85CD-4F8973639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06545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E3E42-CA7D-9BEE-E902-C976CD7DE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EE0B59-EEA5-8090-0A89-682E0FF406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2C1E33-DF6F-B417-A27E-5ADA1318D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6D522F-83AF-22C4-25A1-3DC649815E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108EBE-DDE4-E0F3-FD98-474F6A52B3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54573A-9E60-97FB-5749-F544D58D4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07/07/2025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EA1BC5-51BF-F056-91A6-E9B571A08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B0BB27-035C-2C12-E2B1-C17A4D9B1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36109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5D4B0-D20C-7799-2688-19FA687B9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38AF40-D9EE-9179-7FEA-DD4D9A570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07/07/2025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FCACDB-8470-48DC-E06F-BFF206514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913A4F-22BD-1F15-EB66-EA5B1D8A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3804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628331-B985-9036-582C-AF3145507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07/07/2025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87327E-3640-E8A8-14D7-B446B943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0A81B-299F-28E9-E416-2889ACFF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18356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8CAEA-1DBF-50CE-294E-D1CDDAA69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9BA5-0AB8-C170-93BD-5D4A27B1D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499D0-1682-CA95-9F51-9658898696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206BF-8AC5-C1BA-0986-B0C8264D6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07/07/2025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D02BE5-D888-E463-F351-7A84231F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EC319F-DD34-84EE-AE24-59F629724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93184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6169-A5B1-7F64-9BBA-2D7BB1B8F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F62411-1DF2-B252-B7B4-5A219793B3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ED9D06-87DF-ACEE-96A2-942B4850FC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37DABB-9DD7-4D40-22A9-D03F62202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5305B-B2D0-43AA-9C84-A120827CAE0A}" type="datetimeFigureOut">
              <a:rPr lang="en-PK" smtClean="0"/>
              <a:t>07/07/2025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977EDE-3AE7-2490-ADDB-B7BEB754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A94896-FA7B-78B7-3D32-C2BB8BECB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98035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CD9B7F-EADF-E96F-C60F-C6B3879E4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F56D5-AE90-DBB6-FB56-C70D60020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7EBE6-8961-AB2C-0B17-0B476C10B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D5305B-B2D0-43AA-9C84-A120827CAE0A}" type="datetimeFigureOut">
              <a:rPr lang="en-PK" smtClean="0"/>
              <a:t>07/07/2025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418B0-1BAC-4574-1C2E-A8EF8B99E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8A622-0494-A4A5-D6F4-BC0B4F09A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4766AE-E49C-4EB7-805D-16550EBB65D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26262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asih124/FYP_203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1B73B0-7706-2149-67D2-1A9E9295E321}"/>
              </a:ext>
            </a:extLst>
          </p:cNvPr>
          <p:cNvSpPr/>
          <p:nvPr/>
        </p:nvSpPr>
        <p:spPr>
          <a:xfrm>
            <a:off x="330200" y="469900"/>
            <a:ext cx="11506200" cy="5918200"/>
          </a:xfrm>
          <a:prstGeom prst="roundRect">
            <a:avLst>
              <a:gd name="adj" fmla="val 384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062545-6469-0E81-BA09-D8FFFFD1FD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9036" y="2400409"/>
            <a:ext cx="8541227" cy="2146081"/>
          </a:xfrm>
        </p:spPr>
        <p:txBody>
          <a:bodyPr>
            <a:normAutofit fontScale="90000"/>
          </a:bodyPr>
          <a:lstStyle/>
          <a:p>
            <a:r>
              <a:rPr lang="en-US" sz="4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CareNest</a:t>
            </a:r>
            <a:br>
              <a:rPr lang="en-US" sz="4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4400" b="1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 </a:t>
            </a:r>
            <a:r>
              <a:rPr lang="en-US" sz="3600" u="sng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Where Love Meets Technology </a:t>
            </a:r>
            <a:b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b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Smart cradle monitoring system</a:t>
            </a:r>
            <a:b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</a:br>
            <a:r>
              <a:rPr lang="en-US" sz="2800" kern="100" dirty="0"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2</a:t>
            </a:r>
            <a:r>
              <a:rPr lang="en-US" sz="28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4-FYP-203</a:t>
            </a:r>
            <a:endParaRPr lang="en-PK" sz="2800" dirty="0"/>
          </a:p>
        </p:txBody>
      </p:sp>
    </p:spTree>
    <p:extLst>
      <p:ext uri="{BB962C8B-B14F-4D97-AF65-F5344CB8AC3E}">
        <p14:creationId xmlns:p14="http://schemas.microsoft.com/office/powerpoint/2010/main" val="4016595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5ECC1-A48D-1930-6522-F73CC3B93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&amp; Working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1A2D4-E9F4-28D7-AE62-E473AD98BC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26262" cy="4351338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Hardware Components: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Sensors: Temperature (IR &amp; Probe), Moisture, AQI, Sound, </a:t>
            </a:r>
            <a:r>
              <a:rPr lang="en-US" altLang="en-PK" sz="2400" dirty="0">
                <a:latin typeface="Arial" panose="020B0604020202020204" pitchFamily="34" charset="0"/>
              </a:rPr>
              <a:t>ultrasonic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en-PK" sz="2400" dirty="0">
                <a:latin typeface="Arial" panose="020B0604020202020204" pitchFamily="34" charset="0"/>
              </a:rPr>
              <a:t>          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Camera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Actuators: Speaker for lullabies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q"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Microcontroller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ESP32 for processing</a:t>
            </a:r>
            <a:endParaRPr kumimoji="0" lang="en-US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PK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Software Stack: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PK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App: Flutter</a:t>
            </a: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PK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Firebase NoSQL</a:t>
            </a:r>
            <a:endParaRPr kumimoji="0" lang="en-PK" altLang="en-PK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3DF93C-E5BC-F072-C80C-B778218C42B2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556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04E0C6-B2A2-1DF7-452F-E2D5AB4CC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7447" y="520333"/>
            <a:ext cx="6577276" cy="61344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AF78F9-E878-CFE1-E29B-BB5E0F89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6A5746-B84A-75E7-6C2B-007C81D7E79C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63899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5D73-F177-694E-7634-6687F3F6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8C2AD-A21B-2902-8EC0-B0C110027C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Deployment Diagram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F55959-DD92-757D-C814-E8A4338E1B2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Picture 4" descr="A diagram of a firebase server&#10;&#10;AI-generated content may be incorrect.">
            <a:extLst>
              <a:ext uri="{FF2B5EF4-FFF2-40B4-BE49-F238E27FC236}">
                <a16:creationId xmlns:a16="http://schemas.microsoft.com/office/drawing/2014/main" id="{E667B4D3-3216-3A2E-A564-692313D69A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1979178"/>
            <a:ext cx="8623300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806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D2FC3-6E7D-8EE2-1058-59DE834F6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4A56-6495-19C0-ACA7-1399A08C6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Diagram (NOSQL Schema)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60AB63-8F71-D85F-7C00-885B56A58471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4" name="Picture 3" descr="A diagram of a flowchart&#10;&#10;AI-generated content may be incorrect.">
            <a:extLst>
              <a:ext uri="{FF2B5EF4-FFF2-40B4-BE49-F238E27FC236}">
                <a16:creationId xmlns:a16="http://schemas.microsoft.com/office/drawing/2014/main" id="{27F3E4D9-66D4-1F5E-EAD0-9A89BEA164B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6914" y="1690688"/>
            <a:ext cx="7058172" cy="44145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36590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7245F-BF7A-2115-D650-8EA0EABFC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8E050-A186-F2E0-A797-F3E2C22C9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(LVL 0)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8AF2117-AAEB-40CE-E6E1-DC88B390A574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4E683E-4D98-66AE-629B-4F4176A06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151" y="2960687"/>
            <a:ext cx="8582459" cy="132556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4978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919FD-B413-FC96-7FBA-B1CD886C9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BD0FE-92B4-190A-D413-16A201DBA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 (LVL 1)</a:t>
            </a:r>
            <a:endParaRPr lang="en-PK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3CF83-4072-AABB-FCED-5FF4C6CBF279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4" name="Picture 3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E6564078-320F-B7CF-4307-2FC93CC53B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211" y="1690688"/>
            <a:ext cx="9040436" cy="40923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771155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38349921-C491-E09B-F51F-563B0BEB0D3E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65F134-6119-516C-E554-FA8A8B486BF4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E2F8AF0-8836-BC8D-E4EB-35A0AEA7EEBC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35B400F-CEB9-EADA-3621-81947B043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4354" y="2884426"/>
            <a:ext cx="9343292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SUSTAINABLE DEVELOPMENT GOALS ALIGNMENT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961770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1C737-0738-F6D2-A050-2DA1F5DFD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SDG Alignment &amp; Social Impact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B9EBA-4D64-1177-E7F4-948B8B9E3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Supports Sustainable Development Goals (SDGs):</a:t>
            </a:r>
          </a:p>
          <a:p>
            <a:pPr marL="0" indent="0">
              <a:buNone/>
            </a:pPr>
            <a:endParaRPr lang="en-US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3: Good Health &amp; Well-being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9: Industry, Innovation &amp; Infrastructure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11: Smart Cities &amp; Communities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SDG 12: Responsible Consumption</a:t>
            </a:r>
          </a:p>
          <a:p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B091BA-4498-DD86-2761-66A406F14C66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226938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8D6804F-3F1E-8B06-A4C8-4E9A68D1BE0F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9E2FC62-05C6-2FC3-7823-A86A83B05EA1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DD7285-3956-D7C6-12B5-710B5CB9FF28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79AAEC-0580-C1F0-1946-DAEA40A1B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056546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9C0A6-D903-4501-6D0C-1380C1361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5032D-CB7B-71AA-FD84-EA8ADC79C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Challenges: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Sensor Calibration Issues – Ensuring accuracy.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Power Consumption – Optimizing energy efficiency.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Network Dependency – Reducing reliance on the internet.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3D134C-7819-88A1-5246-6ED24BEB4C19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64287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4F7E5-F326-AED0-A6D5-8C05245A7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22364"/>
            <a:ext cx="10515600" cy="564940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b="1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SUPERVISED BY</a:t>
            </a:r>
            <a:endParaRPr lang="en-PK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Dr. Abdul Qadeer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CO-SUPERVISED BY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4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Mam Sana Ikram</a:t>
            </a:r>
            <a:endParaRPr lang="en-PK" sz="24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US" sz="2000" b="1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2000" b="1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SUBMITTED BY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Fasih Ahmad khan		21-NTU-CS-1307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Hashim bin Hafeez 		21-NTU-CS-1333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Ali Hassan      			21-NTU-CS-1297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  <a:p>
            <a:pPr marL="0" indent="0" algn="ctr">
              <a:buNone/>
            </a:pPr>
            <a:r>
              <a:rPr lang="en-US" sz="2000" kern="100" dirty="0">
                <a:effectLst/>
                <a:latin typeface="Times New Roman" panose="02020603050405020304" pitchFamily="18" charset="0"/>
                <a:ea typeface="NSimSun" panose="02010609030101010101" pitchFamily="49" charset="-122"/>
                <a:cs typeface="Times New Roman" panose="02020603050405020304" pitchFamily="18" charset="0"/>
              </a:rPr>
              <a:t> </a:t>
            </a:r>
            <a:endParaRPr lang="en-PK" sz="2000" kern="100" dirty="0">
              <a:effectLst/>
              <a:latin typeface="Times New Roman" panose="02020603050405020304" pitchFamily="18" charset="0"/>
              <a:ea typeface="NSimSun" panose="02010609030101010101" pitchFamily="49" charset="-122"/>
              <a:cs typeface="Lucida Sans" panose="020B0602030504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E2D814-AEFF-B87F-18FB-D1D3F35D827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932349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78E47-FE14-8C81-D294-B8B436108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15EAF-9EF7-A57D-C7D9-6C6239B35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&amp; Future Enhancements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BDDA-F1AC-9BDD-34C0-09AB2567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Future Enhancements:</a:t>
            </a:r>
          </a:p>
          <a:p>
            <a:pPr marL="0" indent="0">
              <a:buNone/>
            </a:pPr>
            <a:endParaRPr lang="en-US" b="1" dirty="0"/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AI-based Cry Detection – Recognizing baby’s cries.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Sleep Pattern Monitoring – Using machine learning.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Integration with Smart Home Systems – Google Home/Alexa.</a:t>
            </a:r>
          </a:p>
          <a:p>
            <a:pPr marL="0" indent="0">
              <a:buNone/>
            </a:pPr>
            <a:endParaRPr lang="en-P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98119E-4C11-EA16-2A7A-CBEAAB99F14F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345289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A16F7159-2ECD-3929-E692-7E1AB2F5F748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C1BC304-B03D-AE2F-9478-B5532AE32FB5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rgbClr val="DCEAF7"/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37D490-8877-A4F7-52BB-E58C75683DC2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6FE484-DA10-CA29-AEA2-E0593077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1054" y="2766218"/>
            <a:ext cx="6066692" cy="1325563"/>
          </a:xfrm>
        </p:spPr>
        <p:txBody>
          <a:bodyPr/>
          <a:lstStyle/>
          <a:p>
            <a:r>
              <a:rPr lang="en-US" dirty="0"/>
              <a:t>COST BENEFIT ANALYSIS 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59135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3AA3-9AA2-DFBE-9BD6-5BF868804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Analysis </a:t>
            </a:r>
            <a:endParaRPr lang="en-P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AEF8FC-5414-7838-E5FC-5940F573DD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760661"/>
              </p:ext>
            </p:extLst>
          </p:nvPr>
        </p:nvGraphicFramePr>
        <p:xfrm>
          <a:off x="1981200" y="1989747"/>
          <a:ext cx="6271846" cy="429445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097823">
                  <a:extLst>
                    <a:ext uri="{9D8B030D-6E8A-4147-A177-3AD203B41FA5}">
                      <a16:colId xmlns:a16="http://schemas.microsoft.com/office/drawing/2014/main" val="81387460"/>
                    </a:ext>
                  </a:extLst>
                </a:gridCol>
                <a:gridCol w="3174023">
                  <a:extLst>
                    <a:ext uri="{9D8B030D-6E8A-4147-A177-3AD203B41FA5}">
                      <a16:colId xmlns:a16="http://schemas.microsoft.com/office/drawing/2014/main" val="2450808981"/>
                    </a:ext>
                  </a:extLst>
                </a:gridCol>
              </a:tblGrid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Items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8434654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Wires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200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473630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Sensors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1500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971585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EPS 32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 1800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7193416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EPS 32-cam</a:t>
                      </a:r>
                      <a:endParaRPr lang="en-PK" dirty="0"/>
                    </a:p>
                    <a:p>
                      <a:pPr algn="ctr"/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Rs 2000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9182337"/>
                  </a:ext>
                </a:extLst>
              </a:tr>
              <a:tr h="715743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Total</a:t>
                      </a:r>
                      <a:endParaRPr lang="en-PK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RS 5500</a:t>
                      </a:r>
                      <a:endParaRPr lang="en-PK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870799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55D454AA-E218-C03F-E9F1-89D249D821E1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856954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16A7A-2E05-F2DF-511B-32970EBC1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90A0A-931D-00CB-DFF9-01E20664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 Analysis </a:t>
            </a:r>
            <a:endParaRPr lang="en-PK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ED3E919-C84F-8951-5A7F-E95E034D80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8388331"/>
              </p:ext>
            </p:extLst>
          </p:nvPr>
        </p:nvGraphicFramePr>
        <p:xfrm>
          <a:off x="1714500" y="1781908"/>
          <a:ext cx="8763000" cy="40570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932441">
                  <a:extLst>
                    <a:ext uri="{9D8B030D-6E8A-4147-A177-3AD203B41FA5}">
                      <a16:colId xmlns:a16="http://schemas.microsoft.com/office/drawing/2014/main" val="2189119989"/>
                    </a:ext>
                  </a:extLst>
                </a:gridCol>
                <a:gridCol w="3555219">
                  <a:extLst>
                    <a:ext uri="{9D8B030D-6E8A-4147-A177-3AD203B41FA5}">
                      <a16:colId xmlns:a16="http://schemas.microsoft.com/office/drawing/2014/main" val="2001274412"/>
                    </a:ext>
                  </a:extLst>
                </a:gridCol>
                <a:gridCol w="2275340">
                  <a:extLst>
                    <a:ext uri="{9D8B030D-6E8A-4147-A177-3AD203B41FA5}">
                      <a16:colId xmlns:a16="http://schemas.microsoft.com/office/drawing/2014/main" val="3868479499"/>
                    </a:ext>
                  </a:extLst>
                </a:gridCol>
              </a:tblGrid>
              <a:tr h="42977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Category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Estimated 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022266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Parental Convenience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Reduces the need for constant monitoring, sends alerts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54587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Baby Safety</a:t>
                      </a:r>
                      <a:endParaRPr lang="en-PK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Detects temperature changes, diaper moisture, air quality, and excessive noise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108757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Time Savings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Helps parents manage baby care more efficiently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8429295"/>
                  </a:ext>
                </a:extLst>
              </a:tr>
              <a:tr h="899246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Market Potential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Growing demand for baby products, potential for commercialization</a:t>
                      </a:r>
                      <a:endParaRPr lang="en-P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High</a:t>
                      </a:r>
                      <a:endParaRPr lang="en-PK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5965787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4910B6E0-42CC-5275-CFFA-EF30C3CF3B35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39487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0805C06-09EE-8298-D622-28DAD3BEF703}"/>
              </a:ext>
            </a:extLst>
          </p:cNvPr>
          <p:cNvGrpSpPr/>
          <p:nvPr/>
        </p:nvGrpSpPr>
        <p:grpSpPr>
          <a:xfrm>
            <a:off x="241300" y="203200"/>
            <a:ext cx="11785600" cy="6451600"/>
            <a:chOff x="241300" y="203200"/>
            <a:chExt cx="11785600" cy="645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FB8DE29-8B25-ABB2-0397-BFB561417AB0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803F6DA-BC60-918A-904F-47C40F3F1A7B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4991243-05E0-66BF-93F1-0DE307AE1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18084" y="2766218"/>
            <a:ext cx="4155831" cy="1325563"/>
          </a:xfrm>
        </p:spPr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893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E04D6-B375-B291-D4F5-1898B31F2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PK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673F82-8184-2E88-7EF7-C12F50C4E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5459" y="4788575"/>
            <a:ext cx="381586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monitoring, automation, and notifications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AC0F6B-2AF7-29DD-CC83-DF8ADE641C7D}"/>
              </a:ext>
            </a:extLst>
          </p:cNvPr>
          <p:cNvSpPr txBox="1"/>
          <p:nvPr/>
        </p:nvSpPr>
        <p:spPr>
          <a:xfrm>
            <a:off x="949568" y="1887415"/>
            <a:ext cx="801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ARENEST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SOLVES REAL-WORLD PROBLEMS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PARENTS.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F97622-426D-99FD-3E68-A22CCF88788A}"/>
              </a:ext>
            </a:extLst>
          </p:cNvPr>
          <p:cNvSpPr txBox="1"/>
          <p:nvPr/>
        </p:nvSpPr>
        <p:spPr>
          <a:xfrm>
            <a:off x="4314124" y="4788575"/>
            <a:ext cx="3921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Affordable, scalable, and impactful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DFFBDE-0185-65EA-CBB1-906700D4F5C8}"/>
              </a:ext>
            </a:extLst>
          </p:cNvPr>
          <p:cNvSpPr txBox="1"/>
          <p:nvPr/>
        </p:nvSpPr>
        <p:spPr>
          <a:xfrm>
            <a:off x="7889659" y="4788575"/>
            <a:ext cx="3815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commercialization potential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baby tech market.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93657EE-7A4B-7AC4-EEC8-74C374ABB4D8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3" name="Graphic 22">
            <a:extLst>
              <a:ext uri="{FF2B5EF4-FFF2-40B4-BE49-F238E27FC236}">
                <a16:creationId xmlns:a16="http://schemas.microsoft.com/office/drawing/2014/main" id="{C24450A9-606F-7346-444A-5D4A144E1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70910" y="3356315"/>
            <a:ext cx="896590" cy="89659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0C008C9F-F8CF-6EFA-0A71-7C03EFA68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74560" y="3276154"/>
            <a:ext cx="979140" cy="97914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1EAD6F5-10CA-3FBD-96B6-FE2D193A15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17686" y="3436033"/>
            <a:ext cx="786483" cy="786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3490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EF512-D524-3279-139D-092DC651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DCD3-0253-04A0-15D2-7CCC87466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Git Hub Link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>
                <a:hlinkClick r:id="rId2"/>
              </a:rPr>
              <a:t> https://github.com/fasih124/FYP_203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F404D7-115D-3DEE-8D02-3B2C3083C83A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215191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2596E7-1C94-73B8-7ED9-2D6753DC71A6}"/>
              </a:ext>
            </a:extLst>
          </p:cNvPr>
          <p:cNvSpPr/>
          <p:nvPr/>
        </p:nvSpPr>
        <p:spPr>
          <a:xfrm>
            <a:off x="0" y="2926158"/>
            <a:ext cx="12192000" cy="100568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F13175-A79B-A7A0-B8A6-73D56F69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/>
          <a:lstStyle/>
          <a:p>
            <a:r>
              <a:rPr lang="en-US" dirty="0"/>
              <a:t>The End – Thank You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8777418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F5C5F5-5338-80DF-9198-25C535BD4751}"/>
              </a:ext>
            </a:extLst>
          </p:cNvPr>
          <p:cNvSpPr/>
          <p:nvPr/>
        </p:nvSpPr>
        <p:spPr>
          <a:xfrm>
            <a:off x="228600" y="203200"/>
            <a:ext cx="11785600" cy="6451600"/>
          </a:xfrm>
          <a:prstGeom prst="rect">
            <a:avLst/>
          </a:prstGeom>
          <a:solidFill>
            <a:srgbClr val="DCEAF7"/>
          </a:solidFill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C3814F-3AEE-8969-2128-27D56FFCBCC3}"/>
              </a:ext>
            </a:extLst>
          </p:cNvPr>
          <p:cNvSpPr/>
          <p:nvPr/>
        </p:nvSpPr>
        <p:spPr>
          <a:xfrm>
            <a:off x="241300" y="2766218"/>
            <a:ext cx="11785600" cy="13255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DC5679-A5C3-EA3D-CFFE-0C7EFA3E4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6199" y="2766218"/>
            <a:ext cx="4671646" cy="1325563"/>
          </a:xfrm>
        </p:spPr>
        <p:txBody>
          <a:bodyPr/>
          <a:lstStyle/>
          <a:p>
            <a:r>
              <a:rPr lang="en-US" dirty="0"/>
              <a:t>INTRODUCTION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16695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A2B25-A590-624B-1C91-7201CB6A9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108" y="203200"/>
            <a:ext cx="10515600" cy="1325563"/>
          </a:xfrm>
        </p:spPr>
        <p:txBody>
          <a:bodyPr/>
          <a:lstStyle/>
          <a:p>
            <a:r>
              <a:rPr lang="en-US" dirty="0"/>
              <a:t>What is CareNest?</a:t>
            </a:r>
            <a:endParaRPr lang="en-PK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FF697A-DB74-096B-41FC-628C3145ECAA}"/>
              </a:ext>
            </a:extLst>
          </p:cNvPr>
          <p:cNvSpPr txBox="1"/>
          <p:nvPr/>
        </p:nvSpPr>
        <p:spPr>
          <a:xfrm>
            <a:off x="7936524" y="4347546"/>
            <a:ext cx="35286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parents via a mobile app.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DC3A20-C866-597A-21C1-D4D537FF6C9B}"/>
              </a:ext>
            </a:extLst>
          </p:cNvPr>
          <p:cNvSpPr txBox="1"/>
          <p:nvPr/>
        </p:nvSpPr>
        <p:spPr>
          <a:xfrm>
            <a:off x="1079500" y="4290536"/>
            <a:ext cx="3141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baby monitoring system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integrated into a cradle.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0BCA9A-E13C-245B-3FEF-880F498BD6B7}"/>
              </a:ext>
            </a:extLst>
          </p:cNvPr>
          <p:cNvSpPr txBox="1"/>
          <p:nvPr/>
        </p:nvSpPr>
        <p:spPr>
          <a:xfrm>
            <a:off x="4783015" y="4290536"/>
            <a:ext cx="23797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 sensors</a:t>
            </a:r>
            <a:r>
              <a:rPr kumimoji="0" lang="en-PK" altLang="en-PK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track baby health and environment.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A68CCC6-9E68-A6F5-58A4-1AB967F7D17B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7DA08B8D-9F6F-F942-1734-74B69B3F8F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2960" y="3007320"/>
            <a:ext cx="923330" cy="92333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F981361E-9D08-484C-2393-9639817D5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2435" y="3007320"/>
            <a:ext cx="923330" cy="92333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7A92A36A-4BAE-1E30-F7D2-8537759150A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98551" y="3007320"/>
            <a:ext cx="923330" cy="923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3951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448603A-7C78-18B9-B7DC-A41E265DA393}"/>
              </a:ext>
            </a:extLst>
          </p:cNvPr>
          <p:cNvGrpSpPr/>
          <p:nvPr/>
        </p:nvGrpSpPr>
        <p:grpSpPr>
          <a:xfrm>
            <a:off x="241300" y="203200"/>
            <a:ext cx="11785600" cy="6451600"/>
            <a:chOff x="241300" y="203200"/>
            <a:chExt cx="11785600" cy="64516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AC8F0CE-FB17-A848-07EE-2272147459FE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BBBB71B-A6F5-4865-2797-1F4D822DBD2C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805461-FFBF-2002-42C8-3AF3506F4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315" y="2766218"/>
            <a:ext cx="5445369" cy="1325563"/>
          </a:xfrm>
        </p:spPr>
        <p:txBody>
          <a:bodyPr/>
          <a:lstStyle/>
          <a:p>
            <a:r>
              <a:rPr lang="en-US" dirty="0"/>
              <a:t>PROBLEM STATEMENT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31232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B5020-2301-B645-A0F8-7DF90D7BF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is this project important?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2C51C-543A-E868-5DB4-F32F2E7B1E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Parents can’t </a:t>
            </a:r>
            <a:r>
              <a:rPr lang="en-US" u="sng" dirty="0"/>
              <a:t>constantly monitor </a:t>
            </a:r>
            <a:r>
              <a:rPr lang="en-US" dirty="0"/>
              <a:t>their baby.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u="sng" dirty="0"/>
              <a:t>Health risks</a:t>
            </a:r>
            <a:r>
              <a:rPr lang="en-US" dirty="0"/>
              <a:t>: overheating, air quality, diaper rash, loud noise.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Existing baby monitors lack </a:t>
            </a:r>
            <a:r>
              <a:rPr lang="en-US" u="sng" dirty="0"/>
              <a:t>multiple monitoring features</a:t>
            </a:r>
            <a:r>
              <a:rPr lang="en-US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High parental stress due to </a:t>
            </a:r>
            <a:r>
              <a:rPr lang="en-US" u="sng" dirty="0"/>
              <a:t>lack of automated Notification</a:t>
            </a:r>
            <a:r>
              <a:rPr lang="en-US" dirty="0"/>
              <a:t>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40B5EC-7141-8282-F70B-B310CDAABAFE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8599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93F29C88-0E3B-DFB2-EC04-9258B068EC4A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80785EE-8F8B-D42F-195E-A7FCE12E3B8D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32042E-A66D-33B1-3913-E168B6F32694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5B7CA8-59EE-B51E-D169-E6344C088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0454" y="2766218"/>
            <a:ext cx="3171092" cy="1325563"/>
          </a:xfrm>
        </p:spPr>
        <p:txBody>
          <a:bodyPr/>
          <a:lstStyle/>
          <a:p>
            <a:r>
              <a:rPr lang="en-US" dirty="0"/>
              <a:t>OBJECTIVES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34952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B89B-BA6F-4125-929B-EFA39D16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 of the Project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0066C-8EE2-7FA1-CD96-935611FC8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Detect baby’s presence</a:t>
            </a:r>
            <a:r>
              <a:rPr lang="en-US" dirty="0"/>
              <a:t> using ultrasonic and weight sensors.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b="1" dirty="0"/>
              <a:t>Monitor baby’s health </a:t>
            </a:r>
            <a:r>
              <a:rPr lang="en-US" dirty="0"/>
              <a:t>with the sensor to avoid risks.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Play </a:t>
            </a:r>
            <a:r>
              <a:rPr lang="en-US" b="1" dirty="0"/>
              <a:t>lullabies automatically</a:t>
            </a:r>
            <a:r>
              <a:rPr lang="en-US" dirty="0"/>
              <a:t> when it cry.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Send </a:t>
            </a:r>
            <a:r>
              <a:rPr lang="en-US" b="1" dirty="0"/>
              <a:t>real-time notifications</a:t>
            </a:r>
            <a:r>
              <a:rPr lang="en-US" dirty="0"/>
              <a:t> to parents.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Live </a:t>
            </a:r>
            <a:r>
              <a:rPr lang="en-US" b="1" dirty="0"/>
              <a:t>video streaming</a:t>
            </a:r>
          </a:p>
          <a:p>
            <a:pPr>
              <a:buFont typeface="Wingdings" panose="05000000000000000000" pitchFamily="2" charset="2"/>
              <a:buChar char="q"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A9587E-AF0D-90B0-F64E-68CE64B5FA4C}"/>
              </a:ext>
            </a:extLst>
          </p:cNvPr>
          <p:cNvSpPr/>
          <p:nvPr/>
        </p:nvSpPr>
        <p:spPr>
          <a:xfrm>
            <a:off x="241300" y="203200"/>
            <a:ext cx="11785600" cy="6451600"/>
          </a:xfrm>
          <a:prstGeom prst="rect">
            <a:avLst/>
          </a:prstGeom>
          <a:noFill/>
          <a:ln w="635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0995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C3E5370-5EAC-A490-45ED-8202FA33D5EE}"/>
              </a:ext>
            </a:extLst>
          </p:cNvPr>
          <p:cNvGrpSpPr/>
          <p:nvPr/>
        </p:nvGrpSpPr>
        <p:grpSpPr>
          <a:xfrm>
            <a:off x="203200" y="203200"/>
            <a:ext cx="11785600" cy="6451600"/>
            <a:chOff x="241300" y="203200"/>
            <a:chExt cx="11785600" cy="64516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0B6AD7-DB2D-8475-1E9E-DA68B80DA42A}"/>
                </a:ext>
              </a:extLst>
            </p:cNvPr>
            <p:cNvSpPr/>
            <p:nvPr/>
          </p:nvSpPr>
          <p:spPr>
            <a:xfrm>
              <a:off x="241300" y="203200"/>
              <a:ext cx="11785600" cy="6451600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0">
              <a:solidFill>
                <a:schemeClr val="tx2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A7F6F8C-9066-40ED-6BE8-D8F8893BEE26}"/>
                </a:ext>
              </a:extLst>
            </p:cNvPr>
            <p:cNvSpPr/>
            <p:nvPr/>
          </p:nvSpPr>
          <p:spPr>
            <a:xfrm>
              <a:off x="241300" y="2766218"/>
              <a:ext cx="11785600" cy="132556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376F6DF-34C4-EFD2-6DD5-16665FC7E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5761" y="2766218"/>
            <a:ext cx="6160477" cy="1325563"/>
          </a:xfrm>
        </p:spPr>
        <p:txBody>
          <a:bodyPr/>
          <a:lstStyle/>
          <a:p>
            <a:r>
              <a:rPr lang="en-US" dirty="0"/>
              <a:t>SYSTEM ARCHITECTURE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0395040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</TotalTime>
  <Words>496</Words>
  <Application>Microsoft Office PowerPoint</Application>
  <PresentationFormat>Widescreen</PresentationFormat>
  <Paragraphs>108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Times New Roman</vt:lpstr>
      <vt:lpstr>Wingdings</vt:lpstr>
      <vt:lpstr>Office Theme</vt:lpstr>
      <vt:lpstr>CareNest  Where Love Meets Technology   Smart cradle monitoring system 24-FYP-203</vt:lpstr>
      <vt:lpstr>PowerPoint Presentation</vt:lpstr>
      <vt:lpstr>INTRODUCTION</vt:lpstr>
      <vt:lpstr>What is CareNest?</vt:lpstr>
      <vt:lpstr>PROBLEM STATEMENT</vt:lpstr>
      <vt:lpstr>Why is this project important?</vt:lpstr>
      <vt:lpstr>OBJECTIVES</vt:lpstr>
      <vt:lpstr>Objectives of the Project</vt:lpstr>
      <vt:lpstr>SYSTEM ARCHITECTURE</vt:lpstr>
      <vt:lpstr>Implementation &amp; Working</vt:lpstr>
      <vt:lpstr>Use Case Diagram</vt:lpstr>
      <vt:lpstr>Deployment Diagram</vt:lpstr>
      <vt:lpstr>Database Diagram (NOSQL Schema)</vt:lpstr>
      <vt:lpstr>Data Flow Diagram (LVL 0)</vt:lpstr>
      <vt:lpstr>Data Flow Diagram (LVL 1)</vt:lpstr>
      <vt:lpstr>SUSTAINABLE DEVELOPMENT GOALS ALIGNMENT</vt:lpstr>
      <vt:lpstr>SDG Alignment &amp; Social Impact</vt:lpstr>
      <vt:lpstr>CHALLENGES &amp; FUTURE ENHANCEMENTS</vt:lpstr>
      <vt:lpstr>Challenges &amp; Future Enhancements</vt:lpstr>
      <vt:lpstr>Challenges &amp; Future Enhancements</vt:lpstr>
      <vt:lpstr>COST BENEFIT ANALYSIS </vt:lpstr>
      <vt:lpstr>Cost Analysis </vt:lpstr>
      <vt:lpstr>Benefit Analysis </vt:lpstr>
      <vt:lpstr>CONCLUSION</vt:lpstr>
      <vt:lpstr>Conclusion</vt:lpstr>
      <vt:lpstr>Reference</vt:lpstr>
      <vt:lpstr>The End –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21-NTU-CS-1307</dc:creator>
  <cp:lastModifiedBy>21-NTU-CS-1307</cp:lastModifiedBy>
  <cp:revision>28</cp:revision>
  <dcterms:created xsi:type="dcterms:W3CDTF">2025-02-09T14:26:57Z</dcterms:created>
  <dcterms:modified xsi:type="dcterms:W3CDTF">2025-07-07T14:44:45Z</dcterms:modified>
</cp:coreProperties>
</file>