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  <p:sldMasterId id="2147483673" r:id="rId3"/>
  </p:sldMasterIdLst>
  <p:notesMasterIdLst>
    <p:notesMasterId r:id="rId15"/>
  </p:notesMasterIdLst>
  <p:sldIdLst>
    <p:sldId id="256" r:id="rId4"/>
    <p:sldId id="257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80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Helvetica Neue" panose="020B0604020202020204" charset="0"/>
      <p:regular r:id="rId20"/>
      <p:bold r:id="rId21"/>
      <p:italic r:id="rId22"/>
      <p:boldItalic r:id="rId23"/>
    </p:embeddedFont>
    <p:embeddedFont>
      <p:font typeface="Helvetica Neue Light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15205C-17D9-4751-8243-29A9933E40FF}">
  <a:tblStyle styleId="{0F15205C-17D9-4751-8243-29A9933E40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51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6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9.fntdata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4ca5f6df54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3" name="Google Shape;323;g4ca5f6df54_0_13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" sz="1800" b="0" i="0" u="none" strike="noStrike" cap="none"/>
              <a:t>big data base of these unique addresses somewhere on the web and you can reserve them.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4ca5f6df54_0_41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023300" cy="24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425" tIns="22700" rIns="45425" bIns="22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g4ca5f6df54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ddbec439f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ddbec439f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4ca5f6df54_0_8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g4ca5f6df54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4ca5f6df54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4ca5f6df54_0_9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ca5f6df54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ca5f6df54_0_9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ca5f6df54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ca5f6df54_0_10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4ca5f6df54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4ca5f6df54_0_10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4ca5f6df54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0" name="Google Shape;300;g4ca5f6df54_0_1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" sz="1800" b="0" i="0" u="none" strike="noStrike" cap="none"/>
              <a:t>file is just a file on the server, you can write that. so let’s see what that looks like:</a:t>
            </a:r>
            <a:endParaRPr sz="1800" b="0" i="0" u="none" strike="noStrike" cap="none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" sz="1800" b="0" i="0" u="none" strike="noStrike" cap="none"/>
              <a:t>and then show the source code for the page.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4ca5f6df54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3" name="Google Shape;313;g4ca5f6df54_0_1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" sz="1800" b="0" i="0" u="none" strike="noStrike" cap="none"/>
              <a:t>big data base of these unique addresses somewhere on the web and you can reserve them.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1684912" y="591144"/>
            <a:ext cx="57741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4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2pPr>
            <a:lvl3pPr lvl="2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3pPr>
            <a:lvl4pPr lvl="3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4pPr>
            <a:lvl5pPr lvl="4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5pPr>
            <a:lvl6pPr lvl="5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6pPr>
            <a:lvl7pPr lvl="6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7pPr>
            <a:lvl8pPr lvl="7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8pPr>
            <a:lvl9pPr lvl="8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325419" y="1758604"/>
            <a:ext cx="8493300" cy="21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59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ctrTitle"/>
          </p:nvPr>
        </p:nvSpPr>
        <p:spPr>
          <a:xfrm>
            <a:off x="685800" y="1594485"/>
            <a:ext cx="7772400" cy="10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4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2pPr>
            <a:lvl3pPr lvl="2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3pPr>
            <a:lvl4pPr lvl="3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4pPr>
            <a:lvl5pPr lvl="4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5pPr>
            <a:lvl6pPr lvl="5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6pPr>
            <a:lvl7pPr lvl="6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7pPr>
            <a:lvl8pPr lvl="7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8pPr>
            <a:lvl9pPr lvl="8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ubTitle" idx="1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59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1684912" y="591144"/>
            <a:ext cx="57741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4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2pPr>
            <a:lvl3pPr lvl="2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3pPr>
            <a:lvl4pPr lvl="3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4pPr>
            <a:lvl5pPr lvl="4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5pPr>
            <a:lvl6pPr lvl="5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6pPr>
            <a:lvl7pPr lvl="6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7pPr>
            <a:lvl8pPr lvl="7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8pPr>
            <a:lvl9pPr lvl="8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45720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2"/>
          </p:nvPr>
        </p:nvSpPr>
        <p:spPr>
          <a:xfrm>
            <a:off x="470916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59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>
            <a:spLocks noGrp="1"/>
          </p:cNvSpPr>
          <p:nvPr>
            <p:ph type="title"/>
          </p:nvPr>
        </p:nvSpPr>
        <p:spPr>
          <a:xfrm>
            <a:off x="1684912" y="591144"/>
            <a:ext cx="57741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4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2pPr>
            <a:lvl3pPr lvl="2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3pPr>
            <a:lvl4pPr lvl="3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4pPr>
            <a:lvl5pPr lvl="4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5pPr>
            <a:lvl6pPr lvl="5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6pPr>
            <a:lvl7pPr lvl="6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7pPr>
            <a:lvl8pPr lvl="7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8pPr>
            <a:lvl9pPr lvl="8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59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layout with centered title and subtitle placeholders" type="title">
  <p:cSld name="TITLE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>
            <a:spLocks noGrp="1"/>
          </p:cNvSpPr>
          <p:nvPr>
            <p:ph type="ctrTitle"/>
          </p:nvPr>
        </p:nvSpPr>
        <p:spPr>
          <a:xfrm>
            <a:off x="257175" y="798909"/>
            <a:ext cx="2914800" cy="5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3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3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3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3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3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3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3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3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3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90" name="Google Shape;90;p20"/>
          <p:cNvSpPr txBox="1">
            <a:spLocks noGrp="1"/>
          </p:cNvSpPr>
          <p:nvPr>
            <p:ph type="subTitle" idx="1"/>
          </p:nvPr>
        </p:nvSpPr>
        <p:spPr>
          <a:xfrm>
            <a:off x="514350" y="1457325"/>
            <a:ext cx="2400300" cy="6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sldNum" idx="12"/>
          </p:nvPr>
        </p:nvSpPr>
        <p:spPr>
          <a:xfrm>
            <a:off x="4484489" y="4905375"/>
            <a:ext cx="1695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x">
  <p:cSld name="TITLE_AND_BOD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>
            <a:spLocks noGrp="1"/>
          </p:cNvSpPr>
          <p:nvPr>
            <p:ph type="title"/>
          </p:nvPr>
        </p:nvSpPr>
        <p:spPr>
          <a:xfrm>
            <a:off x="633413" y="3571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3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3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3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3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3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3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3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3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3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96" name="Google Shape;96;p21"/>
          <p:cNvSpPr txBox="1">
            <a:spLocks noGrp="1"/>
          </p:cNvSpPr>
          <p:nvPr>
            <p:ph type="body" idx="1"/>
          </p:nvPr>
        </p:nvSpPr>
        <p:spPr>
          <a:xfrm>
            <a:off x="633413" y="1214438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sldNum" idx="12"/>
          </p:nvPr>
        </p:nvSpPr>
        <p:spPr>
          <a:xfrm>
            <a:off x="4484489" y="4905375"/>
            <a:ext cx="1695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1684912" y="591144"/>
            <a:ext cx="57741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4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2pPr>
            <a:lvl3pPr lvl="2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3pPr>
            <a:lvl4pPr lvl="3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4pPr>
            <a:lvl5pPr lvl="4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5pPr>
            <a:lvl6pPr lvl="5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6pPr>
            <a:lvl7pPr lvl="6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7pPr>
            <a:lvl8pPr lvl="7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8pPr>
            <a:lvl9pPr lvl="8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25419" y="1758604"/>
            <a:ext cx="8493300" cy="21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59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>
            <a:spLocks noGrp="1"/>
          </p:cNvSpPr>
          <p:nvPr>
            <p:ph type="title"/>
          </p:nvPr>
        </p:nvSpPr>
        <p:spPr>
          <a:xfrm>
            <a:off x="633413" y="3571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3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3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3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3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3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3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3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3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3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body" idx="1"/>
          </p:nvPr>
        </p:nvSpPr>
        <p:spPr>
          <a:xfrm>
            <a:off x="633413" y="1214438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sldNum" idx="12"/>
          </p:nvPr>
        </p:nvSpPr>
        <p:spPr>
          <a:xfrm>
            <a:off x="4484489" y="4905375"/>
            <a:ext cx="1695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4" Type="http://schemas.openxmlformats.org/officeDocument/2006/relationships/hyperlink" Target="https://developer.mozilla.org/en-US/docs/Web/HTML/Element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24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3A3A3A"/>
                </a:solidFill>
              </a:rPr>
              <a:t>Data Management and Analysis with Python</a:t>
            </a:r>
            <a:endParaRPr/>
          </a:p>
        </p:txBody>
      </p:sp>
      <p:sp>
        <p:nvSpPr>
          <p:cNvPr id="139" name="Google Shape;139;p2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096135" marR="5080" lvl="0" indent="-2084070" algn="l" rtl="0">
              <a:lnSpc>
                <a:spcPct val="11960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Data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400">
                <a:solidFill>
                  <a:schemeClr val="dk1"/>
                </a:solidFill>
              </a:rPr>
              <a:t>collection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400">
                <a:solidFill>
                  <a:schemeClr val="dk1"/>
                </a:solidFill>
              </a:rPr>
              <a:t>through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400">
                <a:solidFill>
                  <a:schemeClr val="dk1"/>
                </a:solidFill>
              </a:rPr>
              <a:t>APIs and scraping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8"/>
          <p:cNvSpPr txBox="1">
            <a:spLocks noGrp="1"/>
          </p:cNvSpPr>
          <p:nvPr>
            <p:ph type="title"/>
          </p:nvPr>
        </p:nvSpPr>
        <p:spPr>
          <a:xfrm>
            <a:off x="1179909" y="233958"/>
            <a:ext cx="6783600" cy="11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</a:pPr>
            <a:r>
              <a:rPr lang="en"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Crawling/Scraping Web Pages</a:t>
            </a:r>
            <a:endParaRPr/>
          </a:p>
        </p:txBody>
      </p:sp>
      <p:sp>
        <p:nvSpPr>
          <p:cNvPr id="326" name="Google Shape;326;p48"/>
          <p:cNvSpPr txBox="1">
            <a:spLocks noGrp="1"/>
          </p:cNvSpPr>
          <p:nvPr>
            <p:ph type="body" idx="1"/>
          </p:nvPr>
        </p:nvSpPr>
        <p:spPr>
          <a:xfrm>
            <a:off x="734020" y="1424583"/>
            <a:ext cx="767520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241300" marR="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 Light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Crawling means that we download the content of web pages in an automated way. We can do this through Python using the “requests” library. 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241300" marR="0" lvl="0" indent="-2413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 Light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You can provide python the URL of the page and it will download the content. This means python handles communication with the server in the background. 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241300" marR="0" lvl="0" indent="-2413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 Light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Crawling is the first step into analyzing online data. The workflow usually consists of 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82600" marR="0" lvl="1" indent="-241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454555"/>
              </a:buClr>
              <a:buSzPts val="1300"/>
              <a:buFont typeface="Helvetica Neue Light"/>
              <a:buNone/>
            </a:pPr>
            <a:r>
              <a:rPr lang="en" sz="1800" b="0" i="0" u="none" strike="noStrike" cap="none">
                <a:solidFill>
                  <a:srgbClr val="45455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crawling —&gt; parsing out useful metadata —&gt; analyzing data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2"/>
          <p:cNvSpPr txBox="1"/>
          <p:nvPr/>
        </p:nvSpPr>
        <p:spPr>
          <a:xfrm>
            <a:off x="1313437" y="612509"/>
            <a:ext cx="6537300" cy="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Scraping</a:t>
            </a:r>
            <a:r>
              <a:rPr lang="en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r>
              <a:rPr lang="en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vs</a:t>
            </a:r>
            <a:r>
              <a:rPr lang="en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en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</a:t>
            </a:r>
            <a:r>
              <a:rPr lang="en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52"/>
          <p:cNvSpPr txBox="1"/>
          <p:nvPr/>
        </p:nvSpPr>
        <p:spPr>
          <a:xfrm>
            <a:off x="296903" y="1658237"/>
            <a:ext cx="8598300" cy="29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ofﬁcial/legal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way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collecting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automated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manner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API returns a json object that is easy to parse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241300" lvl="0" indent="0" algn="l" rtl="0">
              <a:lnSpc>
                <a:spcPct val="102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APIs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often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requests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quite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88900" lvl="0" indent="0" algn="l" rtl="0">
              <a:lnSpc>
                <a:spcPct val="102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APIs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decides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information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share,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subset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2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HTMLs,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scrape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exactly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sees,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just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deﬁned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JSON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provided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API.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ads,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images,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personalized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" name="Google Shape;144;p29"/>
          <p:cNvGraphicFramePr/>
          <p:nvPr/>
        </p:nvGraphicFramePr>
        <p:xfrm>
          <a:off x="2863700" y="374325"/>
          <a:ext cx="973100" cy="3557460"/>
        </p:xfrm>
        <a:graphic>
          <a:graphicData uri="http://schemas.openxmlformats.org/drawingml/2006/table">
            <a:tbl>
              <a:tblPr>
                <a:noFill/>
                <a:tableStyleId>{0F15205C-17D9-4751-8243-29A9933E40FF}</a:tableStyleId>
              </a:tblPr>
              <a:tblGrid>
                <a:gridCol w="9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9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Trip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'Start Date'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'date_to_join'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'Start Terminal'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'End Date'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'End Station'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'End Terminal'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...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6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'Subscription Type'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3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'Start Station'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45" name="Google Shape;145;p29"/>
          <p:cNvGraphicFramePr/>
          <p:nvPr/>
        </p:nvGraphicFramePr>
        <p:xfrm>
          <a:off x="4867550" y="324900"/>
          <a:ext cx="1562100" cy="2396160"/>
        </p:xfrm>
        <a:graphic>
          <a:graphicData uri="http://schemas.openxmlformats.org/drawingml/2006/table">
            <a:tbl>
              <a:tblPr>
                <a:noFill/>
                <a:tableStyleId>{0F15205C-17D9-4751-8243-29A9933E40FF}</a:tableStyleId>
              </a:tblPr>
              <a:tblGrid>
                <a:gridCol w="156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9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Weather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'Date'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'Max_Temperature_F'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'Mean_Temperature_F'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...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'date_to_join'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'landmark'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46" name="Google Shape;146;p29"/>
          <p:cNvGraphicFramePr/>
          <p:nvPr/>
        </p:nvGraphicFramePr>
        <p:xfrm>
          <a:off x="4867550" y="2981600"/>
          <a:ext cx="973100" cy="1729510"/>
        </p:xfrm>
        <a:graphic>
          <a:graphicData uri="http://schemas.openxmlformats.org/drawingml/2006/table">
            <a:tbl>
              <a:tblPr>
                <a:noFill/>
                <a:tableStyleId>{0F15205C-17D9-4751-8243-29A9933E40FF}</a:tableStyleId>
              </a:tblPr>
              <a:tblGrid>
                <a:gridCol w="9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9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Station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'station_id'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'name'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...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'zip_code'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47" name="Google Shape;147;p29"/>
          <p:cNvCxnSpPr/>
          <p:nvPr/>
        </p:nvCxnSpPr>
        <p:spPr>
          <a:xfrm>
            <a:off x="3838825" y="1268625"/>
            <a:ext cx="1038000" cy="947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" name="Google Shape;148;p29"/>
          <p:cNvCxnSpPr/>
          <p:nvPr/>
        </p:nvCxnSpPr>
        <p:spPr>
          <a:xfrm>
            <a:off x="3847075" y="3756450"/>
            <a:ext cx="1029600" cy="115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49" name="Google Shape;149;p29"/>
          <p:cNvGraphicFramePr/>
          <p:nvPr/>
        </p:nvGraphicFramePr>
        <p:xfrm>
          <a:off x="7055625" y="2553725"/>
          <a:ext cx="973100" cy="1062860"/>
        </p:xfrm>
        <a:graphic>
          <a:graphicData uri="http://schemas.openxmlformats.org/drawingml/2006/table">
            <a:tbl>
              <a:tblPr>
                <a:noFill/>
                <a:tableStyleId>{0F15205C-17D9-4751-8243-29A9933E40FF}</a:tableStyleId>
              </a:tblPr>
              <a:tblGrid>
                <a:gridCol w="9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9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Landmark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5A6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'landmark'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'zip_code'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50" name="Google Shape;150;p29"/>
          <p:cNvCxnSpPr/>
          <p:nvPr/>
        </p:nvCxnSpPr>
        <p:spPr>
          <a:xfrm>
            <a:off x="6433750" y="2553725"/>
            <a:ext cx="626100" cy="510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7BA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151;p29"/>
          <p:cNvCxnSpPr/>
          <p:nvPr/>
        </p:nvCxnSpPr>
        <p:spPr>
          <a:xfrm rot="10800000" flipH="1">
            <a:off x="5865350" y="3509275"/>
            <a:ext cx="1169700" cy="1038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7BA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1"/>
          <p:cNvSpPr txBox="1">
            <a:spLocks noGrp="1"/>
          </p:cNvSpPr>
          <p:nvPr>
            <p:ph type="title"/>
          </p:nvPr>
        </p:nvSpPr>
        <p:spPr>
          <a:xfrm>
            <a:off x="1644848" y="5"/>
            <a:ext cx="5853600" cy="11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</a:pPr>
            <a:r>
              <a:rPr lang="en"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Online data collection</a:t>
            </a:r>
            <a:endParaRPr/>
          </a:p>
        </p:txBody>
      </p:sp>
      <p:sp>
        <p:nvSpPr>
          <p:cNvPr id="271" name="Google Shape;271;p41"/>
          <p:cNvSpPr txBox="1">
            <a:spLocks noGrp="1"/>
          </p:cNvSpPr>
          <p:nvPr>
            <p:ph type="body" idx="1"/>
          </p:nvPr>
        </p:nvSpPr>
        <p:spPr>
          <a:xfrm>
            <a:off x="259566" y="1009650"/>
            <a:ext cx="8609400" cy="40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241300" marR="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</a:pPr>
            <a:r>
              <a:rPr lang="en" sz="1500"/>
              <a:t>Sometimes you have a question, but don’t have the data that could answer it. Collecting data from the internet is a powerful tool for these situations.</a:t>
            </a:r>
            <a:endParaRPr sz="1500"/>
          </a:p>
          <a:p>
            <a:pPr marL="241300" marR="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</a:pPr>
            <a:endParaRPr sz="1500"/>
          </a:p>
          <a:p>
            <a:pPr marL="241300" marR="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</a:pPr>
            <a:r>
              <a:rPr lang="en" sz="1500"/>
              <a:t>There are multiple ways to collect online data. Today we’ll learn about </a:t>
            </a:r>
            <a:r>
              <a:rPr lang="en" sz="1500" b="1">
                <a:latin typeface="Helvetica Neue"/>
                <a:ea typeface="Helvetica Neue"/>
                <a:cs typeface="Helvetica Neue"/>
                <a:sym typeface="Helvetica Neue"/>
              </a:rPr>
              <a:t>scraping HTML</a:t>
            </a:r>
            <a:r>
              <a:rPr lang="en" sz="1500"/>
              <a:t>:</a:t>
            </a:r>
            <a:endParaRPr sz="1500"/>
          </a:p>
          <a:p>
            <a:pPr marL="7493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</a:pPr>
            <a:r>
              <a:rPr lang="en" sz="1500"/>
              <a:t> using algorithms to collect html codes from websites and parse them to get the information you need.</a:t>
            </a:r>
            <a:endParaRPr sz="1500"/>
          </a:p>
          <a:p>
            <a:pPr marL="241300" marR="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</a:pPr>
            <a:r>
              <a:rPr lang="en" sz="1500"/>
              <a:t> </a:t>
            </a:r>
            <a:r>
              <a:rPr lang="en" sz="15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sz="15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241300" marR="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</a:pPr>
            <a:r>
              <a:rPr lang="en" sz="1500"/>
              <a:t>For example you can</a:t>
            </a:r>
            <a:endParaRPr sz="1500"/>
          </a:p>
          <a:p>
            <a:pPr marL="241300" marR="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</a:pPr>
            <a:endParaRPr sz="1500"/>
          </a:p>
          <a:p>
            <a:pPr marL="177800" lvl="0" indent="-184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>
                <a:solidFill>
                  <a:schemeClr val="dk1"/>
                </a:solidFill>
              </a:rPr>
              <a:t>Download tables of prices and products automatically from an online store or travel site</a:t>
            </a:r>
            <a:endParaRPr sz="1500">
              <a:solidFill>
                <a:schemeClr val="dk1"/>
              </a:solidFill>
            </a:endParaRPr>
          </a:p>
          <a:p>
            <a:pPr marL="177800" lvl="0" indent="-184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>
                <a:solidFill>
                  <a:schemeClr val="dk1"/>
                </a:solidFill>
              </a:rPr>
              <a:t>Download all images quickly from an album</a:t>
            </a:r>
            <a:endParaRPr sz="1500">
              <a:solidFill>
                <a:schemeClr val="dk1"/>
              </a:solidFill>
            </a:endParaRPr>
          </a:p>
          <a:p>
            <a:pPr marL="177800" lvl="0" indent="-184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>
                <a:solidFill>
                  <a:schemeClr val="dk1"/>
                </a:solidFill>
              </a:rPr>
              <a:t>Collect meta information about you and your friends on Facebook and draw a network of it</a:t>
            </a:r>
            <a:endParaRPr sz="15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2"/>
          <p:cNvSpPr txBox="1">
            <a:spLocks noGrp="1"/>
          </p:cNvSpPr>
          <p:nvPr>
            <p:ph type="ctrTitle"/>
          </p:nvPr>
        </p:nvSpPr>
        <p:spPr>
          <a:xfrm>
            <a:off x="3082322" y="205838"/>
            <a:ext cx="2914800" cy="5511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</a:t>
            </a:r>
            <a:endParaRPr/>
          </a:p>
        </p:txBody>
      </p:sp>
      <p:sp>
        <p:nvSpPr>
          <p:cNvPr id="277" name="Google Shape;277;p42"/>
          <p:cNvSpPr txBox="1"/>
          <p:nvPr/>
        </p:nvSpPr>
        <p:spPr>
          <a:xfrm>
            <a:off x="207563" y="979472"/>
            <a:ext cx="8728800" cy="14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First, let's see what `html` is. HyperText Markup Language (HTML) is a language that web pages are created in. HTML isn't a programming language, like Python — instead, it's a markup language that tells a browser how to layout content. HTML allows you to do similar things to what you do in a word processor like Microsoft Word — make text bold, create paragraphs, and so on.  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HTML consists of elements called tags. They work like brackets that nested into each other.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This code below results in an empty page if you compile it since nothing is in the body:</a:t>
            </a:r>
            <a:endParaRPr sz="1500"/>
          </a:p>
        </p:txBody>
      </p:sp>
      <p:pic>
        <p:nvPicPr>
          <p:cNvPr id="278" name="Google Shape;27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1603" y="2924269"/>
            <a:ext cx="2914650" cy="1490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0422" y="515428"/>
            <a:ext cx="5147943" cy="3462393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43"/>
          <p:cNvSpPr/>
          <p:nvPr/>
        </p:nvSpPr>
        <p:spPr>
          <a:xfrm>
            <a:off x="1461122" y="3228394"/>
            <a:ext cx="5197500" cy="11430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459" y="210272"/>
            <a:ext cx="6939439" cy="3521701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44"/>
          <p:cNvSpPr txBox="1"/>
          <p:nvPr/>
        </p:nvSpPr>
        <p:spPr>
          <a:xfrm>
            <a:off x="5051869" y="2818641"/>
            <a:ext cx="3957300" cy="2140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`a` and `p` are extremely common html tags. Here are a few others: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 div: indicates a division, or area of the page.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 b: bolds any text inside.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 i: italicizes any text inside.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 table: creates a table.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 form: creates an input form.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You can find a full list here: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https://developer.mozilla.org/en-US/docs/Web/HTML/Element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/>
          </a:p>
        </p:txBody>
      </p:sp>
      <p:sp>
        <p:nvSpPr>
          <p:cNvPr id="291" name="Google Shape;291;p44"/>
          <p:cNvSpPr/>
          <p:nvPr/>
        </p:nvSpPr>
        <p:spPr>
          <a:xfrm>
            <a:off x="366647" y="3023513"/>
            <a:ext cx="3817200" cy="11430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600" y="208116"/>
            <a:ext cx="8552849" cy="4605386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45"/>
          <p:cNvSpPr/>
          <p:nvPr/>
        </p:nvSpPr>
        <p:spPr>
          <a:xfrm>
            <a:off x="582300" y="4220438"/>
            <a:ext cx="5197500" cy="7872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6"/>
          <p:cNvSpPr txBox="1">
            <a:spLocks noGrp="1"/>
          </p:cNvSpPr>
          <p:nvPr>
            <p:ph type="title"/>
          </p:nvPr>
        </p:nvSpPr>
        <p:spPr>
          <a:xfrm>
            <a:off x="1039416" y="122039"/>
            <a:ext cx="7064400" cy="11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Helvetica Neue Light"/>
              <a:buNone/>
            </a:pPr>
            <a:r>
              <a:rPr lang="en" sz="4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Communication with the server</a:t>
            </a:r>
            <a:endParaRPr/>
          </a:p>
        </p:txBody>
      </p:sp>
      <p:sp>
        <p:nvSpPr>
          <p:cNvPr id="303" name="Google Shape;303;p46"/>
          <p:cNvSpPr txBox="1">
            <a:spLocks noGrp="1"/>
          </p:cNvSpPr>
          <p:nvPr>
            <p:ph type="body" idx="1"/>
          </p:nvPr>
        </p:nvSpPr>
        <p:spPr>
          <a:xfrm>
            <a:off x="235022" y="1260276"/>
            <a:ext cx="2367228" cy="3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241300" marR="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When you type in a URL and hit enter, there is a </a:t>
            </a:r>
            <a:r>
              <a:rPr lang="en" sz="16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request</a:t>
            </a:r>
            <a:r>
              <a:rPr lang="en"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that being sent to the host of the webpage and it </a:t>
            </a:r>
            <a:r>
              <a:rPr lang="en" sz="16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responds</a:t>
            </a:r>
            <a:r>
              <a:rPr lang="en"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with loading the webpage. </a:t>
            </a:r>
            <a:endParaRPr sz="1600"/>
          </a:p>
        </p:txBody>
      </p:sp>
      <p:grpSp>
        <p:nvGrpSpPr>
          <p:cNvPr id="304" name="Google Shape;304;p46"/>
          <p:cNvGrpSpPr/>
          <p:nvPr/>
        </p:nvGrpSpPr>
        <p:grpSpPr>
          <a:xfrm>
            <a:off x="3196635" y="1234846"/>
            <a:ext cx="4724831" cy="2749082"/>
            <a:chOff x="0" y="0"/>
            <a:chExt cx="2147483647" cy="2147483647"/>
          </a:xfrm>
        </p:grpSpPr>
        <p:pic>
          <p:nvPicPr>
            <p:cNvPr id="305" name="Google Shape;305;p46"/>
            <p:cNvPicPr preferRelativeResize="0"/>
            <p:nvPr/>
          </p:nvPicPr>
          <p:blipFill rotWithShape="1">
            <a:blip r:embed="rId3">
              <a:alphaModFix/>
            </a:blip>
            <a:srcRect t="8781" b="19000"/>
            <a:stretch/>
          </p:blipFill>
          <p:spPr>
            <a:xfrm>
              <a:off x="0" y="0"/>
              <a:ext cx="2147483647" cy="1999039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6" name="Google Shape;306;p46"/>
            <p:cNvSpPr txBox="1"/>
            <p:nvPr/>
          </p:nvSpPr>
          <p:spPr>
            <a:xfrm>
              <a:off x="1231400329" y="1641263261"/>
              <a:ext cx="349415682" cy="5062203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sp>
        <p:nvSpPr>
          <p:cNvPr id="307" name="Google Shape;307;p46"/>
          <p:cNvSpPr txBox="1"/>
          <p:nvPr/>
        </p:nvSpPr>
        <p:spPr>
          <a:xfrm>
            <a:off x="4528894" y="1697213"/>
            <a:ext cx="1983900" cy="2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CC0000"/>
                </a:solidFill>
              </a:rPr>
              <a:t>https://en.wikipedia.org/wiki/Horse</a:t>
            </a:r>
            <a:endParaRPr sz="900" b="1">
              <a:solidFill>
                <a:srgbClr val="CC0000"/>
              </a:solidFill>
            </a:endParaRPr>
          </a:p>
        </p:txBody>
      </p:sp>
      <p:pic>
        <p:nvPicPr>
          <p:cNvPr id="308" name="Google Shape;308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616" y="2690454"/>
            <a:ext cx="1180753" cy="60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50982" y="3859697"/>
            <a:ext cx="2311010" cy="80311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E303EBA-EC7E-4F9F-95C8-F62E258BC486}"/>
              </a:ext>
            </a:extLst>
          </p:cNvPr>
          <p:cNvSpPr/>
          <p:nvPr/>
        </p:nvSpPr>
        <p:spPr>
          <a:xfrm>
            <a:off x="6016336" y="2992329"/>
            <a:ext cx="768774" cy="4678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7"/>
          <p:cNvSpPr txBox="1">
            <a:spLocks noGrp="1"/>
          </p:cNvSpPr>
          <p:nvPr>
            <p:ph type="title"/>
          </p:nvPr>
        </p:nvSpPr>
        <p:spPr>
          <a:xfrm>
            <a:off x="549956" y="-229716"/>
            <a:ext cx="7984800" cy="11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</a:pPr>
            <a:r>
              <a:rPr lang="en" sz="4200"/>
              <a:t>Limits</a:t>
            </a:r>
            <a:endParaRPr/>
          </a:p>
        </p:txBody>
      </p:sp>
      <p:sp>
        <p:nvSpPr>
          <p:cNvPr id="316" name="Google Shape;316;p47"/>
          <p:cNvSpPr txBox="1"/>
          <p:nvPr/>
        </p:nvSpPr>
        <p:spPr>
          <a:xfrm>
            <a:off x="182194" y="4192608"/>
            <a:ext cx="43197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None/>
            </a:pPr>
            <a:r>
              <a:rPr lang="en"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Web Servers often limit the number of requests they allow form the same IP address X request/day/auth </a:t>
            </a:r>
            <a:endParaRPr sz="500"/>
          </a:p>
        </p:txBody>
      </p:sp>
      <p:pic>
        <p:nvPicPr>
          <p:cNvPr id="317" name="Google Shape;317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5" y="909122"/>
            <a:ext cx="4021931" cy="2734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6459" y="3440466"/>
            <a:ext cx="2719771" cy="718314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47"/>
          <p:cNvSpPr txBox="1"/>
          <p:nvPr/>
        </p:nvSpPr>
        <p:spPr>
          <a:xfrm>
            <a:off x="34453" y="214683"/>
            <a:ext cx="4659600" cy="9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None/>
            </a:pPr>
            <a:r>
              <a:rPr lang="en" sz="1900">
                <a:latin typeface="Helvetica Neue Light"/>
                <a:ea typeface="Helvetica Neue Light"/>
                <a:cs typeface="Helvetica Neue Light"/>
                <a:sym typeface="Helvetica Neue Light"/>
              </a:rPr>
              <a:t>Rate limits</a:t>
            </a:r>
            <a:endParaRPr sz="500"/>
          </a:p>
        </p:txBody>
      </p:sp>
      <p:sp>
        <p:nvSpPr>
          <p:cNvPr id="320" name="Google Shape;320;p47"/>
          <p:cNvSpPr txBox="1"/>
          <p:nvPr/>
        </p:nvSpPr>
        <p:spPr>
          <a:xfrm>
            <a:off x="5089613" y="571500"/>
            <a:ext cx="3893700" cy="32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1549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None/>
            </a:pPr>
            <a:r>
              <a:rPr lang="en" sz="1900">
                <a:latin typeface="Helvetica Neue Light"/>
                <a:ea typeface="Helvetica Neue Light"/>
                <a:cs typeface="Helvetica Neue Light"/>
                <a:sym typeface="Helvetica Neue Light"/>
              </a:rPr>
              <a:t>Legal issues</a:t>
            </a:r>
            <a:endParaRPr sz="19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None/>
            </a:pPr>
            <a:endParaRPr sz="19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None/>
            </a:pPr>
            <a:r>
              <a:rPr lang="en" sz="1900">
                <a:latin typeface="Helvetica Neue Light"/>
                <a:ea typeface="Helvetica Neue Light"/>
                <a:cs typeface="Helvetica Neue Light"/>
                <a:sym typeface="Helvetica Neue Light"/>
              </a:rPr>
              <a:t>Grey area. Depends on Terms of Service, the purpose of scraping, data storage …</a:t>
            </a:r>
            <a:endParaRPr sz="19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None/>
            </a:pPr>
            <a:endParaRPr sz="19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None/>
            </a:pPr>
            <a:r>
              <a:rPr lang="en" sz="1900">
                <a:latin typeface="Helvetica Neue Light"/>
                <a:ea typeface="Helvetica Neue Light"/>
                <a:cs typeface="Helvetica Neue Light"/>
                <a:sym typeface="Helvetica Neue Light"/>
              </a:rPr>
              <a:t>Inform yourself about these before you do a scraping project!</a:t>
            </a:r>
            <a:endParaRPr sz="19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None/>
            </a:pPr>
            <a:endParaRPr sz="19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None/>
            </a:pPr>
            <a:endParaRPr sz="19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None/>
            </a:pPr>
            <a:endParaRPr sz="19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None/>
            </a:pPr>
            <a:endParaRPr sz="19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365C0"/>
      </a:accent4>
      <a:accent5>
        <a:srgbClr val="00882B"/>
      </a:accent5>
      <a:accent6>
        <a:srgbClr val="FFFF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1181</TotalTime>
  <Words>751</Words>
  <Application>Microsoft Office PowerPoint</Application>
  <PresentationFormat>On-screen Show (16:9)</PresentationFormat>
  <Paragraphs>84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Times New Roman</vt:lpstr>
      <vt:lpstr>Helvetica Neue</vt:lpstr>
      <vt:lpstr>Helvetica Neue Light</vt:lpstr>
      <vt:lpstr>Arial</vt:lpstr>
      <vt:lpstr>Calibri</vt:lpstr>
      <vt:lpstr>Simple Light</vt:lpstr>
      <vt:lpstr>Office Theme</vt:lpstr>
      <vt:lpstr>White</vt:lpstr>
      <vt:lpstr>Data Management and Analysis with Python</vt:lpstr>
      <vt:lpstr>PowerPoint Presentation</vt:lpstr>
      <vt:lpstr>Online data collection</vt:lpstr>
      <vt:lpstr>HTML</vt:lpstr>
      <vt:lpstr>PowerPoint Presentation</vt:lpstr>
      <vt:lpstr>PowerPoint Presentation</vt:lpstr>
      <vt:lpstr>PowerPoint Presentation</vt:lpstr>
      <vt:lpstr>Communication with the server</vt:lpstr>
      <vt:lpstr>Limits</vt:lpstr>
      <vt:lpstr>Crawling/Scraping Web Pages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Management and Analysis with Python</dc:title>
  <dc:creator>Somos_Eszter</dc:creator>
  <cp:lastModifiedBy>Somos_Eszter</cp:lastModifiedBy>
  <cp:revision>3</cp:revision>
  <dcterms:modified xsi:type="dcterms:W3CDTF">2021-02-09T10:04:05Z</dcterms:modified>
</cp:coreProperties>
</file>