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3.png" ContentType="image/png"/>
  <Override PartName="/ppt/media/image4.jpeg" ContentType="image/jpeg"/>
  <Override PartName="/ppt/media/image10.jpeg" ContentType="image/jpeg"/>
  <Override PartName="/ppt/media/image5.jpeg" ContentType="image/jpeg"/>
  <Override PartName="/ppt/media/image11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2.jpeg" ContentType="image/jpeg"/>
  <Override PartName="/ppt/media/image13.jpeg" ContentType="image/jpeg"/>
  <Override PartName="/ppt/media/image8.jpeg" ContentType="image/jpeg"/>
  <Override PartName="/ppt/media/image14.jpeg" ContentType="image/jpeg"/>
  <Override PartName="/ppt/media/image9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0920" cy="3784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0920" cy="3784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0920" cy="3784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120" cy="42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83" descr=""/>
          <p:cNvPicPr/>
          <p:nvPr/>
        </p:nvPicPr>
        <p:blipFill>
          <a:blip r:embed="rId1"/>
          <a:srcRect l="15448" t="0" r="0" b="0"/>
          <a:stretch/>
        </p:blipFill>
        <p:spPr>
          <a:xfrm>
            <a:off x="0" y="0"/>
            <a:ext cx="12191760" cy="53715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978560" y="4179600"/>
            <a:ext cx="6823440" cy="977400"/>
          </a:xfrm>
          <a:prstGeom prst="rect">
            <a:avLst/>
          </a:prstGeom>
          <a:gradFill rotWithShape="0">
            <a:gsLst>
              <a:gs pos="0">
                <a:srgbClr val="f7aad2"/>
              </a:gs>
              <a:gs pos="100000">
                <a:srgbClr val="fbd68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</a:pPr>
            <a:r>
              <a:rPr b="1" lang="en-IN" sz="6000" spc="296" strike="noStrike">
                <a:solidFill>
                  <a:srgbClr val="333333"/>
                </a:solidFill>
                <a:latin typeface="Noto Sans Regular"/>
                <a:ea typeface="DejaVu Sans"/>
              </a:rPr>
              <a:t>Just</a:t>
            </a:r>
            <a:r>
              <a:rPr b="1" lang="en-IN" sz="4360" spc="296" strike="noStrike">
                <a:solidFill>
                  <a:srgbClr val="333333"/>
                </a:solidFill>
                <a:latin typeface="Noto Sans Regular"/>
                <a:ea typeface="DejaVu Sans"/>
              </a:rPr>
              <a:t> A </a:t>
            </a:r>
            <a:r>
              <a:rPr b="1" lang="en-IN" sz="6600" spc="296" strike="noStrike">
                <a:solidFill>
                  <a:srgbClr val="333333"/>
                </a:solidFill>
                <a:latin typeface="Noto Sans Regular"/>
                <a:ea typeface="DejaVu Sans"/>
              </a:rPr>
              <a:t>Robot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384000" y="5157360"/>
            <a:ext cx="5418360" cy="699480"/>
          </a:xfrm>
          <a:prstGeom prst="rect">
            <a:avLst/>
          </a:prstGeom>
          <a:gradFill rotWithShape="0">
            <a:gsLst>
              <a:gs pos="0">
                <a:srgbClr val="f7aad2"/>
              </a:gs>
              <a:gs pos="100000">
                <a:srgbClr val="fbd68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51" strike="noStrike">
                <a:solidFill>
                  <a:srgbClr val="000000"/>
                </a:solidFill>
                <a:latin typeface="Century Gothic"/>
                <a:ea typeface="DejaVu Sans"/>
              </a:rPr>
              <a:t>A walking robot </a:t>
            </a:r>
            <a:r>
              <a:rPr b="0" lang="en-IN" sz="4000" spc="-151" strike="noStrike">
                <a:solidFill>
                  <a:srgbClr val="000000"/>
                </a:solidFill>
                <a:latin typeface="Century Gothic"/>
                <a:ea typeface="DejaVu Sans"/>
              </a:rPr>
              <a:t>Module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rcRect l="0" t="0" r="26" b="0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521360" y="2497680"/>
            <a:ext cx="9143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entury Gothic"/>
              </a:rPr>
              <a:t>Kinematic Analysis</a:t>
            </a:r>
            <a:r>
              <a:rPr b="0" lang="en-IN" sz="4400" spc="-1" strike="noStrike">
                <a:solidFill>
                  <a:srgbClr val="ffffff"/>
                </a:solidFill>
                <a:latin typeface="Century Gothic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204920" y="4190400"/>
            <a:ext cx="882468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Position Analysis for a Jansen mechanical leg has been done using loop closure method and calculating the various parameters, given initial parameters.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This analysis is used to find the locus of the outcome of the leg i.e. the path drawn by the foot of the leg.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The analysis is also useful in calculating the velocity and acceleration of each node of the leg throughout one full crank rotation.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2878200" y="523800"/>
            <a:ext cx="5950440" cy="29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2791800" y="1491840"/>
            <a:ext cx="5017680" cy="402480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474960" y="-55080"/>
            <a:ext cx="4014720" cy="2562120"/>
          </a:xfrm>
          <a:prstGeom prst="rect">
            <a:avLst/>
          </a:prstGeom>
          <a:ln>
            <a:noFill/>
          </a:ln>
        </p:spPr>
      </p:pic>
      <p:pic>
        <p:nvPicPr>
          <p:cNvPr id="158" name="Picture 10" descr=""/>
          <p:cNvPicPr/>
          <p:nvPr/>
        </p:nvPicPr>
        <p:blipFill>
          <a:blip r:embed="rId3"/>
          <a:stretch/>
        </p:blipFill>
        <p:spPr>
          <a:xfrm>
            <a:off x="1451160" y="0"/>
            <a:ext cx="3683880" cy="2986920"/>
          </a:xfrm>
          <a:prstGeom prst="rect">
            <a:avLst/>
          </a:prstGeom>
          <a:ln>
            <a:noFill/>
          </a:ln>
        </p:spPr>
      </p:pic>
      <p:pic>
        <p:nvPicPr>
          <p:cNvPr id="159" name="Picture 12" descr=""/>
          <p:cNvPicPr/>
          <p:nvPr/>
        </p:nvPicPr>
        <p:blipFill>
          <a:blip r:embed="rId4"/>
          <a:stretch/>
        </p:blipFill>
        <p:spPr>
          <a:xfrm>
            <a:off x="263880" y="3349440"/>
            <a:ext cx="4914360" cy="287964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5"/>
          <a:stretch/>
        </p:blipFill>
        <p:spPr>
          <a:xfrm>
            <a:off x="7858440" y="2788200"/>
            <a:ext cx="2407320" cy="38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152000" y="576000"/>
            <a:ext cx="876060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333333"/>
                </a:solidFill>
                <a:latin typeface="Century Gothic"/>
              </a:rPr>
              <a:t>Concepts Utilised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152000" y="2601360"/>
            <a:ext cx="876060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296" strike="noStrike">
                <a:solidFill>
                  <a:srgbClr val="404040"/>
                </a:solidFill>
                <a:latin typeface="Century Gothic"/>
              </a:rPr>
              <a:t>Position Analysis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296" strike="noStrike">
                <a:solidFill>
                  <a:srgbClr val="404040"/>
                </a:solidFill>
                <a:latin typeface="Century Gothic"/>
              </a:rPr>
              <a:t>Loop Closure Method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296" strike="noStrike">
                <a:solidFill>
                  <a:srgbClr val="404040"/>
                </a:solidFill>
                <a:latin typeface="Century Gothic"/>
              </a:rPr>
              <a:t>Stress Analysis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668600" y="2172600"/>
            <a:ext cx="884988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000" spc="296" strike="noStrike" u="sng">
                <a:solidFill>
                  <a:srgbClr val="1c1c1c"/>
                </a:solidFill>
                <a:uFillTx/>
                <a:latin typeface="Century Gothic"/>
                <a:ea typeface="DejaVu Sans"/>
              </a:rPr>
              <a:t>Sri Ram K </a:t>
            </a:r>
            <a:r>
              <a:rPr b="0" lang="en-IN" sz="1800" spc="296" strike="noStrike">
                <a:solidFill>
                  <a:srgbClr val="1c1c1c"/>
                </a:solidFill>
                <a:latin typeface="Century Gothic"/>
                <a:ea typeface="DejaVu Sans"/>
              </a:rPr>
              <a:t>– Stress Analysis, Report writing, Kinematic Analysis, Brainstorming, PowerPoint presentation, Model Rendering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000" spc="296" strike="noStrike" u="sng">
                <a:solidFill>
                  <a:srgbClr val="1c1c1c"/>
                </a:solidFill>
                <a:uFillTx/>
                <a:latin typeface="Century Gothic"/>
                <a:ea typeface="DejaVu Sans"/>
              </a:rPr>
              <a:t>Faseeh Ahmed </a:t>
            </a:r>
            <a:r>
              <a:rPr b="0" lang="en-IN" sz="1800" spc="296" strike="noStrike">
                <a:solidFill>
                  <a:srgbClr val="1c1c1c"/>
                </a:solidFill>
                <a:latin typeface="Century Gothic"/>
                <a:ea typeface="DejaVu Sans"/>
              </a:rPr>
              <a:t>– Report Writing, Brainstorming, CAD model design in Fusion 360, Model rendering, PowerPoint presentation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000" spc="296" strike="noStrike" u="sng">
                <a:solidFill>
                  <a:srgbClr val="1c1c1c"/>
                </a:solidFill>
                <a:uFillTx/>
                <a:latin typeface="Century Gothic"/>
                <a:ea typeface="DejaVu Sans"/>
              </a:rPr>
              <a:t>Shaheel P </a:t>
            </a:r>
            <a:r>
              <a:rPr b="0" lang="en-IN" sz="1800" spc="296" strike="noStrike">
                <a:solidFill>
                  <a:srgbClr val="1c1c1c"/>
                </a:solidFill>
                <a:latin typeface="Century Gothic"/>
                <a:ea typeface="DejaVu Sans"/>
              </a:rPr>
              <a:t>– PowerPoint presentation, Brainstorming, CAD model design in Fusion, Model Dimension calculations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000" spc="296" strike="noStrike" u="sng">
                <a:solidFill>
                  <a:srgbClr val="1c1c1c"/>
                </a:solidFill>
                <a:uFillTx/>
                <a:latin typeface="Century Gothic"/>
                <a:ea typeface="DejaVu Sans"/>
              </a:rPr>
              <a:t>Abhinand P </a:t>
            </a:r>
            <a:r>
              <a:rPr b="0" lang="en-IN" sz="1800" spc="296" strike="noStrike">
                <a:solidFill>
                  <a:srgbClr val="1c1c1c"/>
                </a:solidFill>
                <a:latin typeface="Century Gothic"/>
                <a:ea typeface="DejaVu Sans"/>
              </a:rPr>
              <a:t>– Pugh Matrix, Stress Analysis, Kinematic 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523680" y="1040760"/>
            <a:ext cx="4953240" cy="638640"/>
          </a:xfrm>
          <a:prstGeom prst="rect">
            <a:avLst/>
          </a:prstGeom>
          <a:solidFill>
            <a:srgbClr val="ffffd7"/>
          </a:solidFill>
          <a:ln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333333"/>
                </a:solidFill>
                <a:uFillTx/>
                <a:latin typeface="Century Gothic"/>
                <a:ea typeface="DejaVu Sans"/>
              </a:rPr>
              <a:t>Just A Robot </a:t>
            </a:r>
            <a:r>
              <a:rPr b="1" lang="en-US" sz="3200" spc="-1" strike="noStrike">
                <a:solidFill>
                  <a:srgbClr val="333333"/>
                </a:solidFill>
                <a:latin typeface="Century Gothic"/>
                <a:ea typeface="DejaVu Sans"/>
              </a:rPr>
              <a:t>Creators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36000" y="576000"/>
            <a:ext cx="876060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333333"/>
                </a:solidFill>
                <a:latin typeface="Century Gothic"/>
              </a:rPr>
              <a:t>PROBLEM STATEMENT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52000" y="2601360"/>
            <a:ext cx="876060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1" lang="en-US" sz="1800" spc="296" strike="noStrike">
                <a:solidFill>
                  <a:srgbClr val="404040"/>
                </a:solidFill>
                <a:latin typeface="Century Gothic"/>
              </a:rPr>
              <a:t>To design a walking robot module, </a:t>
            </a:r>
            <a:r>
              <a:rPr b="0" lang="en-US" sz="1800" spc="296" strike="noStrike">
                <a:solidFill>
                  <a:srgbClr val="404040"/>
                </a:solidFill>
                <a:latin typeface="Century Gothic"/>
              </a:rPr>
              <a:t>which can be fitted with different parts of diverse functionalities based on consumer needs.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US" sz="1800" spc="296" strike="noStrike">
                <a:solidFill>
                  <a:srgbClr val="404040"/>
                </a:solidFill>
                <a:latin typeface="Century Gothic"/>
              </a:rPr>
              <a:t>The market is wide open for a product which is module based. Such a product caters to a niches over a diverse range. In addition, it’s a novelty and can be marketed as such.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38000" y="432000"/>
            <a:ext cx="1070964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333333"/>
                </a:solidFill>
                <a:latin typeface="Century Gothic"/>
              </a:rPr>
              <a:t>Concept Selection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82640" y="1350720"/>
            <a:ext cx="10449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Walking robots are of great value to researchers for their ability to move over rough or uneven surfaces with ease, compared to their counterpart, i.e. wheels.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By using a Pugh matrix and brainstorming for available solutions, Jansen’s Leg Mechanism as selected by us.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68680" y="271080"/>
            <a:ext cx="1070964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3600" spc="296" strike="noStrike">
                <a:solidFill>
                  <a:srgbClr val="333333"/>
                </a:solidFill>
                <a:latin typeface="Century Gothic"/>
              </a:rPr>
              <a:t>Mechanism</a:t>
            </a:r>
            <a:endParaRPr b="0" lang="en-IN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28400" y="1101600"/>
            <a:ext cx="10449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The module is made up of 4 leg systems, and legs on same are paired to a common crank link, but out-of-phase by half a rotation.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The central frame is simple in design, and can bear heavy loads.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The orbit of the foot determines the various factors of the module movement.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f5a408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The movement is periodic in nature.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1080" y="-72000"/>
            <a:ext cx="12191040" cy="72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6000" y="201240"/>
            <a:ext cx="6503040" cy="13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399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Dimensions Used (in cm)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117360" y="144000"/>
            <a:ext cx="3074400" cy="65516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284"/>
              </a:spcAf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a = 7.30769230769231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b = 7.98076923076923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c = 7.55769230769231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d = 7.71153846153846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e = 10.7307692307692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f = 7.57692307692308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g = 7.05769230769231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h = 12.6346153846154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i = 9.42307692307692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j = 9.61538461538462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k = 11.9038461538462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l = 1.5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r>
              <a:rPr b="0" lang="en-IN" sz="1640" spc="-1" strike="noStrike">
                <a:solidFill>
                  <a:srgbClr val="ffffd7"/>
                </a:solidFill>
                <a:latin typeface="Noto Sans Regular"/>
                <a:ea typeface="DejaVu Sans"/>
              </a:rPr>
              <a:t>m = 2.88461538461538</a:t>
            </a:r>
            <a:endParaRPr b="0" lang="en-IN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84"/>
              </a:spcAft>
            </a:pPr>
            <a:endParaRPr b="0" lang="en-IN" sz="1640" spc="-1" strike="noStrike">
              <a:latin typeface="Arial"/>
            </a:endParaRPr>
          </a:p>
        </p:txBody>
      </p:sp>
      <p:pic>
        <p:nvPicPr>
          <p:cNvPr id="138" name="Picture 92" descr=""/>
          <p:cNvPicPr/>
          <p:nvPr/>
        </p:nvPicPr>
        <p:blipFill>
          <a:blip r:embed="rId1"/>
          <a:srcRect l="0" t="0" r="28024" b="0"/>
          <a:stretch/>
        </p:blipFill>
        <p:spPr>
          <a:xfrm>
            <a:off x="2631240" y="1024560"/>
            <a:ext cx="3852360" cy="50511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2436120" y="5942160"/>
            <a:ext cx="46368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IN" sz="1640" spc="-1" strike="noStrike">
                <a:solidFill>
                  <a:srgbClr val="000000"/>
                </a:solidFill>
                <a:latin typeface="Arial"/>
                <a:ea typeface="DejaVu Sans"/>
              </a:rPr>
              <a:t>Thickness of each bar = 5mm</a:t>
            </a:r>
            <a:endParaRPr b="0" lang="en-IN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68680" y="271080"/>
            <a:ext cx="1070964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868680" y="1957680"/>
            <a:ext cx="10449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3818880"/>
          </a:xfrm>
          <a:prstGeom prst="rect">
            <a:avLst/>
          </a:prstGeom>
          <a:ln>
            <a:noFill/>
          </a:ln>
        </p:spPr>
      </p:pic>
      <p:pic>
        <p:nvPicPr>
          <p:cNvPr id="143" name="Picture 6" descr=""/>
          <p:cNvPicPr/>
          <p:nvPr/>
        </p:nvPicPr>
        <p:blipFill>
          <a:blip r:embed="rId2"/>
          <a:stretch/>
        </p:blipFill>
        <p:spPr>
          <a:xfrm>
            <a:off x="0" y="3717000"/>
            <a:ext cx="12191040" cy="39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174400" y="271800"/>
            <a:ext cx="803268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399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Cost Estimation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043720" y="1656000"/>
            <a:ext cx="7836120" cy="4391640"/>
          </a:xfrm>
          <a:prstGeom prst="rect">
            <a:avLst/>
          </a:prstGeom>
          <a:solidFill>
            <a:srgbClr val="ffff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Material used: Stainless Steel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Cost/kg of steel: Rs 170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Thickness of bar = 0.3mm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Width of the bars = 1cm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Volume of each leg = 51.94cm3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Density of steel = 8.05 g/cm3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Weight of each leg = 250.87 g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Weight of the crank = 105.24 g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Distance between each  parallel leg = 8 cm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Weight of the robot = Weight of (legs + crank + other bars ) = (250.87*4 + 105.24 + 128) = 1,236.72 g</a:t>
            </a:r>
            <a:endParaRPr b="0" lang="en-IN" sz="1450" spc="-1" strike="noStrike">
              <a:latin typeface="Arial"/>
            </a:endParaRPr>
          </a:p>
          <a:p>
            <a:pPr marL="392040" indent="-293040">
              <a:lnSpc>
                <a:spcPct val="100000"/>
              </a:lnSpc>
              <a:spcAft>
                <a:spcPts val="12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en-IN" sz="145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Cost of the robot = Cost of steel + Cost of motor = 210 + 160 = Rs 370 (approx.)</a:t>
            </a:r>
            <a:endParaRPr b="0" lang="en-IN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 descr=""/>
          <p:cNvPicPr/>
          <p:nvPr/>
        </p:nvPicPr>
        <p:blipFill>
          <a:blip r:embed="rId1"/>
          <a:srcRect l="0" t="0" r="26" b="0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1521360" y="4415040"/>
            <a:ext cx="9143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entury Gothic"/>
              </a:rPr>
              <a:t>Static Analysis</a:t>
            </a:r>
            <a:r>
              <a:rPr b="0" lang="en-IN" sz="4400" spc="-1" strike="noStrike">
                <a:solidFill>
                  <a:srgbClr val="ffffff"/>
                </a:solidFill>
                <a:latin typeface="Century Gothic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21360" y="5634720"/>
            <a:ext cx="914328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 cap="all">
                <a:solidFill>
                  <a:srgbClr val="ffffff"/>
                </a:solidFill>
                <a:latin typeface="Century Gothic"/>
              </a:rPr>
              <a:t>Stress analysis by ANSYS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9" descr=""/>
          <p:cNvPicPr/>
          <p:nvPr/>
        </p:nvPicPr>
        <p:blipFill>
          <a:blip r:embed="rId1"/>
          <a:stretch/>
        </p:blipFill>
        <p:spPr>
          <a:xfrm>
            <a:off x="2684160" y="1775880"/>
            <a:ext cx="5699160" cy="4510080"/>
          </a:xfrm>
          <a:prstGeom prst="rect">
            <a:avLst/>
          </a:prstGeom>
          <a:ln>
            <a:noFill/>
          </a:ln>
        </p:spPr>
      </p:pic>
      <p:pic>
        <p:nvPicPr>
          <p:cNvPr id="150" name="Picture 11" descr=""/>
          <p:cNvPicPr/>
          <p:nvPr/>
        </p:nvPicPr>
        <p:blipFill>
          <a:blip r:embed="rId2"/>
          <a:stretch/>
        </p:blipFill>
        <p:spPr>
          <a:xfrm>
            <a:off x="3803760" y="2022840"/>
            <a:ext cx="7952040" cy="3656880"/>
          </a:xfrm>
          <a:prstGeom prst="rect">
            <a:avLst/>
          </a:prstGeom>
          <a:ln>
            <a:noFill/>
          </a:ln>
        </p:spPr>
      </p:pic>
      <p:pic>
        <p:nvPicPr>
          <p:cNvPr id="151" name="Picture 12" descr=""/>
          <p:cNvPicPr/>
          <p:nvPr/>
        </p:nvPicPr>
        <p:blipFill>
          <a:blip r:embed="rId3"/>
          <a:stretch/>
        </p:blipFill>
        <p:spPr>
          <a:xfrm>
            <a:off x="-1811520" y="1891800"/>
            <a:ext cx="7632000" cy="39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828</TotalTime>
  <Application>LibreOffice/6.4.3.2$MacOSX_X86_64 LibreOffice_project/747b5d0ebf89f41c860ec2a39efd7cb15b54f2d8</Application>
  <Words>515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2020-06-03T23:14:01Z</dcterms:created>
  <dc:creator>Sriram Kethireddy</dc:creator>
  <dc:description/>
  <dc:language>en-IN</dc:language>
  <cp:lastModifiedBy/>
  <dcterms:modified xsi:type="dcterms:W3CDTF">2020-06-05T21:36:01Z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