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5"/>
  </p:notesMasterIdLst>
  <p:handoutMasterIdLst>
    <p:handoutMasterId r:id="rId17"/>
  </p:handoutMasterIdLst>
  <p:sldIdLst>
    <p:sldId id="258" r:id="rId4"/>
    <p:sldId id="260" r:id="rId6"/>
    <p:sldId id="259" r:id="rId7"/>
    <p:sldId id="261" r:id="rId8"/>
    <p:sldId id="273" r:id="rId9"/>
    <p:sldId id="264" r:id="rId10"/>
    <p:sldId id="262" r:id="rId11"/>
    <p:sldId id="272" r:id="rId12"/>
    <p:sldId id="295" r:id="rId13"/>
    <p:sldId id="296" r:id="rId14"/>
    <p:sldId id="297" r:id="rId15"/>
    <p:sldId id="265" r:id="rId1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A3B"/>
    <a:srgbClr val="353F4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597"/>
    <p:restoredTop sz="94619"/>
  </p:normalViewPr>
  <p:slideViewPr>
    <p:cSldViewPr snapToGrid="0" showGuides="1">
      <p:cViewPr>
        <p:scale>
          <a:sx n="100" d="100"/>
          <a:sy n="100" d="100"/>
        </p:scale>
        <p:origin x="768" y="636"/>
      </p:cViewPr>
      <p:guideLst>
        <p:guide orient="horz" pos="208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等线" pitchFamily="2" charset="-122"/>
                <a:ea typeface="等线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等线" pitchFamily="2" charset="-122"/>
                <a:ea typeface="等线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C9B17E-EBA4-4BA6-BFBF-CFC4EA0BE6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6146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5805488"/>
            <a:ext cx="12192000" cy="1052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122" name="文本框 6"/>
          <p:cNvSpPr txBox="1"/>
          <p:nvPr/>
        </p:nvSpPr>
        <p:spPr>
          <a:xfrm>
            <a:off x="4182745" y="1032510"/>
            <a:ext cx="70999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8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An</a:t>
            </a:r>
            <a:r>
              <a:rPr lang="es-AR" altLang="en-US" sz="48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á</a:t>
            </a:r>
            <a:r>
              <a:rPr lang="en-US" altLang="zh-CN" sz="48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lisis de barrios populares de Argentina. </a:t>
            </a:r>
            <a:endParaRPr lang="en-US" altLang="zh-CN" sz="48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171305" y="6099175"/>
            <a:ext cx="2659380" cy="487680"/>
            <a:chOff x="10195" y="6291"/>
            <a:chExt cx="4188" cy="768"/>
          </a:xfrm>
        </p:grpSpPr>
        <p:sp>
          <p:nvSpPr>
            <p:cNvPr id="9" name="圆角矩形 8"/>
            <p:cNvSpPr/>
            <p:nvPr/>
          </p:nvSpPr>
          <p:spPr>
            <a:xfrm>
              <a:off x="10498" y="6291"/>
              <a:ext cx="3684" cy="768"/>
            </a:xfrm>
            <a:prstGeom prst="roundRect">
              <a:avLst/>
            </a:prstGeom>
            <a:solidFill>
              <a:srgbClr val="99C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5125" name="矩形 9"/>
            <p:cNvSpPr/>
            <p:nvPr/>
          </p:nvSpPr>
          <p:spPr>
            <a:xfrm>
              <a:off x="10195" y="6361"/>
              <a:ext cx="41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</a:rPr>
                <a:t>Valentin Sosa, G13</a:t>
              </a:r>
              <a:endPara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5126" name="文本框 10"/>
          <p:cNvSpPr txBox="1"/>
          <p:nvPr/>
        </p:nvSpPr>
        <p:spPr>
          <a:xfrm>
            <a:off x="4925219" y="3296920"/>
            <a:ext cx="5614987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s-AR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Probabilidad y Estadistica, Lic. en Ciencias de la Computacion, UNR, Argentina.</a:t>
            </a:r>
            <a:endParaRPr lang="es-AR" altLang="zh-CN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0" y="2528888"/>
            <a:ext cx="4078288" cy="4329113"/>
          </a:xfrm>
          <a:custGeom>
            <a:avLst/>
            <a:gdLst>
              <a:gd name="connsiteX0" fmla="*/ 744589 w 5012696"/>
              <a:gd name="connsiteY0" fmla="*/ 0 h 5320395"/>
              <a:gd name="connsiteX1" fmla="*/ 5012696 w 5012696"/>
              <a:gd name="connsiteY1" fmla="*/ 4268107 h 5320395"/>
              <a:gd name="connsiteX2" fmla="*/ 4925983 w 5012696"/>
              <a:gd name="connsiteY2" fmla="*/ 5128280 h 5320395"/>
              <a:gd name="connsiteX3" fmla="*/ 4876585 w 5012696"/>
              <a:gd name="connsiteY3" fmla="*/ 5320395 h 5320395"/>
              <a:gd name="connsiteX4" fmla="*/ 0 w 5012696"/>
              <a:gd name="connsiteY4" fmla="*/ 5320395 h 5320395"/>
              <a:gd name="connsiteX5" fmla="*/ 0 w 5012696"/>
              <a:gd name="connsiteY5" fmla="*/ 66072 h 5320395"/>
              <a:gd name="connsiteX6" fmla="*/ 94598 w 5012696"/>
              <a:gd name="connsiteY6" fmla="*/ 49178 h 5320395"/>
              <a:gd name="connsiteX7" fmla="*/ 744589 w 5012696"/>
              <a:gd name="connsiteY7" fmla="*/ 0 h 53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2696" h="5320395">
                <a:moveTo>
                  <a:pt x="744589" y="0"/>
                </a:moveTo>
                <a:cubicBezTo>
                  <a:pt x="3101799" y="0"/>
                  <a:pt x="5012696" y="1910897"/>
                  <a:pt x="5012696" y="4268107"/>
                </a:cubicBezTo>
                <a:cubicBezTo>
                  <a:pt x="5012696" y="4562759"/>
                  <a:pt x="4982838" y="4850436"/>
                  <a:pt x="4925983" y="5128280"/>
                </a:cubicBezTo>
                <a:lnTo>
                  <a:pt x="4876585" y="5320395"/>
                </a:lnTo>
                <a:lnTo>
                  <a:pt x="0" y="5320395"/>
                </a:lnTo>
                <a:lnTo>
                  <a:pt x="0" y="66072"/>
                </a:lnTo>
                <a:lnTo>
                  <a:pt x="94598" y="49178"/>
                </a:lnTo>
                <a:cubicBezTo>
                  <a:pt x="306535" y="16795"/>
                  <a:pt x="523601" y="0"/>
                  <a:pt x="744589" y="0"/>
                </a:cubicBez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33775" y="5011738"/>
            <a:ext cx="1089025" cy="1087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10850" y="730250"/>
            <a:ext cx="411163" cy="409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387138" y="1357313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49165" y="6099175"/>
            <a:ext cx="3533140" cy="487680"/>
            <a:chOff x="8314" y="8131"/>
            <a:chExt cx="5564" cy="768"/>
          </a:xfrm>
        </p:grpSpPr>
        <p:sp>
          <p:nvSpPr>
            <p:cNvPr id="4" name="圆角矩形 8"/>
            <p:cNvSpPr/>
            <p:nvPr/>
          </p:nvSpPr>
          <p:spPr>
            <a:xfrm>
              <a:off x="8554" y="8131"/>
              <a:ext cx="5016" cy="76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5" name="矩形 9"/>
            <p:cNvSpPr/>
            <p:nvPr/>
          </p:nvSpPr>
          <p:spPr>
            <a:xfrm>
              <a:off x="8314" y="8201"/>
              <a:ext cx="556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</a:rPr>
                <a:t>Destinatario: Juan Grande</a:t>
              </a:r>
              <a:endPara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30225" y="2643505"/>
            <a:ext cx="7685405" cy="1571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Presencia de un riesgo de derrumbe o problema estructural grave.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Presencia de plagas (y cu</a:t>
            </a:r>
            <a:r>
              <a:rPr lang="es-A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plagas)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5" name="文本框 128"/>
          <p:cNvSpPr txBox="1"/>
          <p:nvPr/>
        </p:nvSpPr>
        <p:spPr>
          <a:xfrm>
            <a:off x="173355" y="266700"/>
            <a:ext cx="4159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Informaci</a:t>
            </a:r>
            <a:r>
              <a:rPr lang="es-AR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ón </a:t>
            </a:r>
            <a:r>
              <a:rPr lang="en-US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relevante al t</a:t>
            </a:r>
            <a:r>
              <a:rPr lang="es-AR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ó</a:t>
            </a:r>
            <a:r>
              <a:rPr lang="en-US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pico</a:t>
            </a:r>
            <a:endParaRPr lang="en-US" altLang="es-AR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993755" y="496570"/>
            <a:ext cx="680720" cy="5810885"/>
            <a:chOff x="17313" y="782"/>
            <a:chExt cx="1072" cy="9151"/>
          </a:xfrm>
        </p:grpSpPr>
        <p:grpSp>
          <p:nvGrpSpPr>
            <p:cNvPr id="13" name="Group 12"/>
            <p:cNvGrpSpPr/>
            <p:nvPr/>
          </p:nvGrpSpPr>
          <p:grpSpPr>
            <a:xfrm>
              <a:off x="17341" y="782"/>
              <a:ext cx="1016" cy="1016"/>
              <a:chOff x="10528" y="7372"/>
              <a:chExt cx="1770" cy="177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0528" y="7372"/>
                <a:ext cx="1771" cy="17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11" name="Picture 10" descr="box-plot(1)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697" y="7541"/>
                <a:ext cx="1432" cy="1432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7329" y="2064"/>
              <a:ext cx="1040" cy="1040"/>
              <a:chOff x="10049" y="7834"/>
              <a:chExt cx="1468" cy="1468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0049" y="7834"/>
                <a:ext cx="1469" cy="146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17" name="Picture 16" descr="bar-chart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35" y="8020"/>
                <a:ext cx="1098" cy="1098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17323" y="3370"/>
              <a:ext cx="1052" cy="1138"/>
              <a:chOff x="8392" y="7038"/>
              <a:chExt cx="1540" cy="166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8392" y="7101"/>
                <a:ext cx="1541" cy="154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21" name="Picture 20" descr="table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2" y="7038"/>
                <a:ext cx="1302" cy="1667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17320" y="4751"/>
              <a:ext cx="1058" cy="1058"/>
              <a:chOff x="5157" y="7343"/>
              <a:chExt cx="2144" cy="21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157" y="7343"/>
                <a:ext cx="2145" cy="214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24" name="Picture 23" descr="pie-chart"/>
              <p:cNvPicPr>
                <a:picLocks noChangeAspect="1"/>
              </p:cNvPicPr>
              <p:nvPr/>
            </p:nvPicPr>
            <p:blipFill>
              <a:blip r:embed="rId4">
                <a:lum bright="6000"/>
              </a:blip>
              <a:stretch>
                <a:fillRect/>
              </a:stretch>
            </p:blipFill>
            <p:spPr>
              <a:xfrm>
                <a:off x="5369" y="7555"/>
                <a:ext cx="1721" cy="1721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17332" y="7505"/>
              <a:ext cx="1033" cy="1033"/>
              <a:chOff x="4883" y="7415"/>
              <a:chExt cx="2030" cy="203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4883" y="7415"/>
                <a:ext cx="2031" cy="203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27" name="Picture 26" descr="bar-chart(1)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" y="7578"/>
                <a:ext cx="1706" cy="1706"/>
              </a:xfrm>
              <a:prstGeom prst="rect">
                <a:avLst/>
              </a:prstGeom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17313" y="6110"/>
              <a:ext cx="1072" cy="1072"/>
              <a:chOff x="2306" y="6839"/>
              <a:chExt cx="1770" cy="177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2306" y="6839"/>
                <a:ext cx="1771" cy="17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30" name="Picture 29" descr="histogram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1" y="6995"/>
                <a:ext cx="1421" cy="1421"/>
              </a:xfrm>
              <a:prstGeom prst="rect">
                <a:avLst/>
              </a:prstGeom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17313" y="8861"/>
              <a:ext cx="1072" cy="1072"/>
              <a:chOff x="11806" y="8893"/>
              <a:chExt cx="1398" cy="139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1806" y="8893"/>
                <a:ext cx="1398" cy="139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31" name="Picture 30" descr="scatter-graph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05" y="9081"/>
                <a:ext cx="1084" cy="1084"/>
              </a:xfrm>
              <a:prstGeom prst="rect">
                <a:avLst/>
              </a:prstGeom>
            </p:spPr>
          </p:pic>
        </p:grpSp>
      </p:grpSp>
      <p:sp>
        <p:nvSpPr>
          <p:cNvPr id="2" name="Freeform 1"/>
          <p:cNvSpPr/>
          <p:nvPr/>
        </p:nvSpPr>
        <p:spPr>
          <a:xfrm>
            <a:off x="7862570" y="3108639"/>
            <a:ext cx="3070225" cy="218117"/>
          </a:xfrm>
          <a:custGeom>
            <a:avLst/>
            <a:gdLst>
              <a:gd name="connsiteX0" fmla="*/ 0 w 4835"/>
              <a:gd name="connsiteY0" fmla="*/ 10 h 343"/>
              <a:gd name="connsiteX1" fmla="*/ 2789 w 4835"/>
              <a:gd name="connsiteY1" fmla="*/ 39 h 343"/>
              <a:gd name="connsiteX2" fmla="*/ 4835 w 4835"/>
              <a:gd name="connsiteY2" fmla="*/ 339 h 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5" h="343">
                <a:moveTo>
                  <a:pt x="0" y="10"/>
                </a:moveTo>
                <a:cubicBezTo>
                  <a:pt x="489" y="42"/>
                  <a:pt x="1988" y="-47"/>
                  <a:pt x="2789" y="39"/>
                </a:cubicBezTo>
                <a:cubicBezTo>
                  <a:pt x="3590" y="125"/>
                  <a:pt x="3905" y="382"/>
                  <a:pt x="4835" y="339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947920" y="1526995"/>
            <a:ext cx="5991225" cy="2193768"/>
          </a:xfrm>
          <a:custGeom>
            <a:avLst/>
            <a:gdLst>
              <a:gd name="connsiteX0" fmla="*/ 0 w 9435"/>
              <a:gd name="connsiteY0" fmla="*/ 3414 h 3454"/>
              <a:gd name="connsiteX1" fmla="*/ 4318 w 9435"/>
              <a:gd name="connsiteY1" fmla="*/ 3229 h 3454"/>
              <a:gd name="connsiteX2" fmla="*/ 6206 w 9435"/>
              <a:gd name="connsiteY2" fmla="*/ 1755 h 3454"/>
              <a:gd name="connsiteX3" fmla="*/ 8023 w 9435"/>
              <a:gd name="connsiteY3" fmla="*/ 212 h 3454"/>
              <a:gd name="connsiteX4" fmla="*/ 9435 w 9435"/>
              <a:gd name="connsiteY4" fmla="*/ 24 h 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5" h="3455">
                <a:moveTo>
                  <a:pt x="0" y="3414"/>
                </a:moveTo>
                <a:cubicBezTo>
                  <a:pt x="827" y="3477"/>
                  <a:pt x="3331" y="3500"/>
                  <a:pt x="4318" y="3229"/>
                </a:cubicBezTo>
                <a:cubicBezTo>
                  <a:pt x="5305" y="2958"/>
                  <a:pt x="5905" y="2168"/>
                  <a:pt x="6206" y="1755"/>
                </a:cubicBezTo>
                <a:cubicBezTo>
                  <a:pt x="6507" y="1342"/>
                  <a:pt x="7351" y="484"/>
                  <a:pt x="8023" y="212"/>
                </a:cubicBezTo>
                <a:cubicBezTo>
                  <a:pt x="8695" y="-60"/>
                  <a:pt x="8867" y="-3"/>
                  <a:pt x="9435" y="24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椭圆 34"/>
          <p:cNvSpPr/>
          <p:nvPr/>
        </p:nvSpPr>
        <p:spPr>
          <a:xfrm>
            <a:off x="3786188" y="1155700"/>
            <a:ext cx="4619625" cy="4619625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506" name="组合 33"/>
          <p:cNvGrpSpPr/>
          <p:nvPr/>
        </p:nvGrpSpPr>
        <p:grpSpPr>
          <a:xfrm>
            <a:off x="-290512" y="4116388"/>
            <a:ext cx="4527550" cy="3462337"/>
            <a:chOff x="-290449" y="3324849"/>
            <a:chExt cx="5561545" cy="4254420"/>
          </a:xfrm>
        </p:grpSpPr>
        <p:grpSp>
          <p:nvGrpSpPr>
            <p:cNvPr id="21507" name="组合 3"/>
            <p:cNvGrpSpPr/>
            <p:nvPr/>
          </p:nvGrpSpPr>
          <p:grpSpPr>
            <a:xfrm rot="5400000">
              <a:off x="2671563" y="3324672"/>
              <a:ext cx="2599356" cy="2599710"/>
              <a:chOff x="9579914" y="4258290"/>
              <a:chExt cx="2599356" cy="2599710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9586272" y="4271002"/>
                <a:ext cx="2592998" cy="258699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09" name="组合 5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12" name="组合 8"/>
            <p:cNvGrpSpPr/>
            <p:nvPr/>
          </p:nvGrpSpPr>
          <p:grpSpPr>
            <a:xfrm rot="5400000">
              <a:off x="3000942" y="4677395"/>
              <a:ext cx="2160252" cy="2159925"/>
              <a:chOff x="9579914" y="4258290"/>
              <a:chExt cx="2944317" cy="2943871"/>
            </a:xfrm>
          </p:grpSpPr>
          <p:cxnSp>
            <p:nvCxnSpPr>
              <p:cNvPr id="10" name="直接连接符 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14" name="组合 1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17" name="组合 13"/>
            <p:cNvGrpSpPr/>
            <p:nvPr/>
          </p:nvGrpSpPr>
          <p:grpSpPr>
            <a:xfrm rot="5400000">
              <a:off x="522348" y="3764108"/>
              <a:ext cx="2160252" cy="2159925"/>
              <a:chOff x="9579914" y="4258290"/>
              <a:chExt cx="2944317" cy="2943871"/>
            </a:xfrm>
          </p:grpSpPr>
          <p:cxnSp>
            <p:nvCxnSpPr>
              <p:cNvPr id="15" name="直接连接符 14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19" name="组合 15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22" name="组合 18"/>
            <p:cNvGrpSpPr/>
            <p:nvPr/>
          </p:nvGrpSpPr>
          <p:grpSpPr>
            <a:xfrm rot="5400000">
              <a:off x="-290568" y="4178378"/>
              <a:ext cx="1579097" cy="1578858"/>
              <a:chOff x="9579914" y="4258290"/>
              <a:chExt cx="2944317" cy="2943871"/>
            </a:xfrm>
          </p:grpSpPr>
          <p:cxnSp>
            <p:nvCxnSpPr>
              <p:cNvPr id="20" name="直接连接符 1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24" name="组合 2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27" name="组合 23"/>
            <p:cNvGrpSpPr/>
            <p:nvPr/>
          </p:nvGrpSpPr>
          <p:grpSpPr>
            <a:xfrm rot="5400000">
              <a:off x="-40702" y="5276874"/>
              <a:ext cx="1579097" cy="1578858"/>
              <a:chOff x="9579914" y="4258290"/>
              <a:chExt cx="2944317" cy="2943871"/>
            </a:xfrm>
          </p:grpSpPr>
          <p:cxnSp>
            <p:nvCxnSpPr>
              <p:cNvPr id="25" name="直接连接符 24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29" name="组合 25"/>
              <p:cNvGrpSpPr/>
              <p:nvPr/>
            </p:nvGrpSpPr>
            <p:grpSpPr>
              <a:xfrm>
                <a:off x="9579914" y="4258290"/>
                <a:ext cx="2432165" cy="2411221"/>
                <a:chOff x="9567214" y="4277340"/>
                <a:chExt cx="2432165" cy="2411221"/>
              </a:xfrm>
            </p:grpSpPr>
            <p:cxnSp>
              <p:nvCxnSpPr>
                <p:cNvPr id="27" name="直接连接符 26"/>
                <p:cNvCxnSpPr/>
                <p:nvPr/>
              </p:nvCxnSpPr>
              <p:spPr>
                <a:xfrm rot="16200000" flipH="1">
                  <a:off x="8361619" y="5482955"/>
                  <a:ext cx="2411212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 rot="16200000" flipV="1">
                  <a:off x="10783288" y="3061249"/>
                  <a:ext cx="0" cy="2432165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32" name="组合 28"/>
            <p:cNvGrpSpPr/>
            <p:nvPr/>
          </p:nvGrpSpPr>
          <p:grpSpPr>
            <a:xfrm rot="5400000">
              <a:off x="839095" y="6000282"/>
              <a:ext cx="1579097" cy="1578858"/>
              <a:chOff x="9579914" y="4258290"/>
              <a:chExt cx="2944317" cy="2943871"/>
            </a:xfrm>
          </p:grpSpPr>
          <p:cxnSp>
            <p:nvCxnSpPr>
              <p:cNvPr id="30" name="直接连接符 2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34" name="组合 3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6" name="椭圆 35"/>
          <p:cNvSpPr/>
          <p:nvPr/>
        </p:nvSpPr>
        <p:spPr>
          <a:xfrm flipV="1">
            <a:off x="9161463" y="279400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 flipV="1">
            <a:off x="9923463" y="1384300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39" name="文本框 128"/>
          <p:cNvSpPr txBox="1"/>
          <p:nvPr/>
        </p:nvSpPr>
        <p:spPr>
          <a:xfrm>
            <a:off x="4314825" y="3900488"/>
            <a:ext cx="35623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sz="3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Cierre</a:t>
            </a:r>
            <a:endParaRPr lang="en-US" sz="32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32782" name="稻壳儿小白白(http://dwz.cn/Wu2UP)"/>
          <p:cNvSpPr/>
          <p:nvPr/>
        </p:nvSpPr>
        <p:spPr>
          <a:xfrm>
            <a:off x="5507355" y="2357120"/>
            <a:ext cx="1177925" cy="1177925"/>
          </a:xfrm>
          <a:custGeom>
            <a:avLst/>
            <a:gdLst/>
            <a:ahLst/>
            <a:cxnLst>
              <a:cxn ang="0">
                <a:pos x="174945307" y="4074481"/>
              </a:cxn>
              <a:cxn ang="0">
                <a:pos x="174945307" y="4074481"/>
              </a:cxn>
              <a:cxn ang="0">
                <a:pos x="0" y="89928696"/>
              </a:cxn>
              <a:cxn ang="0">
                <a:pos x="55413455" y="124270866"/>
              </a:cxn>
              <a:cxn ang="0">
                <a:pos x="89648286" y="183932679"/>
              </a:cxn>
              <a:cxn ang="0">
                <a:pos x="179297377" y="8439881"/>
              </a:cxn>
              <a:cxn ang="0">
                <a:pos x="174945307" y="4074481"/>
              </a:cxn>
              <a:cxn ang="0">
                <a:pos x="21469083" y="89928696"/>
              </a:cxn>
              <a:cxn ang="0">
                <a:pos x="21469083" y="89928696"/>
              </a:cxn>
              <a:cxn ang="0">
                <a:pos x="153765879" y="25610563"/>
              </a:cxn>
              <a:cxn ang="0">
                <a:pos x="59765524" y="111174665"/>
              </a:cxn>
              <a:cxn ang="0">
                <a:pos x="21469083" y="89928696"/>
              </a:cxn>
              <a:cxn ang="0">
                <a:pos x="89648286" y="162687516"/>
              </a:cxn>
              <a:cxn ang="0">
                <a:pos x="89648286" y="162687516"/>
              </a:cxn>
              <a:cxn ang="0">
                <a:pos x="68469663" y="115540065"/>
              </a:cxn>
              <a:cxn ang="0">
                <a:pos x="158117949" y="29685044"/>
              </a:cxn>
              <a:cxn ang="0">
                <a:pos x="89648286" y="162687516"/>
              </a:cxn>
            </a:cxnLst>
            <a:pathLst>
              <a:path w="634" h="633">
                <a:moveTo>
                  <a:pt x="603" y="14"/>
                </a:moveTo>
                <a:lnTo>
                  <a:pt x="603" y="14"/>
                </a:lnTo>
                <a:cubicBezTo>
                  <a:pt x="574" y="14"/>
                  <a:pt x="0" y="309"/>
                  <a:pt x="0" y="309"/>
                </a:cubicBezTo>
                <a:lnTo>
                  <a:pt x="191" y="427"/>
                </a:lnTo>
                <a:lnTo>
                  <a:pt x="309" y="632"/>
                </a:lnTo>
                <a:cubicBezTo>
                  <a:pt x="309" y="632"/>
                  <a:pt x="618" y="44"/>
                  <a:pt x="618" y="29"/>
                </a:cubicBezTo>
                <a:cubicBezTo>
                  <a:pt x="633" y="14"/>
                  <a:pt x="618" y="0"/>
                  <a:pt x="603" y="14"/>
                </a:cubicBezTo>
                <a:close/>
                <a:moveTo>
                  <a:pt x="74" y="309"/>
                </a:moveTo>
                <a:lnTo>
                  <a:pt x="74" y="309"/>
                </a:lnTo>
                <a:cubicBezTo>
                  <a:pt x="530" y="88"/>
                  <a:pt x="530" y="88"/>
                  <a:pt x="530" y="88"/>
                </a:cubicBezTo>
                <a:cubicBezTo>
                  <a:pt x="206" y="382"/>
                  <a:pt x="206" y="382"/>
                  <a:pt x="206" y="382"/>
                </a:cubicBezTo>
                <a:lnTo>
                  <a:pt x="74" y="309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309" y="559"/>
                  <a:pt x="250" y="441"/>
                  <a:pt x="236" y="397"/>
                </a:cubicBezTo>
                <a:cubicBezTo>
                  <a:pt x="545" y="102"/>
                  <a:pt x="545" y="102"/>
                  <a:pt x="545" y="102"/>
                </a:cubicBezTo>
                <a:lnTo>
                  <a:pt x="309" y="559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5805488"/>
            <a:ext cx="12192000" cy="1052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33794" name="文本框 6"/>
          <p:cNvSpPr txBox="1"/>
          <p:nvPr/>
        </p:nvSpPr>
        <p:spPr>
          <a:xfrm>
            <a:off x="843280" y="730250"/>
            <a:ext cx="86931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72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Gracias por ver!</a:t>
            </a:r>
            <a:endParaRPr lang="en-US" altLang="zh-CN" sz="72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0" y="2528888"/>
            <a:ext cx="4078288" cy="4329113"/>
          </a:xfrm>
          <a:custGeom>
            <a:avLst/>
            <a:gdLst>
              <a:gd name="connsiteX0" fmla="*/ 744589 w 5012696"/>
              <a:gd name="connsiteY0" fmla="*/ 0 h 5320395"/>
              <a:gd name="connsiteX1" fmla="*/ 5012696 w 5012696"/>
              <a:gd name="connsiteY1" fmla="*/ 4268107 h 5320395"/>
              <a:gd name="connsiteX2" fmla="*/ 4925983 w 5012696"/>
              <a:gd name="connsiteY2" fmla="*/ 5128280 h 5320395"/>
              <a:gd name="connsiteX3" fmla="*/ 4876585 w 5012696"/>
              <a:gd name="connsiteY3" fmla="*/ 5320395 h 5320395"/>
              <a:gd name="connsiteX4" fmla="*/ 0 w 5012696"/>
              <a:gd name="connsiteY4" fmla="*/ 5320395 h 5320395"/>
              <a:gd name="connsiteX5" fmla="*/ 0 w 5012696"/>
              <a:gd name="connsiteY5" fmla="*/ 66072 h 5320395"/>
              <a:gd name="connsiteX6" fmla="*/ 94598 w 5012696"/>
              <a:gd name="connsiteY6" fmla="*/ 49178 h 5320395"/>
              <a:gd name="connsiteX7" fmla="*/ 744589 w 5012696"/>
              <a:gd name="connsiteY7" fmla="*/ 0 h 53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2696" h="5320395">
                <a:moveTo>
                  <a:pt x="744589" y="0"/>
                </a:moveTo>
                <a:cubicBezTo>
                  <a:pt x="3101799" y="0"/>
                  <a:pt x="5012696" y="1910897"/>
                  <a:pt x="5012696" y="4268107"/>
                </a:cubicBezTo>
                <a:cubicBezTo>
                  <a:pt x="5012696" y="4562759"/>
                  <a:pt x="4982838" y="4850436"/>
                  <a:pt x="4925983" y="5128280"/>
                </a:cubicBezTo>
                <a:lnTo>
                  <a:pt x="4876585" y="5320395"/>
                </a:lnTo>
                <a:lnTo>
                  <a:pt x="0" y="5320395"/>
                </a:lnTo>
                <a:lnTo>
                  <a:pt x="0" y="66072"/>
                </a:lnTo>
                <a:lnTo>
                  <a:pt x="94598" y="49178"/>
                </a:lnTo>
                <a:cubicBezTo>
                  <a:pt x="306535" y="16795"/>
                  <a:pt x="523601" y="0"/>
                  <a:pt x="744589" y="0"/>
                </a:cubicBez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33775" y="5011738"/>
            <a:ext cx="1089025" cy="1087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10850" y="730250"/>
            <a:ext cx="411163" cy="409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387138" y="1357313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171305" y="6099175"/>
            <a:ext cx="2659380" cy="487680"/>
            <a:chOff x="10195" y="6291"/>
            <a:chExt cx="4188" cy="768"/>
          </a:xfrm>
        </p:grpSpPr>
        <p:sp>
          <p:nvSpPr>
            <p:cNvPr id="3" name="圆角矩形 8"/>
            <p:cNvSpPr/>
            <p:nvPr/>
          </p:nvSpPr>
          <p:spPr>
            <a:xfrm>
              <a:off x="10498" y="6291"/>
              <a:ext cx="3684" cy="768"/>
            </a:xfrm>
            <a:prstGeom prst="roundRect">
              <a:avLst/>
            </a:prstGeom>
            <a:solidFill>
              <a:srgbClr val="99C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5125" name="矩形 9"/>
            <p:cNvSpPr/>
            <p:nvPr/>
          </p:nvSpPr>
          <p:spPr>
            <a:xfrm>
              <a:off x="10195" y="6361"/>
              <a:ext cx="41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</a:rPr>
                <a:t>Valentin Sosa, G13</a:t>
              </a:r>
              <a:endPara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5126" name="文本框 10"/>
          <p:cNvSpPr txBox="1"/>
          <p:nvPr/>
        </p:nvSpPr>
        <p:spPr>
          <a:xfrm>
            <a:off x="4925219" y="3296920"/>
            <a:ext cx="5614987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s-AR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Probabilidad y Estadistica, Lic. en Ciencias de la Computacion, UNR, Argentina.</a:t>
            </a:r>
            <a:endParaRPr lang="es-AR" altLang="zh-CN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49165" y="6099175"/>
            <a:ext cx="3533140" cy="487680"/>
            <a:chOff x="8314" y="8131"/>
            <a:chExt cx="5564" cy="768"/>
          </a:xfrm>
        </p:grpSpPr>
        <p:sp>
          <p:nvSpPr>
            <p:cNvPr id="4" name="圆角矩形 8"/>
            <p:cNvSpPr/>
            <p:nvPr/>
          </p:nvSpPr>
          <p:spPr>
            <a:xfrm>
              <a:off x="8554" y="8131"/>
              <a:ext cx="5016" cy="76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5" name="矩形 9"/>
            <p:cNvSpPr/>
            <p:nvPr/>
          </p:nvSpPr>
          <p:spPr>
            <a:xfrm>
              <a:off x="8314" y="8201"/>
              <a:ext cx="556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</a:rPr>
                <a:t>Destinatario: Juan Grande</a:t>
              </a:r>
              <a:endPara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椭圆 34"/>
          <p:cNvSpPr/>
          <p:nvPr/>
        </p:nvSpPr>
        <p:spPr>
          <a:xfrm>
            <a:off x="3786188" y="1155700"/>
            <a:ext cx="4619625" cy="4619625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33"/>
          <p:cNvGrpSpPr/>
          <p:nvPr/>
        </p:nvGrpSpPr>
        <p:grpSpPr>
          <a:xfrm>
            <a:off x="-290512" y="4116388"/>
            <a:ext cx="4527550" cy="3462337"/>
            <a:chOff x="-290449" y="3324849"/>
            <a:chExt cx="5561545" cy="4254420"/>
          </a:xfrm>
        </p:grpSpPr>
        <p:grpSp>
          <p:nvGrpSpPr>
            <p:cNvPr id="8195" name="组合 3"/>
            <p:cNvGrpSpPr/>
            <p:nvPr/>
          </p:nvGrpSpPr>
          <p:grpSpPr>
            <a:xfrm rot="5400000">
              <a:off x="2671563" y="3324672"/>
              <a:ext cx="2599356" cy="2599710"/>
              <a:chOff x="9579914" y="4258290"/>
              <a:chExt cx="2599356" cy="2599710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9586272" y="4271002"/>
                <a:ext cx="2592998" cy="258699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97" name="组合 5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0" name="组合 8"/>
            <p:cNvGrpSpPr/>
            <p:nvPr/>
          </p:nvGrpSpPr>
          <p:grpSpPr>
            <a:xfrm rot="5400000">
              <a:off x="3000942" y="4677395"/>
              <a:ext cx="2160252" cy="2159925"/>
              <a:chOff x="9579914" y="4258290"/>
              <a:chExt cx="2944317" cy="2943871"/>
            </a:xfrm>
          </p:grpSpPr>
          <p:cxnSp>
            <p:nvCxnSpPr>
              <p:cNvPr id="10" name="直接连接符 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02" name="组合 1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5" name="组合 13"/>
            <p:cNvGrpSpPr/>
            <p:nvPr/>
          </p:nvGrpSpPr>
          <p:grpSpPr>
            <a:xfrm rot="5400000">
              <a:off x="522348" y="3764108"/>
              <a:ext cx="2160252" cy="2159925"/>
              <a:chOff x="9579914" y="4258290"/>
              <a:chExt cx="2944317" cy="2943871"/>
            </a:xfrm>
          </p:grpSpPr>
          <p:cxnSp>
            <p:nvCxnSpPr>
              <p:cNvPr id="15" name="直接连接符 14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07" name="组合 15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10" name="组合 18"/>
            <p:cNvGrpSpPr/>
            <p:nvPr/>
          </p:nvGrpSpPr>
          <p:grpSpPr>
            <a:xfrm rot="5400000">
              <a:off x="-290568" y="4178378"/>
              <a:ext cx="1579097" cy="1578858"/>
              <a:chOff x="9579914" y="4258290"/>
              <a:chExt cx="2944317" cy="2943871"/>
            </a:xfrm>
          </p:grpSpPr>
          <p:cxnSp>
            <p:nvCxnSpPr>
              <p:cNvPr id="20" name="直接连接符 1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12" name="组合 2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15" name="组合 23"/>
            <p:cNvGrpSpPr/>
            <p:nvPr/>
          </p:nvGrpSpPr>
          <p:grpSpPr>
            <a:xfrm rot="5400000">
              <a:off x="-40702" y="5276874"/>
              <a:ext cx="1579097" cy="1578858"/>
              <a:chOff x="9579914" y="4258290"/>
              <a:chExt cx="2944317" cy="2943871"/>
            </a:xfrm>
          </p:grpSpPr>
          <p:cxnSp>
            <p:nvCxnSpPr>
              <p:cNvPr id="25" name="直接连接符 24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17" name="组合 25"/>
              <p:cNvGrpSpPr/>
              <p:nvPr/>
            </p:nvGrpSpPr>
            <p:grpSpPr>
              <a:xfrm>
                <a:off x="9579914" y="4258290"/>
                <a:ext cx="2432165" cy="2411221"/>
                <a:chOff x="9567214" y="4277340"/>
                <a:chExt cx="2432165" cy="2411221"/>
              </a:xfrm>
            </p:grpSpPr>
            <p:cxnSp>
              <p:nvCxnSpPr>
                <p:cNvPr id="27" name="直接连接符 26"/>
                <p:cNvCxnSpPr/>
                <p:nvPr/>
              </p:nvCxnSpPr>
              <p:spPr>
                <a:xfrm rot="16200000" flipH="1">
                  <a:off x="8361619" y="5482955"/>
                  <a:ext cx="2411212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 rot="16200000" flipV="1">
                  <a:off x="10783288" y="3061249"/>
                  <a:ext cx="0" cy="2432165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20" name="组合 28"/>
            <p:cNvGrpSpPr/>
            <p:nvPr/>
          </p:nvGrpSpPr>
          <p:grpSpPr>
            <a:xfrm rot="5400000">
              <a:off x="839095" y="6000282"/>
              <a:ext cx="1579097" cy="1578858"/>
              <a:chOff x="9579914" y="4258290"/>
              <a:chExt cx="2944317" cy="2943871"/>
            </a:xfrm>
          </p:grpSpPr>
          <p:cxnSp>
            <p:nvCxnSpPr>
              <p:cNvPr id="30" name="直接连接符 2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22" name="组合 3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6" name="椭圆 35"/>
          <p:cNvSpPr/>
          <p:nvPr/>
        </p:nvSpPr>
        <p:spPr>
          <a:xfrm flipV="1">
            <a:off x="9161463" y="279400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 flipV="1">
            <a:off x="9923463" y="1384300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27" name="文本框 128"/>
          <p:cNvSpPr txBox="1"/>
          <p:nvPr/>
        </p:nvSpPr>
        <p:spPr>
          <a:xfrm>
            <a:off x="4690110" y="3900805"/>
            <a:ext cx="28117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Presentaci</a:t>
            </a:r>
            <a:r>
              <a:rPr lang="es-AR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ó</a:t>
            </a:r>
            <a:r>
              <a:rPr lang="en-US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n</a:t>
            </a:r>
            <a:endParaRPr lang="en-US" altLang="zh-CN" sz="32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84825" y="2051685"/>
            <a:ext cx="655320" cy="1556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9600"/>
          </a:p>
          <a:p>
            <a:endParaRPr lang="en-US" sz="9600"/>
          </a:p>
        </p:txBody>
      </p:sp>
      <p:sp>
        <p:nvSpPr>
          <p:cNvPr id="32775" name="稻壳儿小白白(http://dwz.cn/Wu2UP)"/>
          <p:cNvSpPr/>
          <p:nvPr/>
        </p:nvSpPr>
        <p:spPr>
          <a:xfrm>
            <a:off x="5424170" y="2169795"/>
            <a:ext cx="1507490" cy="1438275"/>
          </a:xfrm>
          <a:custGeom>
            <a:avLst/>
            <a:gdLst/>
            <a:ahLst/>
            <a:cxnLst>
              <a:cxn ang="0">
                <a:pos x="101287241" y="93997321"/>
              </a:cxn>
              <a:cxn ang="0">
                <a:pos x="101287241" y="93997321"/>
              </a:cxn>
              <a:cxn ang="0">
                <a:pos x="109895344" y="55411954"/>
              </a:cxn>
              <a:cxn ang="0">
                <a:pos x="59107695" y="0"/>
              </a:cxn>
              <a:cxn ang="0">
                <a:pos x="8320846" y="55411954"/>
              </a:cxn>
              <a:cxn ang="0">
                <a:pos x="20945744" y="93997321"/>
              </a:cxn>
              <a:cxn ang="0">
                <a:pos x="0" y="123879337"/>
              </a:cxn>
              <a:cxn ang="0">
                <a:pos x="0" y="149409275"/>
              </a:cxn>
              <a:cxn ang="0">
                <a:pos x="33857899" y="183642565"/>
              </a:cxn>
              <a:cxn ang="0">
                <a:pos x="88662343" y="183642565"/>
              </a:cxn>
              <a:cxn ang="0">
                <a:pos x="122520242" y="149409275"/>
              </a:cxn>
              <a:cxn ang="0">
                <a:pos x="122520242" y="123879337"/>
              </a:cxn>
              <a:cxn ang="0">
                <a:pos x="101287241" y="93997321"/>
              </a:cxn>
              <a:cxn ang="0">
                <a:pos x="20945744" y="55411954"/>
              </a:cxn>
              <a:cxn ang="0">
                <a:pos x="20945744" y="55411954"/>
              </a:cxn>
              <a:cxn ang="0">
                <a:pos x="59107695" y="12764969"/>
              </a:cxn>
              <a:cxn ang="0">
                <a:pos x="101287241" y="55411954"/>
              </a:cxn>
              <a:cxn ang="0">
                <a:pos x="59107695" y="102411017"/>
              </a:cxn>
              <a:cxn ang="0">
                <a:pos x="20945744" y="55411954"/>
              </a:cxn>
              <a:cxn ang="0">
                <a:pos x="109895344" y="145347658"/>
              </a:cxn>
              <a:cxn ang="0">
                <a:pos x="109895344" y="145347658"/>
              </a:cxn>
              <a:cxn ang="0">
                <a:pos x="84358291" y="170877596"/>
              </a:cxn>
              <a:cxn ang="0">
                <a:pos x="37874694" y="170877596"/>
              </a:cxn>
              <a:cxn ang="0">
                <a:pos x="8320846" y="145347658"/>
              </a:cxn>
              <a:cxn ang="0">
                <a:pos x="8320846" y="128230611"/>
              </a:cxn>
              <a:cxn ang="0">
                <a:pos x="29553848" y="102411017"/>
              </a:cxn>
              <a:cxn ang="0">
                <a:pos x="59107695" y="115465642"/>
              </a:cxn>
              <a:cxn ang="0">
                <a:pos x="88662343" y="102411017"/>
              </a:cxn>
              <a:cxn ang="0">
                <a:pos x="109895344" y="128230611"/>
              </a:cxn>
              <a:cxn ang="0">
                <a:pos x="109895344" y="145347658"/>
              </a:cxn>
              <a:cxn ang="0">
                <a:pos x="126537037" y="46998258"/>
              </a:cxn>
              <a:cxn ang="0">
                <a:pos x="126537037" y="46998258"/>
              </a:cxn>
              <a:cxn ang="0">
                <a:pos x="173019834" y="46998258"/>
              </a:cxn>
              <a:cxn ang="0">
                <a:pos x="177323885" y="38294907"/>
              </a:cxn>
              <a:cxn ang="0">
                <a:pos x="173019834" y="34233289"/>
              </a:cxn>
              <a:cxn ang="0">
                <a:pos x="126537037" y="34233289"/>
              </a:cxn>
              <a:cxn ang="0">
                <a:pos x="122520242" y="38294907"/>
              </a:cxn>
              <a:cxn ang="0">
                <a:pos x="126537037" y="46998258"/>
              </a:cxn>
              <a:cxn ang="0">
                <a:pos x="173019834" y="136644306"/>
              </a:cxn>
              <a:cxn ang="0">
                <a:pos x="173019834" y="136644306"/>
              </a:cxn>
              <a:cxn ang="0">
                <a:pos x="139449192" y="136644306"/>
              </a:cxn>
              <a:cxn ang="0">
                <a:pos x="135145140" y="140995580"/>
              </a:cxn>
              <a:cxn ang="0">
                <a:pos x="139449192" y="149409275"/>
              </a:cxn>
              <a:cxn ang="0">
                <a:pos x="173019834" y="149409275"/>
              </a:cxn>
              <a:cxn ang="0">
                <a:pos x="177323885" y="140995580"/>
              </a:cxn>
              <a:cxn ang="0">
                <a:pos x="173019834" y="136644306"/>
              </a:cxn>
              <a:cxn ang="0">
                <a:pos x="173019834" y="68467383"/>
              </a:cxn>
              <a:cxn ang="0">
                <a:pos x="173019834" y="68467383"/>
              </a:cxn>
              <a:cxn ang="0">
                <a:pos x="126537037" y="68467383"/>
              </a:cxn>
              <a:cxn ang="0">
                <a:pos x="122520242" y="72529001"/>
              </a:cxn>
              <a:cxn ang="0">
                <a:pos x="126537037" y="81232352"/>
              </a:cxn>
              <a:cxn ang="0">
                <a:pos x="173019834" y="81232352"/>
              </a:cxn>
              <a:cxn ang="0">
                <a:pos x="177323885" y="72529001"/>
              </a:cxn>
              <a:cxn ang="0">
                <a:pos x="173019834" y="68467383"/>
              </a:cxn>
              <a:cxn ang="0">
                <a:pos x="173019834" y="102411017"/>
              </a:cxn>
              <a:cxn ang="0">
                <a:pos x="173019834" y="102411017"/>
              </a:cxn>
              <a:cxn ang="0">
                <a:pos x="139449192" y="102411017"/>
              </a:cxn>
              <a:cxn ang="0">
                <a:pos x="135145140" y="106762290"/>
              </a:cxn>
              <a:cxn ang="0">
                <a:pos x="139449192" y="115465642"/>
              </a:cxn>
              <a:cxn ang="0">
                <a:pos x="173019834" y="115465642"/>
              </a:cxn>
              <a:cxn ang="0">
                <a:pos x="177323885" y="106762290"/>
              </a:cxn>
              <a:cxn ang="0">
                <a:pos x="173019834" y="102411017"/>
              </a:cxn>
            </a:cxnLst>
            <a:pathLst>
              <a:path w="619" h="634">
                <a:moveTo>
                  <a:pt x="353" y="324"/>
                </a:moveTo>
                <a:lnTo>
                  <a:pt x="353" y="324"/>
                </a:lnTo>
                <a:cubicBezTo>
                  <a:pt x="368" y="280"/>
                  <a:pt x="383" y="250"/>
                  <a:pt x="383" y="191"/>
                </a:cubicBezTo>
                <a:cubicBezTo>
                  <a:pt x="383" y="89"/>
                  <a:pt x="309" y="0"/>
                  <a:pt x="206" y="0"/>
                </a:cubicBezTo>
                <a:cubicBezTo>
                  <a:pt x="118" y="0"/>
                  <a:pt x="29" y="89"/>
                  <a:pt x="29" y="191"/>
                </a:cubicBezTo>
                <a:cubicBezTo>
                  <a:pt x="29" y="250"/>
                  <a:pt x="44" y="280"/>
                  <a:pt x="73" y="324"/>
                </a:cubicBezTo>
                <a:cubicBezTo>
                  <a:pt x="29" y="339"/>
                  <a:pt x="0" y="383"/>
                  <a:pt x="0" y="427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74"/>
                  <a:pt x="44" y="633"/>
                  <a:pt x="118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68" y="633"/>
                  <a:pt x="427" y="574"/>
                  <a:pt x="427" y="515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27" y="383"/>
                  <a:pt x="398" y="339"/>
                  <a:pt x="353" y="324"/>
                </a:cubicBezTo>
                <a:close/>
                <a:moveTo>
                  <a:pt x="73" y="191"/>
                </a:moveTo>
                <a:lnTo>
                  <a:pt x="73" y="191"/>
                </a:lnTo>
                <a:cubicBezTo>
                  <a:pt x="73" y="103"/>
                  <a:pt x="132" y="44"/>
                  <a:pt x="206" y="44"/>
                </a:cubicBezTo>
                <a:cubicBezTo>
                  <a:pt x="280" y="44"/>
                  <a:pt x="353" y="103"/>
                  <a:pt x="353" y="191"/>
                </a:cubicBezTo>
                <a:cubicBezTo>
                  <a:pt x="353" y="280"/>
                  <a:pt x="280" y="353"/>
                  <a:pt x="206" y="353"/>
                </a:cubicBezTo>
                <a:cubicBezTo>
                  <a:pt x="132" y="353"/>
                  <a:pt x="73" y="280"/>
                  <a:pt x="73" y="191"/>
                </a:cubicBezTo>
                <a:close/>
                <a:moveTo>
                  <a:pt x="383" y="501"/>
                </a:moveTo>
                <a:lnTo>
                  <a:pt x="383" y="501"/>
                </a:lnTo>
                <a:cubicBezTo>
                  <a:pt x="383" y="545"/>
                  <a:pt x="339" y="589"/>
                  <a:pt x="294" y="589"/>
                </a:cubicBezTo>
                <a:cubicBezTo>
                  <a:pt x="132" y="589"/>
                  <a:pt x="132" y="589"/>
                  <a:pt x="132" y="589"/>
                </a:cubicBezTo>
                <a:cubicBezTo>
                  <a:pt x="73" y="589"/>
                  <a:pt x="29" y="545"/>
                  <a:pt x="29" y="501"/>
                </a:cubicBezTo>
                <a:cubicBezTo>
                  <a:pt x="29" y="442"/>
                  <a:pt x="29" y="442"/>
                  <a:pt x="29" y="442"/>
                </a:cubicBezTo>
                <a:cubicBezTo>
                  <a:pt x="29" y="398"/>
                  <a:pt x="59" y="368"/>
                  <a:pt x="103" y="353"/>
                </a:cubicBezTo>
                <a:cubicBezTo>
                  <a:pt x="132" y="383"/>
                  <a:pt x="177" y="398"/>
                  <a:pt x="206" y="398"/>
                </a:cubicBezTo>
                <a:cubicBezTo>
                  <a:pt x="250" y="398"/>
                  <a:pt x="280" y="383"/>
                  <a:pt x="309" y="353"/>
                </a:cubicBezTo>
                <a:cubicBezTo>
                  <a:pt x="353" y="368"/>
                  <a:pt x="383" y="398"/>
                  <a:pt x="383" y="442"/>
                </a:cubicBezTo>
                <a:lnTo>
                  <a:pt x="383" y="501"/>
                </a:lnTo>
                <a:close/>
                <a:moveTo>
                  <a:pt x="441" y="162"/>
                </a:moveTo>
                <a:lnTo>
                  <a:pt x="441" y="162"/>
                </a:lnTo>
                <a:cubicBezTo>
                  <a:pt x="603" y="162"/>
                  <a:pt x="603" y="162"/>
                  <a:pt x="603" y="162"/>
                </a:cubicBezTo>
                <a:cubicBezTo>
                  <a:pt x="618" y="162"/>
                  <a:pt x="618" y="148"/>
                  <a:pt x="618" y="132"/>
                </a:cubicBezTo>
                <a:cubicBezTo>
                  <a:pt x="618" y="132"/>
                  <a:pt x="618" y="118"/>
                  <a:pt x="603" y="118"/>
                </a:cubicBezTo>
                <a:cubicBezTo>
                  <a:pt x="441" y="118"/>
                  <a:pt x="441" y="118"/>
                  <a:pt x="441" y="118"/>
                </a:cubicBezTo>
                <a:lnTo>
                  <a:pt x="427" y="132"/>
                </a:lnTo>
                <a:cubicBezTo>
                  <a:pt x="427" y="148"/>
                  <a:pt x="441" y="162"/>
                  <a:pt x="441" y="162"/>
                </a:cubicBezTo>
                <a:close/>
                <a:moveTo>
                  <a:pt x="603" y="471"/>
                </a:moveTo>
                <a:lnTo>
                  <a:pt x="603" y="471"/>
                </a:lnTo>
                <a:cubicBezTo>
                  <a:pt x="486" y="471"/>
                  <a:pt x="486" y="471"/>
                  <a:pt x="486" y="471"/>
                </a:cubicBezTo>
                <a:cubicBezTo>
                  <a:pt x="471" y="471"/>
                  <a:pt x="471" y="486"/>
                  <a:pt x="471" y="486"/>
                </a:cubicBezTo>
                <a:cubicBezTo>
                  <a:pt x="471" y="501"/>
                  <a:pt x="471" y="515"/>
                  <a:pt x="486" y="515"/>
                </a:cubicBezTo>
                <a:cubicBezTo>
                  <a:pt x="603" y="515"/>
                  <a:pt x="603" y="515"/>
                  <a:pt x="603" y="515"/>
                </a:cubicBezTo>
                <a:cubicBezTo>
                  <a:pt x="618" y="515"/>
                  <a:pt x="618" y="501"/>
                  <a:pt x="618" y="486"/>
                </a:cubicBezTo>
                <a:cubicBezTo>
                  <a:pt x="618" y="486"/>
                  <a:pt x="618" y="471"/>
                  <a:pt x="603" y="471"/>
                </a:cubicBezTo>
                <a:close/>
                <a:moveTo>
                  <a:pt x="603" y="236"/>
                </a:moveTo>
                <a:lnTo>
                  <a:pt x="603" y="236"/>
                </a:lnTo>
                <a:cubicBezTo>
                  <a:pt x="441" y="236"/>
                  <a:pt x="441" y="236"/>
                  <a:pt x="441" y="236"/>
                </a:cubicBezTo>
                <a:lnTo>
                  <a:pt x="427" y="250"/>
                </a:lnTo>
                <a:cubicBezTo>
                  <a:pt x="427" y="265"/>
                  <a:pt x="441" y="280"/>
                  <a:pt x="441" y="280"/>
                </a:cubicBezTo>
                <a:cubicBezTo>
                  <a:pt x="603" y="280"/>
                  <a:pt x="603" y="280"/>
                  <a:pt x="603" y="280"/>
                </a:cubicBezTo>
                <a:cubicBezTo>
                  <a:pt x="618" y="280"/>
                  <a:pt x="618" y="265"/>
                  <a:pt x="618" y="250"/>
                </a:cubicBezTo>
                <a:cubicBezTo>
                  <a:pt x="618" y="250"/>
                  <a:pt x="618" y="236"/>
                  <a:pt x="603" y="236"/>
                </a:cubicBezTo>
                <a:close/>
                <a:moveTo>
                  <a:pt x="603" y="353"/>
                </a:moveTo>
                <a:lnTo>
                  <a:pt x="603" y="353"/>
                </a:lnTo>
                <a:cubicBezTo>
                  <a:pt x="486" y="353"/>
                  <a:pt x="486" y="353"/>
                  <a:pt x="486" y="353"/>
                </a:cubicBezTo>
                <a:cubicBezTo>
                  <a:pt x="471" y="353"/>
                  <a:pt x="471" y="368"/>
                  <a:pt x="471" y="368"/>
                </a:cubicBezTo>
                <a:cubicBezTo>
                  <a:pt x="471" y="383"/>
                  <a:pt x="471" y="398"/>
                  <a:pt x="486" y="398"/>
                </a:cubicBezTo>
                <a:cubicBezTo>
                  <a:pt x="603" y="398"/>
                  <a:pt x="603" y="398"/>
                  <a:pt x="603" y="398"/>
                </a:cubicBezTo>
                <a:cubicBezTo>
                  <a:pt x="618" y="398"/>
                  <a:pt x="618" y="383"/>
                  <a:pt x="618" y="368"/>
                </a:cubicBezTo>
                <a:cubicBezTo>
                  <a:pt x="618" y="368"/>
                  <a:pt x="618" y="353"/>
                  <a:pt x="603" y="3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 flipH="1">
            <a:off x="9982200" y="2065338"/>
            <a:ext cx="2209800" cy="4792663"/>
          </a:xfrm>
          <a:custGeom>
            <a:avLst/>
            <a:gdLst>
              <a:gd name="connsiteX0" fmla="*/ 0 w 2209800"/>
              <a:gd name="connsiteY0" fmla="*/ 0 h 4792863"/>
              <a:gd name="connsiteX1" fmla="*/ 106223 w 2209800"/>
              <a:gd name="connsiteY1" fmla="*/ 6164 h 4792863"/>
              <a:gd name="connsiteX2" fmla="*/ 2209800 w 2209800"/>
              <a:gd name="connsiteY2" fmla="*/ 2684663 h 4792863"/>
              <a:gd name="connsiteX3" fmla="*/ 1452505 w 2209800"/>
              <a:gd name="connsiteY3" fmla="*/ 4666727 h 4792863"/>
              <a:gd name="connsiteX4" fmla="*/ 1321885 w 2209800"/>
              <a:gd name="connsiteY4" fmla="*/ 4792863 h 4792863"/>
              <a:gd name="connsiteX5" fmla="*/ 0 w 2209800"/>
              <a:gd name="connsiteY5" fmla="*/ 4792863 h 479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4792863">
                <a:moveTo>
                  <a:pt x="0" y="0"/>
                </a:moveTo>
                <a:lnTo>
                  <a:pt x="106223" y="6164"/>
                </a:lnTo>
                <a:cubicBezTo>
                  <a:pt x="1287771" y="144042"/>
                  <a:pt x="2209800" y="1290628"/>
                  <a:pt x="2209800" y="2684663"/>
                </a:cubicBezTo>
                <a:cubicBezTo>
                  <a:pt x="2209800" y="3468809"/>
                  <a:pt x="1918064" y="4174659"/>
                  <a:pt x="1452505" y="4666727"/>
                </a:cubicBezTo>
                <a:lnTo>
                  <a:pt x="1321885" y="4792863"/>
                </a:lnTo>
                <a:lnTo>
                  <a:pt x="0" y="4792863"/>
                </a:ln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7808913" y="0"/>
            <a:ext cx="1600200" cy="762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2033691">
            <a:off x="9542463" y="1358900"/>
            <a:ext cx="854075" cy="736600"/>
          </a:xfrm>
          <a:prstGeom prst="triangl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979150" y="928688"/>
            <a:ext cx="254000" cy="254000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3725" y="5983288"/>
            <a:ext cx="644525" cy="646113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grpSp>
        <p:nvGrpSpPr>
          <p:cNvPr id="7174" name="组合 82"/>
          <p:cNvGrpSpPr/>
          <p:nvPr/>
        </p:nvGrpSpPr>
        <p:grpSpPr>
          <a:xfrm>
            <a:off x="2552700" y="2354263"/>
            <a:ext cx="260350" cy="357187"/>
            <a:chOff x="4218255" y="2644947"/>
            <a:chExt cx="179475" cy="246054"/>
          </a:xfrm>
        </p:grpSpPr>
        <p:sp>
          <p:nvSpPr>
            <p:cNvPr id="7175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>
                <a:cxn ang="0">
                  <a:pos x="619451060" y="0"/>
                </a:cxn>
                <a:cxn ang="0">
                  <a:pos x="0" y="607295446"/>
                </a:cxn>
                <a:cxn ang="0">
                  <a:pos x="142951838" y="981017298"/>
                </a:cxn>
                <a:cxn ang="0">
                  <a:pos x="619451060" y="1681738081"/>
                </a:cxn>
                <a:cxn ang="0">
                  <a:pos x="1095943379" y="981017298"/>
                </a:cxn>
                <a:cxn ang="0">
                  <a:pos x="1238895216" y="607295446"/>
                </a:cxn>
                <a:cxn ang="0">
                  <a:pos x="619451060" y="0"/>
                </a:cxn>
              </a:cxnLst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9CA3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6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177" name="组合 99"/>
          <p:cNvGrpSpPr/>
          <p:nvPr/>
        </p:nvGrpSpPr>
        <p:grpSpPr>
          <a:xfrm>
            <a:off x="3009900" y="2344738"/>
            <a:ext cx="4688840" cy="2698670"/>
            <a:chOff x="6693091" y="2106668"/>
            <a:chExt cx="4688840" cy="2698209"/>
          </a:xfrm>
        </p:grpSpPr>
        <p:grpSp>
          <p:nvGrpSpPr>
            <p:cNvPr id="7178" name="组合 83"/>
            <p:cNvGrpSpPr/>
            <p:nvPr/>
          </p:nvGrpSpPr>
          <p:grpSpPr>
            <a:xfrm>
              <a:off x="6693091" y="2106668"/>
              <a:ext cx="3303270" cy="460296"/>
              <a:chOff x="6380050" y="1512875"/>
              <a:chExt cx="3303270" cy="460296"/>
            </a:xfrm>
          </p:grpSpPr>
          <p:sp>
            <p:nvSpPr>
              <p:cNvPr id="7179" name="文本框 128"/>
              <p:cNvSpPr txBox="1"/>
              <p:nvPr/>
            </p:nvSpPr>
            <p:spPr>
              <a:xfrm>
                <a:off x="7094462" y="1512875"/>
                <a:ext cx="2588858" cy="460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strike="sngStrike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Presentaci</a:t>
                </a:r>
                <a:r>
                  <a:rPr lang="es-AR" altLang="en-US" sz="2400" b="1" strike="sngStrike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ó</a:t>
                </a:r>
                <a:r>
                  <a:rPr lang="en-US" altLang="zh-CN" sz="2400" b="1" strike="sngStrike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n</a:t>
                </a:r>
                <a:endParaRPr lang="en-US" altLang="zh-CN" sz="2400" b="1" strike="sngStrike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</a:endParaRPr>
              </a:p>
            </p:txBody>
          </p:sp>
          <p:sp>
            <p:nvSpPr>
              <p:cNvPr id="7180" name="文本框 129"/>
              <p:cNvSpPr txBox="1"/>
              <p:nvPr/>
            </p:nvSpPr>
            <p:spPr>
              <a:xfrm>
                <a:off x="6380050" y="1512875"/>
                <a:ext cx="1596512" cy="4586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1</a:t>
                </a:r>
                <a:endParaRPr lang="zh-CN" altLang="en-US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 bwMode="auto">
              <a:xfrm flipV="1">
                <a:off x="6834702" y="1566841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82" name="组合 87"/>
            <p:cNvGrpSpPr/>
            <p:nvPr/>
          </p:nvGrpSpPr>
          <p:grpSpPr>
            <a:xfrm>
              <a:off x="6693091" y="2853062"/>
              <a:ext cx="4629785" cy="460852"/>
              <a:chOff x="6380050" y="2271065"/>
              <a:chExt cx="4629785" cy="460852"/>
            </a:xfrm>
          </p:grpSpPr>
          <p:sp>
            <p:nvSpPr>
              <p:cNvPr id="7183" name="文本框 127"/>
              <p:cNvSpPr txBox="1"/>
              <p:nvPr/>
            </p:nvSpPr>
            <p:spPr>
              <a:xfrm>
                <a:off x="7094425" y="2271065"/>
                <a:ext cx="3915410" cy="460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Definiciones y t</a:t>
                </a:r>
                <a:r>
                  <a:rPr lang="es-AR" altLang="en-US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ó</a:t>
                </a:r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pico</a:t>
                </a:r>
                <a:endPara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7184" name="文本框 130"/>
              <p:cNvSpPr txBox="1"/>
              <p:nvPr/>
            </p:nvSpPr>
            <p:spPr>
              <a:xfrm>
                <a:off x="6380050" y="2271700"/>
                <a:ext cx="1596512" cy="4602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2</a:t>
                </a:r>
                <a:endParaRPr lang="zh-CN" altLang="en-US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 bwMode="auto">
              <a:xfrm flipV="1">
                <a:off x="6860283" y="2336141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86" name="组合 91"/>
            <p:cNvGrpSpPr/>
            <p:nvPr/>
          </p:nvGrpSpPr>
          <p:grpSpPr>
            <a:xfrm>
              <a:off x="6693091" y="3599139"/>
              <a:ext cx="4688840" cy="460296"/>
              <a:chOff x="6380050" y="3030525"/>
              <a:chExt cx="4688840" cy="460296"/>
            </a:xfrm>
          </p:grpSpPr>
          <p:sp>
            <p:nvSpPr>
              <p:cNvPr id="7187" name="文本框 126"/>
              <p:cNvSpPr txBox="1"/>
              <p:nvPr/>
            </p:nvSpPr>
            <p:spPr>
              <a:xfrm>
                <a:off x="6990285" y="3030525"/>
                <a:ext cx="4078605" cy="460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s-AR" altLang="en-US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 </a:t>
                </a:r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Selecci</a:t>
                </a:r>
                <a:r>
                  <a:rPr lang="es-AR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ó</a:t>
                </a:r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n de variables</a:t>
                </a:r>
                <a:endPara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</a:endParaRPr>
              </a:p>
            </p:txBody>
          </p:sp>
          <p:sp>
            <p:nvSpPr>
              <p:cNvPr id="7188" name="文本框 131"/>
              <p:cNvSpPr txBox="1"/>
              <p:nvPr/>
            </p:nvSpPr>
            <p:spPr>
              <a:xfrm>
                <a:off x="6380050" y="3030525"/>
                <a:ext cx="1596512" cy="4602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3</a:t>
                </a:r>
                <a:endParaRPr lang="zh-CN" altLang="en-US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 bwMode="auto">
              <a:xfrm flipV="1">
                <a:off x="6834393" y="3107823"/>
                <a:ext cx="130175" cy="33173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90" name="组合 95"/>
            <p:cNvGrpSpPr/>
            <p:nvPr/>
          </p:nvGrpSpPr>
          <p:grpSpPr>
            <a:xfrm>
              <a:off x="6693091" y="4344581"/>
              <a:ext cx="3303270" cy="460296"/>
              <a:chOff x="6380050" y="3787762"/>
              <a:chExt cx="3303270" cy="460296"/>
            </a:xfrm>
          </p:grpSpPr>
          <p:sp>
            <p:nvSpPr>
              <p:cNvPr id="7191" name="文本框 125"/>
              <p:cNvSpPr txBox="1"/>
              <p:nvPr/>
            </p:nvSpPr>
            <p:spPr>
              <a:xfrm>
                <a:off x="7094462" y="3787762"/>
                <a:ext cx="2588858" cy="460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Cierre</a:t>
                </a:r>
                <a:endPara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7192" name="文本框 132"/>
              <p:cNvSpPr txBox="1"/>
              <p:nvPr/>
            </p:nvSpPr>
            <p:spPr>
              <a:xfrm>
                <a:off x="6380050" y="3787762"/>
                <a:ext cx="1596512" cy="460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4</a:t>
                </a:r>
                <a:endParaRPr lang="zh-CN" altLang="en-US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 bwMode="auto">
              <a:xfrm flipV="1">
                <a:off x="6834702" y="3878314"/>
                <a:ext cx="130175" cy="33173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94" name="组合 100"/>
          <p:cNvGrpSpPr/>
          <p:nvPr/>
        </p:nvGrpSpPr>
        <p:grpSpPr>
          <a:xfrm>
            <a:off x="2552700" y="3117850"/>
            <a:ext cx="260350" cy="357188"/>
            <a:chOff x="4218255" y="2644947"/>
            <a:chExt cx="179475" cy="246054"/>
          </a:xfrm>
        </p:grpSpPr>
        <p:sp>
          <p:nvSpPr>
            <p:cNvPr id="7195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>
                <a:cxn ang="0">
                  <a:pos x="619451060" y="0"/>
                </a:cxn>
                <a:cxn ang="0">
                  <a:pos x="0" y="607295446"/>
                </a:cxn>
                <a:cxn ang="0">
                  <a:pos x="142951838" y="981017298"/>
                </a:cxn>
                <a:cxn ang="0">
                  <a:pos x="619451060" y="1681738081"/>
                </a:cxn>
                <a:cxn ang="0">
                  <a:pos x="1095943379" y="981017298"/>
                </a:cxn>
                <a:cxn ang="0">
                  <a:pos x="1238895216" y="607295446"/>
                </a:cxn>
                <a:cxn ang="0">
                  <a:pos x="619451060" y="0"/>
                </a:cxn>
              </a:cxnLst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9CA3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6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197" name="组合 103"/>
          <p:cNvGrpSpPr/>
          <p:nvPr/>
        </p:nvGrpSpPr>
        <p:grpSpPr>
          <a:xfrm>
            <a:off x="2552700" y="3883025"/>
            <a:ext cx="260350" cy="357188"/>
            <a:chOff x="4218255" y="2644947"/>
            <a:chExt cx="179475" cy="246054"/>
          </a:xfrm>
        </p:grpSpPr>
        <p:sp>
          <p:nvSpPr>
            <p:cNvPr id="7198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>
                <a:cxn ang="0">
                  <a:pos x="619451060" y="0"/>
                </a:cxn>
                <a:cxn ang="0">
                  <a:pos x="0" y="607295446"/>
                </a:cxn>
                <a:cxn ang="0">
                  <a:pos x="142951838" y="981017298"/>
                </a:cxn>
                <a:cxn ang="0">
                  <a:pos x="619451060" y="1681738081"/>
                </a:cxn>
                <a:cxn ang="0">
                  <a:pos x="1095943379" y="981017298"/>
                </a:cxn>
                <a:cxn ang="0">
                  <a:pos x="1238895216" y="607295446"/>
                </a:cxn>
                <a:cxn ang="0">
                  <a:pos x="619451060" y="0"/>
                </a:cxn>
              </a:cxnLst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9CA3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9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200" name="组合 106"/>
          <p:cNvGrpSpPr/>
          <p:nvPr/>
        </p:nvGrpSpPr>
        <p:grpSpPr>
          <a:xfrm>
            <a:off x="2552700" y="4648200"/>
            <a:ext cx="260350" cy="357188"/>
            <a:chOff x="4218255" y="2644947"/>
            <a:chExt cx="179475" cy="246054"/>
          </a:xfrm>
        </p:grpSpPr>
        <p:sp>
          <p:nvSpPr>
            <p:cNvPr id="7201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>
                <a:cxn ang="0">
                  <a:pos x="619451060" y="0"/>
                </a:cxn>
                <a:cxn ang="0">
                  <a:pos x="0" y="607295446"/>
                </a:cxn>
                <a:cxn ang="0">
                  <a:pos x="142951838" y="981017298"/>
                </a:cxn>
                <a:cxn ang="0">
                  <a:pos x="619451060" y="1681738081"/>
                </a:cxn>
                <a:cxn ang="0">
                  <a:pos x="1095943379" y="981017298"/>
                </a:cxn>
                <a:cxn ang="0">
                  <a:pos x="1238895216" y="607295446"/>
                </a:cxn>
                <a:cxn ang="0">
                  <a:pos x="619451060" y="0"/>
                </a:cxn>
              </a:cxnLst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9CA3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2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椭圆 34"/>
          <p:cNvSpPr/>
          <p:nvPr/>
        </p:nvSpPr>
        <p:spPr>
          <a:xfrm>
            <a:off x="3786188" y="1155700"/>
            <a:ext cx="4619625" cy="4619625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362" name="组合 33"/>
          <p:cNvGrpSpPr/>
          <p:nvPr/>
        </p:nvGrpSpPr>
        <p:grpSpPr>
          <a:xfrm>
            <a:off x="-290512" y="4116388"/>
            <a:ext cx="4527550" cy="3462337"/>
            <a:chOff x="-290449" y="3324849"/>
            <a:chExt cx="5561545" cy="4254420"/>
          </a:xfrm>
        </p:grpSpPr>
        <p:grpSp>
          <p:nvGrpSpPr>
            <p:cNvPr id="15363" name="组合 3"/>
            <p:cNvGrpSpPr/>
            <p:nvPr/>
          </p:nvGrpSpPr>
          <p:grpSpPr>
            <a:xfrm rot="5400000">
              <a:off x="2671563" y="3324672"/>
              <a:ext cx="2599356" cy="2599710"/>
              <a:chOff x="9579914" y="4258290"/>
              <a:chExt cx="2599356" cy="2599710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9586272" y="4271002"/>
                <a:ext cx="2592998" cy="258699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65" name="组合 5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68" name="组合 8"/>
            <p:cNvGrpSpPr/>
            <p:nvPr/>
          </p:nvGrpSpPr>
          <p:grpSpPr>
            <a:xfrm rot="5400000">
              <a:off x="3000942" y="4677395"/>
              <a:ext cx="2160252" cy="2159925"/>
              <a:chOff x="9579914" y="4258290"/>
              <a:chExt cx="2944317" cy="2943871"/>
            </a:xfrm>
          </p:grpSpPr>
          <p:cxnSp>
            <p:nvCxnSpPr>
              <p:cNvPr id="10" name="直接连接符 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70" name="组合 1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73" name="组合 13"/>
            <p:cNvGrpSpPr/>
            <p:nvPr/>
          </p:nvGrpSpPr>
          <p:grpSpPr>
            <a:xfrm rot="5400000">
              <a:off x="522348" y="3764108"/>
              <a:ext cx="2160252" cy="2159925"/>
              <a:chOff x="9579914" y="4258290"/>
              <a:chExt cx="2944317" cy="2943871"/>
            </a:xfrm>
          </p:grpSpPr>
          <p:cxnSp>
            <p:nvCxnSpPr>
              <p:cNvPr id="15" name="直接连接符 14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75" name="组合 15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78" name="组合 18"/>
            <p:cNvGrpSpPr/>
            <p:nvPr/>
          </p:nvGrpSpPr>
          <p:grpSpPr>
            <a:xfrm rot="5400000">
              <a:off x="-290568" y="4178378"/>
              <a:ext cx="1579097" cy="1578858"/>
              <a:chOff x="9579914" y="4258290"/>
              <a:chExt cx="2944317" cy="2943871"/>
            </a:xfrm>
          </p:grpSpPr>
          <p:cxnSp>
            <p:nvCxnSpPr>
              <p:cNvPr id="20" name="直接连接符 1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80" name="组合 2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83" name="组合 23"/>
            <p:cNvGrpSpPr/>
            <p:nvPr/>
          </p:nvGrpSpPr>
          <p:grpSpPr>
            <a:xfrm rot="5400000">
              <a:off x="-40702" y="5276874"/>
              <a:ext cx="1579097" cy="1578858"/>
              <a:chOff x="9579914" y="4258290"/>
              <a:chExt cx="2944317" cy="2943871"/>
            </a:xfrm>
          </p:grpSpPr>
          <p:cxnSp>
            <p:nvCxnSpPr>
              <p:cNvPr id="25" name="直接连接符 24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85" name="组合 25"/>
              <p:cNvGrpSpPr/>
              <p:nvPr/>
            </p:nvGrpSpPr>
            <p:grpSpPr>
              <a:xfrm>
                <a:off x="9579914" y="4258290"/>
                <a:ext cx="2432165" cy="2411221"/>
                <a:chOff x="9567214" y="4277340"/>
                <a:chExt cx="2432165" cy="2411221"/>
              </a:xfrm>
            </p:grpSpPr>
            <p:cxnSp>
              <p:nvCxnSpPr>
                <p:cNvPr id="27" name="直接连接符 26"/>
                <p:cNvCxnSpPr/>
                <p:nvPr/>
              </p:nvCxnSpPr>
              <p:spPr>
                <a:xfrm rot="16200000" flipH="1">
                  <a:off x="8361619" y="5482955"/>
                  <a:ext cx="2411212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 rot="16200000" flipV="1">
                  <a:off x="10783288" y="3061249"/>
                  <a:ext cx="0" cy="2432165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88" name="组合 28"/>
            <p:cNvGrpSpPr/>
            <p:nvPr/>
          </p:nvGrpSpPr>
          <p:grpSpPr>
            <a:xfrm rot="5400000">
              <a:off x="839095" y="6000282"/>
              <a:ext cx="1579097" cy="1578858"/>
              <a:chOff x="9579914" y="4258290"/>
              <a:chExt cx="2944317" cy="2943871"/>
            </a:xfrm>
          </p:grpSpPr>
          <p:cxnSp>
            <p:nvCxnSpPr>
              <p:cNvPr id="30" name="直接连接符 2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90" name="组合 3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6" name="椭圆 35"/>
          <p:cNvSpPr/>
          <p:nvPr/>
        </p:nvSpPr>
        <p:spPr>
          <a:xfrm flipV="1">
            <a:off x="9161463" y="279400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 flipV="1">
            <a:off x="9923463" y="1384300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95" name="文本框 128"/>
          <p:cNvSpPr txBox="1"/>
          <p:nvPr/>
        </p:nvSpPr>
        <p:spPr>
          <a:xfrm>
            <a:off x="4612005" y="3900805"/>
            <a:ext cx="296799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Definiciones y t</a:t>
            </a:r>
            <a:r>
              <a:rPr lang="es-AR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ó</a:t>
            </a:r>
            <a:r>
              <a:rPr lang="en-US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pico</a:t>
            </a:r>
            <a:endParaRPr lang="en-US" altLang="zh-CN" sz="32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32814" name="稻壳儿小白白(http://dwz.cn/Wu2UP)"/>
          <p:cNvSpPr/>
          <p:nvPr/>
        </p:nvSpPr>
        <p:spPr>
          <a:xfrm>
            <a:off x="5499100" y="2273935"/>
            <a:ext cx="1194435" cy="1344295"/>
          </a:xfrm>
          <a:custGeom>
            <a:avLst/>
            <a:gdLst/>
            <a:ahLst/>
            <a:cxnLst>
              <a:cxn ang="0">
                <a:pos x="120493130" y="105587505"/>
              </a:cxn>
              <a:cxn ang="0">
                <a:pos x="34510392" y="109891565"/>
              </a:cxn>
              <a:cxn ang="0">
                <a:pos x="120493130" y="118212428"/>
              </a:cxn>
              <a:cxn ang="0">
                <a:pos x="120493130" y="105587505"/>
              </a:cxn>
              <a:cxn ang="0">
                <a:pos x="120493130" y="135140612"/>
              </a:cxn>
              <a:cxn ang="0">
                <a:pos x="34510392" y="139444672"/>
              </a:cxn>
              <a:cxn ang="0">
                <a:pos x="120493130" y="143747932"/>
              </a:cxn>
              <a:cxn ang="0">
                <a:pos x="120493130" y="135140612"/>
              </a:cxn>
              <a:cxn ang="0">
                <a:pos x="137748326" y="21232244"/>
              </a:cxn>
              <a:cxn ang="0">
                <a:pos x="120493130" y="8320863"/>
              </a:cxn>
              <a:cxn ang="0">
                <a:pos x="77501357" y="0"/>
              </a:cxn>
              <a:cxn ang="0">
                <a:pos x="38604462" y="8320863"/>
              </a:cxn>
              <a:cxn ang="0">
                <a:pos x="21349266" y="21232244"/>
              </a:cxn>
              <a:cxn ang="0">
                <a:pos x="0" y="156372856"/>
              </a:cxn>
              <a:cxn ang="0">
                <a:pos x="137748326" y="177317842"/>
              </a:cxn>
              <a:cxn ang="0">
                <a:pos x="159097592" y="42177230"/>
              </a:cxn>
              <a:cxn ang="0">
                <a:pos x="51765588" y="21232244"/>
              </a:cxn>
              <a:cxn ang="0">
                <a:pos x="64633472" y="21232244"/>
              </a:cxn>
              <a:cxn ang="0">
                <a:pos x="94756553" y="21232244"/>
              </a:cxn>
              <a:cxn ang="0">
                <a:pos x="107624437" y="42177230"/>
              </a:cxn>
              <a:cxn ang="0">
                <a:pos x="51765588" y="21232244"/>
              </a:cxn>
              <a:cxn ang="0">
                <a:pos x="146229707" y="156372856"/>
              </a:cxn>
              <a:cxn ang="0">
                <a:pos x="21349266" y="168997779"/>
              </a:cxn>
              <a:cxn ang="0">
                <a:pos x="8481381" y="42177230"/>
              </a:cxn>
              <a:cxn ang="0">
                <a:pos x="38604462" y="33857167"/>
              </a:cxn>
              <a:cxn ang="0">
                <a:pos x="120493130" y="55089411"/>
              </a:cxn>
              <a:cxn ang="0">
                <a:pos x="137748326" y="33857167"/>
              </a:cxn>
              <a:cxn ang="0">
                <a:pos x="146229707" y="156372856"/>
              </a:cxn>
              <a:cxn ang="0">
                <a:pos x="120493130" y="76034398"/>
              </a:cxn>
              <a:cxn ang="0">
                <a:pos x="34510392" y="84642518"/>
              </a:cxn>
              <a:cxn ang="0">
                <a:pos x="120493130" y="88659321"/>
              </a:cxn>
              <a:cxn ang="0">
                <a:pos x="120493130" y="76034398"/>
              </a:cxn>
            </a:cxnLst>
            <a:pathLst>
              <a:path w="545" h="619">
                <a:moveTo>
                  <a:pt x="412" y="368"/>
                </a:moveTo>
                <a:lnTo>
                  <a:pt x="412" y="368"/>
                </a:lnTo>
                <a:cubicBezTo>
                  <a:pt x="132" y="368"/>
                  <a:pt x="132" y="368"/>
                  <a:pt x="132" y="368"/>
                </a:cubicBezTo>
                <a:cubicBezTo>
                  <a:pt x="118" y="368"/>
                  <a:pt x="118" y="383"/>
                  <a:pt x="118" y="383"/>
                </a:cubicBezTo>
                <a:cubicBezTo>
                  <a:pt x="118" y="398"/>
                  <a:pt x="118" y="412"/>
                  <a:pt x="132" y="412"/>
                </a:cubicBezTo>
                <a:cubicBezTo>
                  <a:pt x="412" y="412"/>
                  <a:pt x="412" y="412"/>
                  <a:pt x="412" y="412"/>
                </a:cubicBezTo>
                <a:cubicBezTo>
                  <a:pt x="412" y="412"/>
                  <a:pt x="427" y="398"/>
                  <a:pt x="427" y="383"/>
                </a:cubicBezTo>
                <a:lnTo>
                  <a:pt x="412" y="368"/>
                </a:lnTo>
                <a:close/>
                <a:moveTo>
                  <a:pt x="412" y="471"/>
                </a:moveTo>
                <a:lnTo>
                  <a:pt x="412" y="471"/>
                </a:lnTo>
                <a:cubicBezTo>
                  <a:pt x="132" y="471"/>
                  <a:pt x="132" y="471"/>
                  <a:pt x="132" y="471"/>
                </a:cubicBezTo>
                <a:cubicBezTo>
                  <a:pt x="118" y="471"/>
                  <a:pt x="118" y="471"/>
                  <a:pt x="118" y="486"/>
                </a:cubicBezTo>
                <a:cubicBezTo>
                  <a:pt x="118" y="501"/>
                  <a:pt x="118" y="501"/>
                  <a:pt x="132" y="501"/>
                </a:cubicBezTo>
                <a:cubicBezTo>
                  <a:pt x="412" y="501"/>
                  <a:pt x="412" y="501"/>
                  <a:pt x="412" y="501"/>
                </a:cubicBezTo>
                <a:cubicBezTo>
                  <a:pt x="412" y="501"/>
                  <a:pt x="427" y="501"/>
                  <a:pt x="427" y="486"/>
                </a:cubicBezTo>
                <a:cubicBezTo>
                  <a:pt x="427" y="471"/>
                  <a:pt x="412" y="471"/>
                  <a:pt x="412" y="471"/>
                </a:cubicBezTo>
                <a:close/>
                <a:moveTo>
                  <a:pt x="471" y="74"/>
                </a:moveTo>
                <a:lnTo>
                  <a:pt x="471" y="74"/>
                </a:lnTo>
                <a:cubicBezTo>
                  <a:pt x="412" y="74"/>
                  <a:pt x="412" y="74"/>
                  <a:pt x="412" y="74"/>
                </a:cubicBezTo>
                <a:cubicBezTo>
                  <a:pt x="412" y="29"/>
                  <a:pt x="412" y="29"/>
                  <a:pt x="412" y="29"/>
                </a:cubicBezTo>
                <a:cubicBezTo>
                  <a:pt x="353" y="29"/>
                  <a:pt x="353" y="29"/>
                  <a:pt x="353" y="29"/>
                </a:cubicBezTo>
                <a:cubicBezTo>
                  <a:pt x="339" y="15"/>
                  <a:pt x="309" y="0"/>
                  <a:pt x="265" y="0"/>
                </a:cubicBezTo>
                <a:cubicBezTo>
                  <a:pt x="235" y="0"/>
                  <a:pt x="206" y="15"/>
                  <a:pt x="191" y="29"/>
                </a:cubicBezTo>
                <a:cubicBezTo>
                  <a:pt x="132" y="29"/>
                  <a:pt x="132" y="29"/>
                  <a:pt x="132" y="29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29" y="74"/>
                  <a:pt x="0" y="103"/>
                  <a:pt x="0" y="147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471" y="618"/>
                  <a:pt x="471" y="618"/>
                  <a:pt x="471" y="618"/>
                </a:cubicBezTo>
                <a:cubicBezTo>
                  <a:pt x="515" y="618"/>
                  <a:pt x="544" y="589"/>
                  <a:pt x="544" y="545"/>
                </a:cubicBezTo>
                <a:cubicBezTo>
                  <a:pt x="544" y="147"/>
                  <a:pt x="544" y="147"/>
                  <a:pt x="544" y="147"/>
                </a:cubicBezTo>
                <a:cubicBezTo>
                  <a:pt x="544" y="103"/>
                  <a:pt x="515" y="74"/>
                  <a:pt x="471" y="74"/>
                </a:cubicBezTo>
                <a:close/>
                <a:moveTo>
                  <a:pt x="177" y="74"/>
                </a:moveTo>
                <a:lnTo>
                  <a:pt x="177" y="74"/>
                </a:lnTo>
                <a:cubicBezTo>
                  <a:pt x="221" y="74"/>
                  <a:pt x="221" y="74"/>
                  <a:pt x="221" y="74"/>
                </a:cubicBezTo>
                <a:cubicBezTo>
                  <a:pt x="221" y="59"/>
                  <a:pt x="235" y="29"/>
                  <a:pt x="265" y="29"/>
                </a:cubicBezTo>
                <a:cubicBezTo>
                  <a:pt x="294" y="29"/>
                  <a:pt x="324" y="59"/>
                  <a:pt x="324" y="74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147"/>
                  <a:pt x="368" y="147"/>
                  <a:pt x="368" y="147"/>
                </a:cubicBezTo>
                <a:cubicBezTo>
                  <a:pt x="177" y="147"/>
                  <a:pt x="177" y="147"/>
                  <a:pt x="177" y="147"/>
                </a:cubicBezTo>
                <a:lnTo>
                  <a:pt x="177" y="74"/>
                </a:lnTo>
                <a:close/>
                <a:moveTo>
                  <a:pt x="500" y="545"/>
                </a:moveTo>
                <a:lnTo>
                  <a:pt x="500" y="545"/>
                </a:lnTo>
                <a:cubicBezTo>
                  <a:pt x="500" y="559"/>
                  <a:pt x="486" y="589"/>
                  <a:pt x="471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147"/>
                  <a:pt x="29" y="147"/>
                  <a:pt x="29" y="147"/>
                </a:cubicBezTo>
                <a:cubicBezTo>
                  <a:pt x="29" y="133"/>
                  <a:pt x="59" y="118"/>
                  <a:pt x="73" y="118"/>
                </a:cubicBezTo>
                <a:cubicBezTo>
                  <a:pt x="132" y="118"/>
                  <a:pt x="132" y="118"/>
                  <a:pt x="132" y="118"/>
                </a:cubicBezTo>
                <a:cubicBezTo>
                  <a:pt x="132" y="192"/>
                  <a:pt x="132" y="192"/>
                  <a:pt x="132" y="192"/>
                </a:cubicBezTo>
                <a:cubicBezTo>
                  <a:pt x="412" y="192"/>
                  <a:pt x="412" y="192"/>
                  <a:pt x="412" y="192"/>
                </a:cubicBezTo>
                <a:cubicBezTo>
                  <a:pt x="412" y="118"/>
                  <a:pt x="412" y="118"/>
                  <a:pt x="412" y="118"/>
                </a:cubicBezTo>
                <a:cubicBezTo>
                  <a:pt x="471" y="118"/>
                  <a:pt x="471" y="118"/>
                  <a:pt x="471" y="118"/>
                </a:cubicBezTo>
                <a:cubicBezTo>
                  <a:pt x="486" y="118"/>
                  <a:pt x="500" y="133"/>
                  <a:pt x="500" y="147"/>
                </a:cubicBezTo>
                <a:lnTo>
                  <a:pt x="500" y="545"/>
                </a:lnTo>
                <a:close/>
                <a:moveTo>
                  <a:pt x="412" y="265"/>
                </a:moveTo>
                <a:lnTo>
                  <a:pt x="412" y="265"/>
                </a:lnTo>
                <a:cubicBezTo>
                  <a:pt x="132" y="265"/>
                  <a:pt x="132" y="265"/>
                  <a:pt x="132" y="265"/>
                </a:cubicBezTo>
                <a:cubicBezTo>
                  <a:pt x="118" y="265"/>
                  <a:pt x="118" y="280"/>
                  <a:pt x="118" y="295"/>
                </a:cubicBezTo>
                <a:cubicBezTo>
                  <a:pt x="118" y="295"/>
                  <a:pt x="118" y="309"/>
                  <a:pt x="132" y="309"/>
                </a:cubicBezTo>
                <a:cubicBezTo>
                  <a:pt x="412" y="309"/>
                  <a:pt x="412" y="309"/>
                  <a:pt x="412" y="309"/>
                </a:cubicBezTo>
                <a:lnTo>
                  <a:pt x="427" y="295"/>
                </a:lnTo>
                <a:cubicBezTo>
                  <a:pt x="427" y="280"/>
                  <a:pt x="412" y="265"/>
                  <a:pt x="412" y="26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框 128"/>
          <p:cNvSpPr txBox="1"/>
          <p:nvPr/>
        </p:nvSpPr>
        <p:spPr>
          <a:xfrm>
            <a:off x="173355" y="266700"/>
            <a:ext cx="38423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s-AR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¿</a:t>
            </a:r>
            <a:r>
              <a:rPr lang="en-US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Q</a:t>
            </a:r>
            <a:r>
              <a:rPr lang="es-AR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ué es una caracterización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?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4267200" y="1647825"/>
            <a:ext cx="3657600" cy="2355850"/>
          </a:xfrm>
          <a:prstGeom prst="rect">
            <a:avLst/>
          </a:prstGeom>
          <a:solidFill>
            <a:srgbClr val="99CA3B"/>
          </a:solidFill>
          <a:ln w="9525" cap="flat" cmpd="sng" algn="ctr">
            <a:noFill/>
            <a:prstDash val="solid"/>
          </a:ln>
          <a:effectLst/>
        </p:spPr>
        <p:txBody>
          <a:bodyPr lIns="121910" tIns="60955" rIns="121910" bIns="60955" rtlCol="0" anchor="ctr"/>
          <a:lstStyle/>
          <a:p>
            <a:pPr marL="0" marR="0" lvl="0" indent="0" algn="ctr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文本框 6"/>
          <p:cNvSpPr txBox="1"/>
          <p:nvPr/>
        </p:nvSpPr>
        <p:spPr>
          <a:xfrm>
            <a:off x="4494848" y="2348865"/>
            <a:ext cx="3201987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altLang="zh-CN" sz="1400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Una caracterización se refiere al proceso de describir, analizar o definir las características o </a:t>
            </a:r>
            <a:r>
              <a:rPr altLang="zh-CN" sz="14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cualidades distintivas</a:t>
            </a:r>
            <a:r>
              <a:rPr altLang="zh-CN" sz="1400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 de algo o alguien. </a:t>
            </a:r>
            <a:endParaRPr altLang="zh-CN" sz="1400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pic>
        <p:nvPicPr>
          <p:cNvPr id="13317" name="图片 7" descr="C:\Users\fasil\Downloads\pobreza-e-inclusion.jpgpobreza-e-inclusion"/>
          <p:cNvPicPr>
            <a:picLocks noChangeAspect="1"/>
          </p:cNvPicPr>
          <p:nvPr/>
        </p:nvPicPr>
        <p:blipFill>
          <a:blip r:embed="rId1"/>
          <a:srcRect t="737" b="737"/>
          <a:stretch>
            <a:fillRect/>
          </a:stretch>
        </p:blipFill>
        <p:spPr>
          <a:xfrm>
            <a:off x="0" y="1647825"/>
            <a:ext cx="4267200" cy="2355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图片 8" descr="C:\Users\fasil\Downloads\615331462d6c1_700_387!.jpg615331462d6c1_700_387!"/>
          <p:cNvPicPr>
            <a:picLocks noChangeAspect="1"/>
          </p:cNvPicPr>
          <p:nvPr/>
        </p:nvPicPr>
        <p:blipFill>
          <a:blip r:embed="rId2"/>
          <a:srcRect t="74" b="74"/>
          <a:stretch>
            <a:fillRect/>
          </a:stretch>
        </p:blipFill>
        <p:spPr>
          <a:xfrm>
            <a:off x="7924800" y="1647825"/>
            <a:ext cx="4267200" cy="2355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9" name="文本框 9"/>
          <p:cNvSpPr txBox="1"/>
          <p:nvPr/>
        </p:nvSpPr>
        <p:spPr>
          <a:xfrm>
            <a:off x="2683034" y="4482465"/>
            <a:ext cx="70246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altLang="zh-CN" sz="18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Que cualidades distintivas podemos extraer de las encuestas? </a:t>
            </a:r>
            <a:endParaRPr lang="zh-CN" altLang="zh-CN" sz="1800" dirty="0">
              <a:solidFill>
                <a:schemeClr val="bg1"/>
              </a:solidFill>
              <a:latin typeface="Arial" panose="020B0604020202020204" pitchFamily="34" charset="0"/>
              <a:ea typeface="等线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79780" y="5385435"/>
            <a:ext cx="10831195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Muchas!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todas ellas son importantes ya que se componen para formar una idea completa y general de las condiciones de vida de las personas de los barrios populares de Argentina.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7030" y="285750"/>
            <a:ext cx="11547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Pero entonces, </a:t>
            </a:r>
            <a:r>
              <a:rPr lang="es-AR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 podemos realizar una caracterizaci</a:t>
            </a:r>
            <a:r>
              <a:rPr lang="es-AR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de los barrios populares?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67030" y="1153160"/>
            <a:ext cx="6480175" cy="1574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Nosotros procedimos seleccionando un tema y determinando las variables que consideramos pertinentes en función de dicho tema. De esta manera, garantizamos que los datos analizados compartan un punto en común.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"/>
          <p:cNvPicPr>
            <a:picLocks noChangeAspect="1"/>
          </p:cNvPicPr>
          <p:nvPr/>
        </p:nvPicPr>
        <p:blipFill>
          <a:blip r:embed="rId1"/>
          <a:srcRect l="11681" r="15178"/>
          <a:stretch>
            <a:fillRect/>
          </a:stretch>
        </p:blipFill>
        <p:spPr>
          <a:xfrm>
            <a:off x="7563485" y="1251585"/>
            <a:ext cx="4031615" cy="51752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39115" y="3486150"/>
            <a:ext cx="63080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tema seleccionado fue: </a:t>
            </a:r>
            <a:r>
              <a:rPr lang="en-US" sz="20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"Riesgos latentes y peligros vitales en las viviendas"</a:t>
            </a: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4980" y="4950460"/>
            <a:ext cx="66401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 razón de seleccionar este tema radica en su significativa importancia, dado que la seguridad y salubridad en el entorno habitacional son aspectos fundamentales. </a:t>
            </a:r>
            <a:endParaRPr lang="en-US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椭圆 34"/>
          <p:cNvSpPr/>
          <p:nvPr/>
        </p:nvSpPr>
        <p:spPr>
          <a:xfrm>
            <a:off x="3786188" y="1155700"/>
            <a:ext cx="4619625" cy="4619625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506" name="组合 33"/>
          <p:cNvGrpSpPr/>
          <p:nvPr/>
        </p:nvGrpSpPr>
        <p:grpSpPr>
          <a:xfrm>
            <a:off x="-290512" y="4116388"/>
            <a:ext cx="4527550" cy="3462337"/>
            <a:chOff x="-290449" y="3324849"/>
            <a:chExt cx="5561545" cy="4254420"/>
          </a:xfrm>
        </p:grpSpPr>
        <p:grpSp>
          <p:nvGrpSpPr>
            <p:cNvPr id="21507" name="组合 3"/>
            <p:cNvGrpSpPr/>
            <p:nvPr/>
          </p:nvGrpSpPr>
          <p:grpSpPr>
            <a:xfrm rot="5400000">
              <a:off x="2671563" y="3324672"/>
              <a:ext cx="2599356" cy="2599710"/>
              <a:chOff x="9579914" y="4258290"/>
              <a:chExt cx="2599356" cy="2599710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9586272" y="4271002"/>
                <a:ext cx="2592998" cy="258699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09" name="组合 5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12" name="组合 8"/>
            <p:cNvGrpSpPr/>
            <p:nvPr/>
          </p:nvGrpSpPr>
          <p:grpSpPr>
            <a:xfrm rot="5400000">
              <a:off x="3000942" y="4677395"/>
              <a:ext cx="2160252" cy="2159925"/>
              <a:chOff x="9579914" y="4258290"/>
              <a:chExt cx="2944317" cy="2943871"/>
            </a:xfrm>
          </p:grpSpPr>
          <p:cxnSp>
            <p:nvCxnSpPr>
              <p:cNvPr id="10" name="直接连接符 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14" name="组合 1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17" name="组合 13"/>
            <p:cNvGrpSpPr/>
            <p:nvPr/>
          </p:nvGrpSpPr>
          <p:grpSpPr>
            <a:xfrm rot="5400000">
              <a:off x="522348" y="3764108"/>
              <a:ext cx="2160252" cy="2159925"/>
              <a:chOff x="9579914" y="4258290"/>
              <a:chExt cx="2944317" cy="2943871"/>
            </a:xfrm>
          </p:grpSpPr>
          <p:cxnSp>
            <p:nvCxnSpPr>
              <p:cNvPr id="15" name="直接连接符 14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19" name="组合 15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22" name="组合 18"/>
            <p:cNvGrpSpPr/>
            <p:nvPr/>
          </p:nvGrpSpPr>
          <p:grpSpPr>
            <a:xfrm rot="5400000">
              <a:off x="-290568" y="4178378"/>
              <a:ext cx="1579097" cy="1578858"/>
              <a:chOff x="9579914" y="4258290"/>
              <a:chExt cx="2944317" cy="2943871"/>
            </a:xfrm>
          </p:grpSpPr>
          <p:cxnSp>
            <p:nvCxnSpPr>
              <p:cNvPr id="20" name="直接连接符 1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24" name="组合 2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27" name="组合 23"/>
            <p:cNvGrpSpPr/>
            <p:nvPr/>
          </p:nvGrpSpPr>
          <p:grpSpPr>
            <a:xfrm rot="5400000">
              <a:off x="-40702" y="5276874"/>
              <a:ext cx="1579097" cy="1578858"/>
              <a:chOff x="9579914" y="4258290"/>
              <a:chExt cx="2944317" cy="2943871"/>
            </a:xfrm>
          </p:grpSpPr>
          <p:cxnSp>
            <p:nvCxnSpPr>
              <p:cNvPr id="25" name="直接连接符 24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29" name="组合 25"/>
              <p:cNvGrpSpPr/>
              <p:nvPr/>
            </p:nvGrpSpPr>
            <p:grpSpPr>
              <a:xfrm>
                <a:off x="9579914" y="4258290"/>
                <a:ext cx="2432165" cy="2411221"/>
                <a:chOff x="9567214" y="4277340"/>
                <a:chExt cx="2432165" cy="2411221"/>
              </a:xfrm>
            </p:grpSpPr>
            <p:cxnSp>
              <p:nvCxnSpPr>
                <p:cNvPr id="27" name="直接连接符 26"/>
                <p:cNvCxnSpPr/>
                <p:nvPr/>
              </p:nvCxnSpPr>
              <p:spPr>
                <a:xfrm rot="16200000" flipH="1">
                  <a:off x="8361619" y="5482955"/>
                  <a:ext cx="2411212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 rot="16200000" flipV="1">
                  <a:off x="10783288" y="3061249"/>
                  <a:ext cx="0" cy="2432165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32" name="组合 28"/>
            <p:cNvGrpSpPr/>
            <p:nvPr/>
          </p:nvGrpSpPr>
          <p:grpSpPr>
            <a:xfrm rot="5400000">
              <a:off x="839095" y="6000282"/>
              <a:ext cx="1579097" cy="1578858"/>
              <a:chOff x="9579914" y="4258290"/>
              <a:chExt cx="2944317" cy="2943871"/>
            </a:xfrm>
          </p:grpSpPr>
          <p:cxnSp>
            <p:nvCxnSpPr>
              <p:cNvPr id="30" name="直接连接符 2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34" name="组合 3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6" name="椭圆 35"/>
          <p:cNvSpPr/>
          <p:nvPr/>
        </p:nvSpPr>
        <p:spPr>
          <a:xfrm flipV="1">
            <a:off x="9161463" y="279400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 flipV="1">
            <a:off x="9923463" y="1384300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39" name="文本框 128"/>
          <p:cNvSpPr txBox="1"/>
          <p:nvPr/>
        </p:nvSpPr>
        <p:spPr>
          <a:xfrm>
            <a:off x="4314825" y="3900488"/>
            <a:ext cx="356235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Selecci</a:t>
            </a:r>
            <a:r>
              <a:rPr lang="es-AR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ón de variables</a:t>
            </a:r>
            <a:endParaRPr lang="es-AR" altLang="zh-CN" sz="32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32803" name="稻壳儿小白白(http://dwz.cn/Wu2UP)"/>
          <p:cNvSpPr/>
          <p:nvPr/>
        </p:nvSpPr>
        <p:spPr>
          <a:xfrm>
            <a:off x="5408930" y="2136775"/>
            <a:ext cx="1374140" cy="1374140"/>
          </a:xfrm>
          <a:custGeom>
            <a:avLst/>
            <a:gdLst/>
            <a:ahLst/>
            <a:cxnLst>
              <a:cxn ang="0">
                <a:pos x="85586676" y="0"/>
              </a:cxn>
              <a:cxn ang="0">
                <a:pos x="85586676" y="0"/>
              </a:cxn>
              <a:cxn ang="0">
                <a:pos x="77172997" y="0"/>
              </a:cxn>
              <a:cxn ang="0">
                <a:pos x="77172997" y="17117047"/>
              </a:cxn>
              <a:cxn ang="0">
                <a:pos x="0" y="98349399"/>
              </a:cxn>
              <a:cxn ang="0">
                <a:pos x="85586676" y="183642565"/>
              </a:cxn>
              <a:cxn ang="0">
                <a:pos x="158117949" y="132292228"/>
              </a:cxn>
              <a:cxn ang="0">
                <a:pos x="170883697" y="136644306"/>
              </a:cxn>
              <a:cxn ang="0">
                <a:pos x="183648641" y="93997321"/>
              </a:cxn>
              <a:cxn ang="0">
                <a:pos x="85586676" y="0"/>
              </a:cxn>
              <a:cxn ang="0">
                <a:pos x="85586676" y="170877596"/>
              </a:cxn>
              <a:cxn ang="0">
                <a:pos x="85586676" y="170877596"/>
              </a:cxn>
              <a:cxn ang="0">
                <a:pos x="13055404" y="98349399"/>
              </a:cxn>
              <a:cxn ang="0">
                <a:pos x="77172997" y="29882016"/>
              </a:cxn>
              <a:cxn ang="0">
                <a:pos x="77172997" y="106762290"/>
              </a:cxn>
              <a:cxn ang="0">
                <a:pos x="149704270" y="128230611"/>
              </a:cxn>
              <a:cxn ang="0">
                <a:pos x="85586676" y="170877596"/>
              </a:cxn>
              <a:cxn ang="0">
                <a:pos x="162470018" y="123879337"/>
              </a:cxn>
              <a:cxn ang="0">
                <a:pos x="162470018" y="123879337"/>
              </a:cxn>
              <a:cxn ang="0">
                <a:pos x="85586676" y="98349399"/>
              </a:cxn>
              <a:cxn ang="0">
                <a:pos x="85586676" y="12764969"/>
              </a:cxn>
              <a:cxn ang="0">
                <a:pos x="170883697" y="93997321"/>
              </a:cxn>
              <a:cxn ang="0">
                <a:pos x="162470018" y="123879337"/>
              </a:cxn>
            </a:cxnLst>
            <a:pathLst>
              <a:path w="634" h="634">
                <a:moveTo>
                  <a:pt x="295" y="0"/>
                </a:moveTo>
                <a:lnTo>
                  <a:pt x="295" y="0"/>
                </a:lnTo>
                <a:cubicBezTo>
                  <a:pt x="266" y="0"/>
                  <a:pt x="266" y="0"/>
                  <a:pt x="266" y="0"/>
                </a:cubicBezTo>
                <a:cubicBezTo>
                  <a:pt x="266" y="59"/>
                  <a:pt x="266" y="59"/>
                  <a:pt x="266" y="59"/>
                </a:cubicBezTo>
                <a:cubicBezTo>
                  <a:pt x="118" y="73"/>
                  <a:pt x="0" y="191"/>
                  <a:pt x="0" y="339"/>
                </a:cubicBezTo>
                <a:cubicBezTo>
                  <a:pt x="0" y="501"/>
                  <a:pt x="133" y="633"/>
                  <a:pt x="295" y="633"/>
                </a:cubicBezTo>
                <a:cubicBezTo>
                  <a:pt x="412" y="633"/>
                  <a:pt x="501" y="560"/>
                  <a:pt x="545" y="456"/>
                </a:cubicBezTo>
                <a:cubicBezTo>
                  <a:pt x="589" y="471"/>
                  <a:pt x="589" y="471"/>
                  <a:pt x="589" y="471"/>
                </a:cubicBezTo>
                <a:cubicBezTo>
                  <a:pt x="619" y="442"/>
                  <a:pt x="633" y="383"/>
                  <a:pt x="633" y="324"/>
                </a:cubicBezTo>
                <a:cubicBezTo>
                  <a:pt x="633" y="147"/>
                  <a:pt x="471" y="0"/>
                  <a:pt x="295" y="0"/>
                </a:cubicBezTo>
                <a:close/>
                <a:moveTo>
                  <a:pt x="295" y="589"/>
                </a:moveTo>
                <a:lnTo>
                  <a:pt x="295" y="589"/>
                </a:lnTo>
                <a:cubicBezTo>
                  <a:pt x="148" y="589"/>
                  <a:pt x="45" y="486"/>
                  <a:pt x="45" y="339"/>
                </a:cubicBezTo>
                <a:cubicBezTo>
                  <a:pt x="45" y="221"/>
                  <a:pt x="148" y="118"/>
                  <a:pt x="266" y="103"/>
                </a:cubicBezTo>
                <a:cubicBezTo>
                  <a:pt x="266" y="368"/>
                  <a:pt x="266" y="368"/>
                  <a:pt x="266" y="368"/>
                </a:cubicBezTo>
                <a:cubicBezTo>
                  <a:pt x="516" y="442"/>
                  <a:pt x="516" y="442"/>
                  <a:pt x="516" y="442"/>
                </a:cubicBezTo>
                <a:cubicBezTo>
                  <a:pt x="471" y="530"/>
                  <a:pt x="383" y="589"/>
                  <a:pt x="295" y="589"/>
                </a:cubicBezTo>
                <a:close/>
                <a:moveTo>
                  <a:pt x="560" y="427"/>
                </a:moveTo>
                <a:lnTo>
                  <a:pt x="560" y="427"/>
                </a:lnTo>
                <a:cubicBezTo>
                  <a:pt x="295" y="339"/>
                  <a:pt x="295" y="339"/>
                  <a:pt x="295" y="339"/>
                </a:cubicBezTo>
                <a:cubicBezTo>
                  <a:pt x="295" y="44"/>
                  <a:pt x="295" y="44"/>
                  <a:pt x="295" y="44"/>
                </a:cubicBezTo>
                <a:cubicBezTo>
                  <a:pt x="457" y="44"/>
                  <a:pt x="589" y="177"/>
                  <a:pt x="589" y="324"/>
                </a:cubicBezTo>
                <a:cubicBezTo>
                  <a:pt x="589" y="368"/>
                  <a:pt x="575" y="398"/>
                  <a:pt x="560" y="42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28"/>
          <p:cNvSpPr txBox="1"/>
          <p:nvPr/>
        </p:nvSpPr>
        <p:spPr>
          <a:xfrm>
            <a:off x="173038" y="266700"/>
            <a:ext cx="2589212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Informaci</a:t>
            </a:r>
            <a:r>
              <a:rPr lang="es-AR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ón básica</a:t>
            </a:r>
            <a:endParaRPr lang="es-AR" altLang="zh-CN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7375" y="839470"/>
            <a:ext cx="10314305" cy="3410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Provicias y barrios involucrados en las encuestas.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 de varones, mujeres y personas disidentes en la vivienda.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 de menores de edad e integrantes de la vivienda.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 tenencia sobre la propiedad.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Costo de alquiler de las viviendas que son alquiladas.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993755" y="496570"/>
            <a:ext cx="680720" cy="5810885"/>
            <a:chOff x="17313" y="782"/>
            <a:chExt cx="1072" cy="9151"/>
          </a:xfrm>
        </p:grpSpPr>
        <p:grpSp>
          <p:nvGrpSpPr>
            <p:cNvPr id="13" name="Group 12"/>
            <p:cNvGrpSpPr/>
            <p:nvPr/>
          </p:nvGrpSpPr>
          <p:grpSpPr>
            <a:xfrm>
              <a:off x="17341" y="782"/>
              <a:ext cx="1016" cy="1016"/>
              <a:chOff x="10528" y="7372"/>
              <a:chExt cx="1770" cy="177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0528" y="7372"/>
                <a:ext cx="1771" cy="17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11" name="Picture 10" descr="box-plot(1)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697" y="7541"/>
                <a:ext cx="1432" cy="1432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7329" y="2064"/>
              <a:ext cx="1040" cy="1040"/>
              <a:chOff x="10049" y="7834"/>
              <a:chExt cx="1468" cy="1468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0049" y="7834"/>
                <a:ext cx="1469" cy="146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17" name="Picture 16" descr="bar-chart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35" y="8020"/>
                <a:ext cx="1098" cy="1098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17323" y="3370"/>
              <a:ext cx="1052" cy="1138"/>
              <a:chOff x="8392" y="7038"/>
              <a:chExt cx="1540" cy="166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8392" y="7101"/>
                <a:ext cx="1541" cy="154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21" name="Picture 20" descr="table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2" y="7038"/>
                <a:ext cx="1302" cy="1667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17320" y="4751"/>
              <a:ext cx="1058" cy="1058"/>
              <a:chOff x="5157" y="7343"/>
              <a:chExt cx="2144" cy="21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157" y="7343"/>
                <a:ext cx="2145" cy="214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24" name="Picture 23" descr="pie-chart"/>
              <p:cNvPicPr>
                <a:picLocks noChangeAspect="1"/>
              </p:cNvPicPr>
              <p:nvPr/>
            </p:nvPicPr>
            <p:blipFill>
              <a:blip r:embed="rId4">
                <a:lum bright="6000"/>
              </a:blip>
              <a:stretch>
                <a:fillRect/>
              </a:stretch>
            </p:blipFill>
            <p:spPr>
              <a:xfrm>
                <a:off x="5369" y="7555"/>
                <a:ext cx="1721" cy="1721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17332" y="7505"/>
              <a:ext cx="1033" cy="1033"/>
              <a:chOff x="4883" y="7415"/>
              <a:chExt cx="2030" cy="203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4883" y="7415"/>
                <a:ext cx="2031" cy="203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27" name="Picture 26" descr="bar-chart(1)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" y="7578"/>
                <a:ext cx="1706" cy="1706"/>
              </a:xfrm>
              <a:prstGeom prst="rect">
                <a:avLst/>
              </a:prstGeom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17313" y="6110"/>
              <a:ext cx="1072" cy="1072"/>
              <a:chOff x="2306" y="6839"/>
              <a:chExt cx="1770" cy="177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2306" y="6839"/>
                <a:ext cx="1771" cy="17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30" name="Picture 29" descr="histogram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1" y="6995"/>
                <a:ext cx="1421" cy="1421"/>
              </a:xfrm>
              <a:prstGeom prst="rect">
                <a:avLst/>
              </a:prstGeom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17313" y="8861"/>
              <a:ext cx="1072" cy="1072"/>
              <a:chOff x="11806" y="8893"/>
              <a:chExt cx="1398" cy="139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1806" y="8893"/>
                <a:ext cx="1398" cy="139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31" name="Picture 30" descr="scatter-graph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05" y="9081"/>
                <a:ext cx="1084" cy="1084"/>
              </a:xfrm>
              <a:prstGeom prst="rect">
                <a:avLst/>
              </a:prstGeom>
            </p:spPr>
          </p:pic>
        </p:grpSp>
      </p:grpSp>
      <p:sp>
        <p:nvSpPr>
          <p:cNvPr id="53" name="Freeform 52"/>
          <p:cNvSpPr/>
          <p:nvPr/>
        </p:nvSpPr>
        <p:spPr>
          <a:xfrm>
            <a:off x="6353175" y="1153839"/>
            <a:ext cx="4617085" cy="1365570"/>
          </a:xfrm>
          <a:custGeom>
            <a:avLst/>
            <a:gdLst>
              <a:gd name="connsiteX0" fmla="*/ 0 w 7271"/>
              <a:gd name="connsiteY0" fmla="*/ 220 h 2150"/>
              <a:gd name="connsiteX1" fmla="*/ 3800 w 7271"/>
              <a:gd name="connsiteY1" fmla="*/ 158 h 2150"/>
              <a:gd name="connsiteX2" fmla="*/ 5992 w 7271"/>
              <a:gd name="connsiteY2" fmla="*/ 1820 h 2150"/>
              <a:gd name="connsiteX3" fmla="*/ 7271 w 7271"/>
              <a:gd name="connsiteY3" fmla="*/ 2144 h 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1" h="2151">
                <a:moveTo>
                  <a:pt x="0" y="220"/>
                </a:moveTo>
                <a:cubicBezTo>
                  <a:pt x="710" y="170"/>
                  <a:pt x="2540" y="-208"/>
                  <a:pt x="3800" y="158"/>
                </a:cubicBezTo>
                <a:cubicBezTo>
                  <a:pt x="5060" y="524"/>
                  <a:pt x="5298" y="1423"/>
                  <a:pt x="5992" y="1820"/>
                </a:cubicBezTo>
                <a:cubicBezTo>
                  <a:pt x="6686" y="2217"/>
                  <a:pt x="6977" y="2147"/>
                  <a:pt x="7271" y="2144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8014970" y="1805940"/>
            <a:ext cx="2886075" cy="1731010"/>
          </a:xfrm>
          <a:custGeom>
            <a:avLst/>
            <a:gdLst>
              <a:gd name="connisteX0" fmla="*/ 0 w 2886075"/>
              <a:gd name="connsiteY0" fmla="*/ 89570 h 1731043"/>
              <a:gd name="connisteX1" fmla="*/ 1295400 w 2886075"/>
              <a:gd name="connsiteY1" fmla="*/ 156245 h 1731043"/>
              <a:gd name="connisteX2" fmla="*/ 1876425 w 2886075"/>
              <a:gd name="connsiteY2" fmla="*/ 1575470 h 1731043"/>
              <a:gd name="connisteX3" fmla="*/ 2886075 w 2886075"/>
              <a:gd name="connsiteY3" fmla="*/ 1623095 h 1731043"/>
              <a:gd name="connisteX4" fmla="*/ 3057525 w 2886075"/>
              <a:gd name="connsiteY4" fmla="*/ 1365920 h 173104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886075" h="1731044">
                <a:moveTo>
                  <a:pt x="0" y="89570"/>
                </a:moveTo>
                <a:cubicBezTo>
                  <a:pt x="247650" y="74330"/>
                  <a:pt x="920115" y="-140935"/>
                  <a:pt x="1295400" y="156245"/>
                </a:cubicBezTo>
                <a:cubicBezTo>
                  <a:pt x="1670685" y="453425"/>
                  <a:pt x="1558290" y="1282100"/>
                  <a:pt x="1876425" y="1575470"/>
                </a:cubicBezTo>
                <a:cubicBezTo>
                  <a:pt x="2194560" y="1868840"/>
                  <a:pt x="2649855" y="1665005"/>
                  <a:pt x="2886075" y="1623095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8014970" y="760780"/>
            <a:ext cx="2914650" cy="1124878"/>
          </a:xfrm>
          <a:custGeom>
            <a:avLst/>
            <a:gdLst>
              <a:gd name="connsiteX0" fmla="*/ 0 w 4590"/>
              <a:gd name="connsiteY0" fmla="*/ 1771 h 1771"/>
              <a:gd name="connsiteX1" fmla="*/ 2706 w 4590"/>
              <a:gd name="connsiteY1" fmla="*/ 345 h 1771"/>
              <a:gd name="connsiteX2" fmla="*/ 4590 w 4590"/>
              <a:gd name="connsiteY2" fmla="*/ 1 h 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0" h="1771">
                <a:moveTo>
                  <a:pt x="0" y="1771"/>
                </a:moveTo>
                <a:cubicBezTo>
                  <a:pt x="690" y="1561"/>
                  <a:pt x="1788" y="699"/>
                  <a:pt x="2706" y="345"/>
                </a:cubicBezTo>
                <a:cubicBezTo>
                  <a:pt x="3624" y="-9"/>
                  <a:pt x="3978" y="-5"/>
                  <a:pt x="4590" y="1"/>
                </a:cubicBezTo>
              </a:path>
            </a:pathLst>
          </a:custGeom>
          <a:noFill/>
          <a:ln w="254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8423910" y="2434446"/>
            <a:ext cx="2496185" cy="3549159"/>
          </a:xfrm>
          <a:custGeom>
            <a:avLst/>
            <a:gdLst>
              <a:gd name="connsiteX0" fmla="*/ 0 w 3931"/>
              <a:gd name="connsiteY0" fmla="*/ 4 h 5589"/>
              <a:gd name="connsiteX1" fmla="*/ 1362 w 3931"/>
              <a:gd name="connsiteY1" fmla="*/ 582 h 5589"/>
              <a:gd name="connsiteX2" fmla="*/ 1733 w 3931"/>
              <a:gd name="connsiteY2" fmla="*/ 2747 h 5589"/>
              <a:gd name="connsiteX3" fmla="*/ 2363 w 3931"/>
              <a:gd name="connsiteY3" fmla="*/ 5163 h 5589"/>
              <a:gd name="connsiteX4" fmla="*/ 3931 w 3931"/>
              <a:gd name="connsiteY4" fmla="*/ 5573 h 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" h="5589">
                <a:moveTo>
                  <a:pt x="0" y="4"/>
                </a:moveTo>
                <a:cubicBezTo>
                  <a:pt x="204" y="-30"/>
                  <a:pt x="1122" y="180"/>
                  <a:pt x="1362" y="582"/>
                </a:cubicBezTo>
                <a:cubicBezTo>
                  <a:pt x="1602" y="984"/>
                  <a:pt x="1691" y="1778"/>
                  <a:pt x="1733" y="2747"/>
                </a:cubicBezTo>
                <a:cubicBezTo>
                  <a:pt x="1775" y="3716"/>
                  <a:pt x="2077" y="4691"/>
                  <a:pt x="2363" y="5163"/>
                </a:cubicBezTo>
                <a:cubicBezTo>
                  <a:pt x="2649" y="5635"/>
                  <a:pt x="3450" y="5607"/>
                  <a:pt x="3931" y="5573"/>
                </a:cubicBezTo>
              </a:path>
            </a:pathLst>
          </a:custGeom>
          <a:noFill/>
          <a:ln w="254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5309870" y="1600200"/>
            <a:ext cx="5600700" cy="1550035"/>
          </a:xfrm>
          <a:custGeom>
            <a:avLst/>
            <a:gdLst>
              <a:gd name="connisteX0" fmla="*/ 0 w 5600700"/>
              <a:gd name="connsiteY0" fmla="*/ 1390539 h 1550260"/>
              <a:gd name="connisteX1" fmla="*/ 2057400 w 5600700"/>
              <a:gd name="connsiteY1" fmla="*/ 1409589 h 1550260"/>
              <a:gd name="connisteX2" fmla="*/ 3810000 w 5600700"/>
              <a:gd name="connsiteY2" fmla="*/ 1457214 h 1550260"/>
              <a:gd name="connisteX3" fmla="*/ 4791075 w 5600700"/>
              <a:gd name="connsiteY3" fmla="*/ 266589 h 1550260"/>
              <a:gd name="connisteX4" fmla="*/ 5600700 w 5600700"/>
              <a:gd name="connsiteY4" fmla="*/ 9414 h 1550260"/>
              <a:gd name="connisteX5" fmla="*/ 5686425 w 5600700"/>
              <a:gd name="connsiteY5" fmla="*/ 371364 h 15502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5600700" h="1550260">
                <a:moveTo>
                  <a:pt x="0" y="1390539"/>
                </a:moveTo>
                <a:cubicBezTo>
                  <a:pt x="376555" y="1393079"/>
                  <a:pt x="1295400" y="1396254"/>
                  <a:pt x="2057400" y="1409589"/>
                </a:cubicBezTo>
                <a:cubicBezTo>
                  <a:pt x="2819400" y="1422924"/>
                  <a:pt x="3263265" y="1685814"/>
                  <a:pt x="3810000" y="1457214"/>
                </a:cubicBezTo>
                <a:cubicBezTo>
                  <a:pt x="4356735" y="1228614"/>
                  <a:pt x="4432935" y="556149"/>
                  <a:pt x="4791075" y="266589"/>
                </a:cubicBezTo>
                <a:cubicBezTo>
                  <a:pt x="5149215" y="-22971"/>
                  <a:pt x="5421630" y="-11541"/>
                  <a:pt x="5600700" y="9414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6595745" y="3609975"/>
            <a:ext cx="4291330" cy="612775"/>
          </a:xfrm>
          <a:custGeom>
            <a:avLst/>
            <a:gdLst>
              <a:gd name="connsiteX0" fmla="*/ 0 w 6758"/>
              <a:gd name="connsiteY0" fmla="*/ 0 h 965"/>
              <a:gd name="connsiteX1" fmla="*/ 2880 w 6758"/>
              <a:gd name="connsiteY1" fmla="*/ 210 h 965"/>
              <a:gd name="connsiteX2" fmla="*/ 4841 w 6758"/>
              <a:gd name="connsiteY2" fmla="*/ 794 h 965"/>
              <a:gd name="connsiteX3" fmla="*/ 6758 w 6758"/>
              <a:gd name="connsiteY3" fmla="*/ 965 h 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8" h="965">
                <a:moveTo>
                  <a:pt x="0" y="0"/>
                </a:moveTo>
                <a:cubicBezTo>
                  <a:pt x="529" y="27"/>
                  <a:pt x="1830" y="21"/>
                  <a:pt x="2880" y="210"/>
                </a:cubicBezTo>
                <a:cubicBezTo>
                  <a:pt x="3930" y="399"/>
                  <a:pt x="4067" y="635"/>
                  <a:pt x="4841" y="794"/>
                </a:cubicBezTo>
                <a:cubicBezTo>
                  <a:pt x="5615" y="953"/>
                  <a:pt x="5714" y="808"/>
                  <a:pt x="6758" y="965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6" grpId="0" animBg="1"/>
      <p:bldP spid="58" grpId="0" bldLvl="0" animBg="1"/>
      <p:bldP spid="60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87375" y="839470"/>
            <a:ext cx="7048500" cy="571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de obtenci</a:t>
            </a:r>
            <a:r>
              <a:rPr lang="es-A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del agua dentro de la vivienda.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Calidad de la presi</a:t>
            </a:r>
            <a:r>
              <a:rPr lang="es-A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de agua.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Presencia de almacenamiento de agua en altura y su volumen.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Fuentes de calefacci</a:t>
            </a:r>
            <a:r>
              <a:rPr lang="es-A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de la vivienda.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Presencia de una ventilaci</a:t>
            </a:r>
            <a:r>
              <a:rPr lang="es-A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para las fuentes de calefacci</a:t>
            </a:r>
            <a:r>
              <a:rPr lang="es-A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 es el tendido el</a:t>
            </a:r>
            <a:r>
              <a:rPr lang="es-A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ctrico de la vivienda.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Sufrimiento de incendios debido a malas instalaciones el</a:t>
            </a:r>
            <a:r>
              <a:rPr lang="es-A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ctricas.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Presencia de al menos un </a:t>
            </a:r>
            <a:r>
              <a:rPr lang="es-AR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conectividad a Internet.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Presencia de filtraciones/humedad en la vivienda.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10000"/>
              </a:lnSpc>
              <a:buFont typeface="Wingdings" panose="05000000000000000000" charset="0"/>
              <a:buChar char="o"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5" name="文本框 128"/>
          <p:cNvSpPr txBox="1"/>
          <p:nvPr/>
        </p:nvSpPr>
        <p:spPr>
          <a:xfrm>
            <a:off x="173355" y="266700"/>
            <a:ext cx="4159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Informaci</a:t>
            </a:r>
            <a:r>
              <a:rPr lang="es-AR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ón </a:t>
            </a:r>
            <a:r>
              <a:rPr lang="en-US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relevante al t</a:t>
            </a:r>
            <a:r>
              <a:rPr lang="es-AR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ó</a:t>
            </a:r>
            <a:r>
              <a:rPr lang="en-US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pico</a:t>
            </a:r>
            <a:endParaRPr lang="en-US" altLang="es-AR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993755" y="496570"/>
            <a:ext cx="680720" cy="5810885"/>
            <a:chOff x="17313" y="782"/>
            <a:chExt cx="1072" cy="9151"/>
          </a:xfrm>
        </p:grpSpPr>
        <p:grpSp>
          <p:nvGrpSpPr>
            <p:cNvPr id="13" name="Group 12"/>
            <p:cNvGrpSpPr/>
            <p:nvPr/>
          </p:nvGrpSpPr>
          <p:grpSpPr>
            <a:xfrm>
              <a:off x="17341" y="782"/>
              <a:ext cx="1016" cy="1016"/>
              <a:chOff x="10528" y="7372"/>
              <a:chExt cx="1770" cy="177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0528" y="7372"/>
                <a:ext cx="1771" cy="17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11" name="Picture 10" descr="box-plot(1)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697" y="7541"/>
                <a:ext cx="1432" cy="1432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7329" y="2064"/>
              <a:ext cx="1040" cy="1040"/>
              <a:chOff x="10049" y="7834"/>
              <a:chExt cx="1468" cy="1468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0049" y="7834"/>
                <a:ext cx="1469" cy="146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17" name="Picture 16" descr="bar-chart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35" y="8020"/>
                <a:ext cx="1098" cy="1098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17323" y="3370"/>
              <a:ext cx="1052" cy="1138"/>
              <a:chOff x="8392" y="7038"/>
              <a:chExt cx="1540" cy="166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8392" y="7101"/>
                <a:ext cx="1541" cy="154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21" name="Picture 20" descr="table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2" y="7038"/>
                <a:ext cx="1302" cy="1667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17320" y="4751"/>
              <a:ext cx="1058" cy="1058"/>
              <a:chOff x="5157" y="7343"/>
              <a:chExt cx="2144" cy="21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157" y="7343"/>
                <a:ext cx="2145" cy="214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24" name="Picture 23" descr="pie-chart"/>
              <p:cNvPicPr>
                <a:picLocks noChangeAspect="1"/>
              </p:cNvPicPr>
              <p:nvPr/>
            </p:nvPicPr>
            <p:blipFill>
              <a:blip r:embed="rId4">
                <a:lum bright="6000"/>
              </a:blip>
              <a:stretch>
                <a:fillRect/>
              </a:stretch>
            </p:blipFill>
            <p:spPr>
              <a:xfrm>
                <a:off x="5369" y="7555"/>
                <a:ext cx="1721" cy="1721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17332" y="7505"/>
              <a:ext cx="1033" cy="1033"/>
              <a:chOff x="4883" y="7415"/>
              <a:chExt cx="2030" cy="203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4883" y="7415"/>
                <a:ext cx="2031" cy="203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27" name="Picture 26" descr="bar-chart(1)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" y="7578"/>
                <a:ext cx="1706" cy="1706"/>
              </a:xfrm>
              <a:prstGeom prst="rect">
                <a:avLst/>
              </a:prstGeom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17313" y="6110"/>
              <a:ext cx="1072" cy="1072"/>
              <a:chOff x="2306" y="6839"/>
              <a:chExt cx="1770" cy="177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2306" y="6839"/>
                <a:ext cx="1771" cy="177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30" name="Picture 29" descr="histogram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1" y="6995"/>
                <a:ext cx="1421" cy="1421"/>
              </a:xfrm>
              <a:prstGeom prst="rect">
                <a:avLst/>
              </a:prstGeom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17313" y="8861"/>
              <a:ext cx="1072" cy="1072"/>
              <a:chOff x="11806" y="8893"/>
              <a:chExt cx="1398" cy="139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1806" y="8893"/>
                <a:ext cx="1398" cy="139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31" name="Picture 30" descr="scatter-graph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05" y="9081"/>
                <a:ext cx="1084" cy="1084"/>
              </a:xfrm>
              <a:prstGeom prst="rect">
                <a:avLst/>
              </a:prstGeom>
            </p:spPr>
          </p:pic>
        </p:grpSp>
      </p:grpSp>
      <p:sp>
        <p:nvSpPr>
          <p:cNvPr id="2" name="Freeform 1"/>
          <p:cNvSpPr/>
          <p:nvPr/>
        </p:nvSpPr>
        <p:spPr>
          <a:xfrm>
            <a:off x="6500495" y="1248971"/>
            <a:ext cx="4364355" cy="277824"/>
          </a:xfrm>
          <a:custGeom>
            <a:avLst/>
            <a:gdLst>
              <a:gd name="connsiteX0" fmla="*/ 0 w 6873"/>
              <a:gd name="connsiteY0" fmla="*/ 71 h 437"/>
              <a:gd name="connsiteX1" fmla="*/ 2685 w 6873"/>
              <a:gd name="connsiteY1" fmla="*/ 58 h 437"/>
              <a:gd name="connsiteX2" fmla="*/ 4797 w 6873"/>
              <a:gd name="connsiteY2" fmla="*/ 360 h 437"/>
              <a:gd name="connsiteX3" fmla="*/ 6873 w 6873"/>
              <a:gd name="connsiteY3" fmla="*/ 407 h 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3" h="438">
                <a:moveTo>
                  <a:pt x="0" y="71"/>
                </a:moveTo>
                <a:cubicBezTo>
                  <a:pt x="676" y="51"/>
                  <a:pt x="1755" y="-71"/>
                  <a:pt x="2685" y="58"/>
                </a:cubicBezTo>
                <a:cubicBezTo>
                  <a:pt x="3615" y="187"/>
                  <a:pt x="4128" y="216"/>
                  <a:pt x="4797" y="360"/>
                </a:cubicBezTo>
                <a:cubicBezTo>
                  <a:pt x="5466" y="504"/>
                  <a:pt x="6360" y="401"/>
                  <a:pt x="6873" y="407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646930" y="1779546"/>
            <a:ext cx="6248400" cy="1389801"/>
          </a:xfrm>
          <a:custGeom>
            <a:avLst/>
            <a:gdLst>
              <a:gd name="connsiteX0" fmla="*/ 0 w 9840"/>
              <a:gd name="connsiteY0" fmla="*/ 5 h 2188"/>
              <a:gd name="connsiteX1" fmla="*/ 3999 w 9840"/>
              <a:gd name="connsiteY1" fmla="*/ 63 h 2188"/>
              <a:gd name="connsiteX2" fmla="*/ 6876 w 9840"/>
              <a:gd name="connsiteY2" fmla="*/ 209 h 2188"/>
              <a:gd name="connsiteX3" fmla="*/ 8364 w 9840"/>
              <a:gd name="connsiteY3" fmla="*/ 1853 h 2188"/>
              <a:gd name="connsiteX4" fmla="*/ 9840 w 9840"/>
              <a:gd name="connsiteY4" fmla="*/ 2189 h 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0" h="2189">
                <a:moveTo>
                  <a:pt x="0" y="5"/>
                </a:moveTo>
                <a:cubicBezTo>
                  <a:pt x="733" y="-17"/>
                  <a:pt x="2622" y="45"/>
                  <a:pt x="3999" y="63"/>
                </a:cubicBezTo>
                <a:cubicBezTo>
                  <a:pt x="5376" y="81"/>
                  <a:pt x="6252" y="-55"/>
                  <a:pt x="6876" y="209"/>
                </a:cubicBezTo>
                <a:cubicBezTo>
                  <a:pt x="7500" y="473"/>
                  <a:pt x="7779" y="1382"/>
                  <a:pt x="8364" y="1853"/>
                </a:cubicBezTo>
                <a:cubicBezTo>
                  <a:pt x="8949" y="2324"/>
                  <a:pt x="9420" y="2129"/>
                  <a:pt x="9840" y="2189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510145" y="2476500"/>
            <a:ext cx="3429000" cy="2710388"/>
          </a:xfrm>
          <a:custGeom>
            <a:avLst/>
            <a:gdLst>
              <a:gd name="connsiteX0" fmla="*/ 0 w 5400"/>
              <a:gd name="connsiteY0" fmla="*/ 0 h 4268"/>
              <a:gd name="connsiteX1" fmla="*/ 1890 w 5400"/>
              <a:gd name="connsiteY1" fmla="*/ 570 h 4268"/>
              <a:gd name="connsiteX2" fmla="*/ 2703 w 5400"/>
              <a:gd name="connsiteY2" fmla="*/ 3023 h 4268"/>
              <a:gd name="connsiteX3" fmla="*/ 3567 w 5400"/>
              <a:gd name="connsiteY3" fmla="*/ 4103 h 4268"/>
              <a:gd name="connsiteX4" fmla="*/ 5400 w 5400"/>
              <a:gd name="connsiteY4" fmla="*/ 4200 h 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" h="4268">
                <a:moveTo>
                  <a:pt x="0" y="0"/>
                </a:moveTo>
                <a:cubicBezTo>
                  <a:pt x="367" y="59"/>
                  <a:pt x="1398" y="-93"/>
                  <a:pt x="1890" y="570"/>
                </a:cubicBezTo>
                <a:cubicBezTo>
                  <a:pt x="2382" y="1233"/>
                  <a:pt x="2409" y="2303"/>
                  <a:pt x="2703" y="3023"/>
                </a:cubicBezTo>
                <a:cubicBezTo>
                  <a:pt x="2997" y="3743"/>
                  <a:pt x="2979" y="3926"/>
                  <a:pt x="3567" y="4103"/>
                </a:cubicBezTo>
                <a:cubicBezTo>
                  <a:pt x="4155" y="4280"/>
                  <a:pt x="4959" y="4319"/>
                  <a:pt x="5400" y="4200"/>
                </a:cubicBezTo>
              </a:path>
            </a:pathLst>
          </a:custGeom>
          <a:noFill/>
          <a:ln w="254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662170" y="1869147"/>
            <a:ext cx="6162675" cy="3178488"/>
          </a:xfrm>
          <a:custGeom>
            <a:avLst/>
            <a:gdLst>
              <a:gd name="connsiteX0" fmla="*/ 0 w 9705"/>
              <a:gd name="connsiteY0" fmla="*/ 12 h 5005"/>
              <a:gd name="connsiteX1" fmla="*/ 5028 w 9705"/>
              <a:gd name="connsiteY1" fmla="*/ 320 h 5005"/>
              <a:gd name="connsiteX2" fmla="*/ 7140 w 9705"/>
              <a:gd name="connsiteY2" fmla="*/ 1902 h 5005"/>
              <a:gd name="connsiteX3" fmla="*/ 8052 w 9705"/>
              <a:gd name="connsiteY3" fmla="*/ 4520 h 5005"/>
              <a:gd name="connsiteX4" fmla="*/ 9705 w 9705"/>
              <a:gd name="connsiteY4" fmla="*/ 4977 h 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5" h="5005">
                <a:moveTo>
                  <a:pt x="0" y="12"/>
                </a:moveTo>
                <a:cubicBezTo>
                  <a:pt x="956" y="-3"/>
                  <a:pt x="3600" y="-58"/>
                  <a:pt x="5028" y="320"/>
                </a:cubicBezTo>
                <a:cubicBezTo>
                  <a:pt x="6456" y="698"/>
                  <a:pt x="6597" y="1020"/>
                  <a:pt x="7140" y="1902"/>
                </a:cubicBezTo>
                <a:cubicBezTo>
                  <a:pt x="7683" y="2784"/>
                  <a:pt x="7539" y="3905"/>
                  <a:pt x="8052" y="4520"/>
                </a:cubicBezTo>
                <a:cubicBezTo>
                  <a:pt x="8565" y="5135"/>
                  <a:pt x="9342" y="5001"/>
                  <a:pt x="9705" y="4977"/>
                </a:cubicBezTo>
              </a:path>
            </a:pathLst>
          </a:custGeom>
          <a:noFill/>
          <a:ln w="254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109845" y="1645285"/>
            <a:ext cx="5732145" cy="1443245"/>
          </a:xfrm>
          <a:custGeom>
            <a:avLst/>
            <a:gdLst>
              <a:gd name="connsiteX0" fmla="*/ 0 w 9027"/>
              <a:gd name="connsiteY0" fmla="*/ 2209 h 2272"/>
              <a:gd name="connsiteX1" fmla="*/ 3771 w 9027"/>
              <a:gd name="connsiteY1" fmla="*/ 2088 h 2272"/>
              <a:gd name="connsiteX2" fmla="*/ 6243 w 9027"/>
              <a:gd name="connsiteY2" fmla="*/ 312 h 2272"/>
              <a:gd name="connsiteX3" fmla="*/ 9027 w 9027"/>
              <a:gd name="connsiteY3" fmla="*/ 0 h 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27" h="2273">
                <a:moveTo>
                  <a:pt x="0" y="2209"/>
                </a:moveTo>
                <a:cubicBezTo>
                  <a:pt x="714" y="2230"/>
                  <a:pt x="2625" y="2397"/>
                  <a:pt x="3771" y="2088"/>
                </a:cubicBezTo>
                <a:cubicBezTo>
                  <a:pt x="4917" y="1779"/>
                  <a:pt x="5202" y="714"/>
                  <a:pt x="6243" y="312"/>
                </a:cubicBezTo>
                <a:cubicBezTo>
                  <a:pt x="7284" y="-90"/>
                  <a:pt x="8304" y="114"/>
                  <a:pt x="9027" y="0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338695" y="3217078"/>
            <a:ext cx="3488055" cy="335747"/>
          </a:xfrm>
          <a:custGeom>
            <a:avLst/>
            <a:gdLst>
              <a:gd name="connsiteX0" fmla="*/ 0 w 5493"/>
              <a:gd name="connsiteY0" fmla="*/ 529 h 528"/>
              <a:gd name="connsiteX1" fmla="*/ 3393 w 5493"/>
              <a:gd name="connsiteY1" fmla="*/ 21 h 528"/>
              <a:gd name="connsiteX2" fmla="*/ 5493 w 5493"/>
              <a:gd name="connsiteY2" fmla="*/ 57 h 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3" h="529">
                <a:moveTo>
                  <a:pt x="0" y="529"/>
                </a:moveTo>
                <a:cubicBezTo>
                  <a:pt x="650" y="437"/>
                  <a:pt x="2274" y="96"/>
                  <a:pt x="3393" y="21"/>
                </a:cubicBezTo>
                <a:cubicBezTo>
                  <a:pt x="4512" y="-54"/>
                  <a:pt x="5037" y="102"/>
                  <a:pt x="5493" y="57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643245" y="3427030"/>
            <a:ext cx="5191125" cy="755222"/>
          </a:xfrm>
          <a:custGeom>
            <a:avLst/>
            <a:gdLst>
              <a:gd name="connsiteX0" fmla="*/ 0 w 8175"/>
              <a:gd name="connsiteY0" fmla="*/ 1188 h 1189"/>
              <a:gd name="connsiteX1" fmla="*/ 4323 w 8175"/>
              <a:gd name="connsiteY1" fmla="*/ 950 h 1189"/>
              <a:gd name="connsiteX2" fmla="*/ 6420 w 8175"/>
              <a:gd name="connsiteY2" fmla="*/ 273 h 1189"/>
              <a:gd name="connsiteX3" fmla="*/ 8175 w 8175"/>
              <a:gd name="connsiteY3" fmla="*/ 2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75" h="1189">
                <a:moveTo>
                  <a:pt x="0" y="1188"/>
                </a:moveTo>
                <a:cubicBezTo>
                  <a:pt x="822" y="1200"/>
                  <a:pt x="3039" y="1133"/>
                  <a:pt x="4323" y="950"/>
                </a:cubicBezTo>
                <a:cubicBezTo>
                  <a:pt x="5607" y="767"/>
                  <a:pt x="5652" y="519"/>
                  <a:pt x="6420" y="273"/>
                </a:cubicBezTo>
                <a:cubicBezTo>
                  <a:pt x="7188" y="27"/>
                  <a:pt x="7731" y="-10"/>
                  <a:pt x="8175" y="2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719695" y="3330356"/>
            <a:ext cx="3091815" cy="1393095"/>
          </a:xfrm>
          <a:custGeom>
            <a:avLst/>
            <a:gdLst>
              <a:gd name="connsiteX0" fmla="*/ 0 w 4869"/>
              <a:gd name="connsiteY0" fmla="*/ 2194 h 2193"/>
              <a:gd name="connsiteX1" fmla="*/ 1650 w 4869"/>
              <a:gd name="connsiteY1" fmla="*/ 1594 h 2193"/>
              <a:gd name="connsiteX2" fmla="*/ 3129 w 4869"/>
              <a:gd name="connsiteY2" fmla="*/ 298 h 2193"/>
              <a:gd name="connsiteX3" fmla="*/ 4869 w 4869"/>
              <a:gd name="connsiteY3" fmla="*/ 9 h 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9" h="2194">
                <a:moveTo>
                  <a:pt x="0" y="2194"/>
                </a:moveTo>
                <a:cubicBezTo>
                  <a:pt x="298" y="2101"/>
                  <a:pt x="999" y="1987"/>
                  <a:pt x="1650" y="1594"/>
                </a:cubicBezTo>
                <a:cubicBezTo>
                  <a:pt x="2301" y="1201"/>
                  <a:pt x="2502" y="607"/>
                  <a:pt x="3129" y="298"/>
                </a:cubicBezTo>
                <a:cubicBezTo>
                  <a:pt x="3756" y="-11"/>
                  <a:pt x="4245" y="-15"/>
                  <a:pt x="4869" y="9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7500620" y="3496945"/>
            <a:ext cx="3356610" cy="1841352"/>
          </a:xfrm>
          <a:custGeom>
            <a:avLst/>
            <a:gdLst>
              <a:gd name="connsiteX0" fmla="*/ 0 w 5286"/>
              <a:gd name="connsiteY0" fmla="*/ 2893 h 2899"/>
              <a:gd name="connsiteX1" fmla="*/ 2175 w 5286"/>
              <a:gd name="connsiteY1" fmla="*/ 2563 h 2899"/>
              <a:gd name="connsiteX2" fmla="*/ 3690 w 5286"/>
              <a:gd name="connsiteY2" fmla="*/ 924 h 2899"/>
              <a:gd name="connsiteX3" fmla="*/ 5286 w 5286"/>
              <a:gd name="connsiteY3" fmla="*/ 0 h 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6" h="2900">
                <a:moveTo>
                  <a:pt x="0" y="2893"/>
                </a:moveTo>
                <a:cubicBezTo>
                  <a:pt x="406" y="2867"/>
                  <a:pt x="1452" y="3028"/>
                  <a:pt x="2175" y="2563"/>
                </a:cubicBezTo>
                <a:cubicBezTo>
                  <a:pt x="2898" y="2098"/>
                  <a:pt x="3078" y="1470"/>
                  <a:pt x="3690" y="924"/>
                </a:cubicBezTo>
                <a:cubicBezTo>
                  <a:pt x="4302" y="378"/>
                  <a:pt x="4860" y="165"/>
                  <a:pt x="5286" y="0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214745" y="1782367"/>
            <a:ext cx="4711065" cy="4126279"/>
          </a:xfrm>
          <a:custGeom>
            <a:avLst/>
            <a:gdLst>
              <a:gd name="connsiteX0" fmla="*/ 0 w 7419"/>
              <a:gd name="connsiteY0" fmla="*/ 6493 h 6498"/>
              <a:gd name="connsiteX1" fmla="*/ 2919 w 7419"/>
              <a:gd name="connsiteY1" fmla="*/ 5784 h 6498"/>
              <a:gd name="connsiteX2" fmla="*/ 4323 w 7419"/>
              <a:gd name="connsiteY2" fmla="*/ 1692 h 6498"/>
              <a:gd name="connsiteX3" fmla="*/ 7419 w 7419"/>
              <a:gd name="connsiteY3" fmla="*/ 0 h 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9" h="6498">
                <a:moveTo>
                  <a:pt x="0" y="6493"/>
                </a:moveTo>
                <a:cubicBezTo>
                  <a:pt x="795" y="6444"/>
                  <a:pt x="1683" y="6732"/>
                  <a:pt x="2919" y="5784"/>
                </a:cubicBezTo>
                <a:cubicBezTo>
                  <a:pt x="4155" y="4836"/>
                  <a:pt x="3618" y="3006"/>
                  <a:pt x="4323" y="1692"/>
                </a:cubicBezTo>
                <a:cubicBezTo>
                  <a:pt x="5028" y="378"/>
                  <a:pt x="6579" y="108"/>
                  <a:pt x="7419" y="0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  <p:bldP spid="9" grpId="0" animBg="1"/>
      <p:bldP spid="10" grpId="0" animBg="1"/>
      <p:bldP spid="14" grpId="0" animBg="1"/>
      <p:bldP spid="15" grpId="0" animBg="1"/>
      <p:bldP spid="18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2276</Words>
  <Application>WPS Presentation</Application>
  <PresentationFormat/>
  <Paragraphs>84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等线</vt:lpstr>
      <vt:lpstr>Calibri</vt:lpstr>
      <vt:lpstr>Wingdings</vt:lpstr>
      <vt:lpstr>Microsoft YaHei</vt:lpstr>
      <vt:lpstr>Arial Unicode MS</vt:lpstr>
      <vt:lpstr>等线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fasil</cp:lastModifiedBy>
  <cp:revision>121</cp:revision>
  <dcterms:created xsi:type="dcterms:W3CDTF">2015-10-17T07:33:00Z</dcterms:created>
  <dcterms:modified xsi:type="dcterms:W3CDTF">2024-04-15T15:53:18Z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1033-12.2.0.16731</vt:lpwstr>
  </property>
  <property fmtid="{D5CDD505-2E9C-101B-9397-08002B2CF9AE}" pid="3" name="ICV">
    <vt:lpwstr>457B0BFCE3DB41B8B927E516AE07D607_12</vt:lpwstr>
  </property>
</Properties>
</file>