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63" r:id="rId4"/>
    <p:sldId id="264" r:id="rId5"/>
    <p:sldId id="257" r:id="rId6"/>
    <p:sldId id="258" r:id="rId7"/>
    <p:sldId id="259" r:id="rId8"/>
    <p:sldId id="260" r:id="rId9"/>
    <p:sldId id="261" r:id="rId10"/>
    <p:sldId id="262" r:id="rId11"/>
    <p:sldId id="266" r:id="rId12"/>
    <p:sldId id="265" r:id="rId13"/>
    <p:sldId id="271" r:id="rId15"/>
    <p:sldId id="272" r:id="rId16"/>
    <p:sldId id="267" r:id="rId17"/>
    <p:sldId id="268" r:id="rId18"/>
    <p:sldId id="273" r:id="rId19"/>
    <p:sldId id="269" r:id="rId20"/>
    <p:sldId id="270" r:id="rId21"/>
    <p:sldId id="280" r:id="rId22"/>
    <p:sldId id="281" r:id="rId23"/>
    <p:sldId id="282" r:id="rId24"/>
    <p:sldId id="286" r:id="rId25"/>
    <p:sldId id="283" r:id="rId26"/>
    <p:sldId id="287"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FPGA利用小型查找表（16×1RAM）来实现组合逻辑，每个查找表连接到一个D触发器的输入端，触发器再来驱动其他逻辑电路或驱动I/O，由此构成了即可实现组合逻辑功能又可实现时序逻辑功能的基本逻辑单元模块，这些模块间利用金属连线互相连接或连接到I/O模块。</a:t>
            </a:r>
            <a:endParaRPr lang="en-US"/>
          </a:p>
          <a:p>
            <a:endParaRPr lang="en-US"/>
          </a:p>
          <a:p>
            <a:r>
              <a:rPr lang="en-US"/>
              <a:t>FPGA的逻辑是通过向内部静态存储单元加载编程数据来实现的，存储在存储器单元中的值决定了逻辑单元的逻辑功能以及各模块之间或模块与I/O间的联接方式，并最终决定了FPGA所能实现的功能， 加电时，FPGA芯片将EPROM中数据读入片内编程RAM中，配置完成后，FPGA进入工作状态。掉电后，FPGA恢复成白片，内部逻辑关系消失，因此，FPGA能够反复使用。FPGA的编程无须专用的FPGA编程器，只须用通用的EPROM、PROM编程器即可。当需要修改FPGA功能时，只需换一片EPROM即可。这样，同一片FPGA，不同的编程数据，可以产生不同的电路功能。FPGA是由存放在片内RAM中的程序来设置其工作状态的，因此，工作时需要对片内的RAM进行编程。用户可以根据不同的配置模式，采用不同的编程方式。</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Winters123/FAST-ANT/blob/master/doc/0926ANT-DevFile.doc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28663"/>
            <a:ext cx="9144000" cy="2387600"/>
          </a:xfrm>
        </p:spPr>
        <p:txBody>
          <a:bodyPr/>
          <a:lstStyle/>
          <a:p>
            <a:r>
              <a:rPr lang="en-US" dirty="0"/>
              <a:t>FPGA</a:t>
            </a:r>
            <a:r>
              <a:rPr lang="zh-CN" altLang="en-US" dirty="0"/>
              <a:t>初级设计与开发</a:t>
            </a:r>
            <a:endParaRPr lang="en-US" altLang="zh-CN" dirty="0"/>
          </a:p>
        </p:txBody>
      </p:sp>
      <p:sp>
        <p:nvSpPr>
          <p:cNvPr id="3" name="Subtitle 2"/>
          <p:cNvSpPr>
            <a:spLocks noGrp="1"/>
          </p:cNvSpPr>
          <p:nvPr>
            <p:ph type="subTitle" idx="1"/>
          </p:nvPr>
        </p:nvSpPr>
        <p:spPr>
          <a:xfrm>
            <a:off x="1524000" y="3995103"/>
            <a:ext cx="9144000" cy="1655762"/>
          </a:xfrm>
        </p:spPr>
        <p:txBody>
          <a:bodyPr/>
          <a:lstStyle/>
          <a:p>
            <a:r>
              <a:rPr lang="zh-CN" altLang="en-US"/>
              <a:t>国防科技大学</a:t>
            </a:r>
            <a:r>
              <a:rPr lang="en-US" altLang="zh-CN"/>
              <a:t> </a:t>
            </a:r>
            <a:endParaRPr lang="en-US" altLang="zh-CN"/>
          </a:p>
          <a:p>
            <a:r>
              <a:rPr lang="zh-CN" altLang="en-US"/>
              <a:t>计算机学院</a:t>
            </a:r>
            <a:endParaRPr lang="zh-CN" altLang="en-US"/>
          </a:p>
          <a:p>
            <a:r>
              <a:rPr lang="zh-CN" altLang="en-US"/>
              <a:t>杨翔瑞</a:t>
            </a:r>
            <a:r>
              <a:rPr lang="en-US" altLang="zh-CN"/>
              <a:t>   </a:t>
            </a:r>
            <a:r>
              <a:rPr lang="zh-CN" altLang="en-US"/>
              <a:t>博士生</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6750" y="2373630"/>
            <a:ext cx="10515600" cy="1325563"/>
          </a:xfrm>
        </p:spPr>
        <p:txBody>
          <a:bodyPr/>
          <a:p>
            <a:r>
              <a:rPr lang="en-US"/>
              <a:t>Day </a:t>
            </a:r>
            <a:r>
              <a:rPr lang="en-CA" altLang="en-US"/>
              <a:t>2</a:t>
            </a:r>
            <a:r>
              <a:rPr lang="en-US"/>
              <a:t>:    </a:t>
            </a:r>
            <a:r>
              <a:rPr lang="en-CA" altLang="zh-CN"/>
              <a:t>FPGA</a:t>
            </a:r>
            <a:r>
              <a:rPr lang="zh-CN" altLang="en-CA"/>
              <a:t>初级开发</a:t>
            </a:r>
            <a:endParaRPr lang="zh-CN" alt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4790"/>
            <a:ext cx="10515600" cy="1325563"/>
          </a:xfrm>
        </p:spPr>
        <p:txBody>
          <a:bodyPr/>
          <a:p>
            <a:r>
              <a:rPr lang="en-US"/>
              <a:t>FPGA</a:t>
            </a:r>
            <a:r>
              <a:rPr lang="zh-CN" altLang="en-US"/>
              <a:t>简介</a:t>
            </a:r>
            <a:endParaRPr lang="zh-CN" altLang="en-US"/>
          </a:p>
        </p:txBody>
      </p:sp>
      <p:sp>
        <p:nvSpPr>
          <p:cNvPr id="3" name="Content Placeholder 2"/>
          <p:cNvSpPr>
            <a:spLocks noGrp="1"/>
          </p:cNvSpPr>
          <p:nvPr>
            <p:ph sz="half" idx="1"/>
          </p:nvPr>
        </p:nvSpPr>
        <p:spPr>
          <a:xfrm>
            <a:off x="838200" y="1550670"/>
            <a:ext cx="6637655" cy="5008880"/>
          </a:xfrm>
        </p:spPr>
        <p:txBody>
          <a:bodyPr>
            <a:normAutofit lnSpcReduction="10000"/>
          </a:bodyPr>
          <a:p>
            <a:r>
              <a:rPr lang="en-US"/>
              <a:t>FPGA</a:t>
            </a:r>
            <a:r>
              <a:rPr lang="zh-CN" altLang="en-US"/>
              <a:t>由有限多个带有可编程连接的预定义源组成来实现一种可重构数字电路。</a:t>
            </a:r>
            <a:endParaRPr lang="zh-CN" altLang="en-US"/>
          </a:p>
          <a:p>
            <a:pPr lvl="1"/>
            <a:r>
              <a:rPr lang="zh-CN" altLang="en-US"/>
              <a:t>可编程输入输出单元或</a:t>
            </a:r>
            <a:r>
              <a:rPr lang="en-US" altLang="zh-CN"/>
              <a:t>I/O</a:t>
            </a:r>
            <a:r>
              <a:rPr lang="zh-CN" altLang="en-US"/>
              <a:t>单元；</a:t>
            </a:r>
            <a:endParaRPr lang="zh-CN" altLang="en-US"/>
          </a:p>
          <a:p>
            <a:pPr lvl="1"/>
            <a:r>
              <a:rPr lang="zh-CN" altLang="en-US"/>
              <a:t>可配置逻辑块或</a:t>
            </a:r>
            <a:r>
              <a:rPr lang="en-US" altLang="zh-CN"/>
              <a:t>CLB -&gt; </a:t>
            </a:r>
            <a:r>
              <a:rPr lang="zh-CN" altLang="en-US" b="1">
                <a:solidFill>
                  <a:srgbClr val="C00000"/>
                </a:solidFill>
              </a:rPr>
              <a:t>核心逻辑单元；</a:t>
            </a:r>
            <a:endParaRPr lang="zh-CN" altLang="en-US" b="1">
              <a:solidFill>
                <a:srgbClr val="C00000"/>
              </a:solidFill>
            </a:endParaRPr>
          </a:p>
          <a:p>
            <a:pPr lvl="2"/>
            <a:r>
              <a:rPr lang="zh-CN" altLang="en-US" b="1">
                <a:solidFill>
                  <a:srgbClr val="C00000"/>
                </a:solidFill>
              </a:rPr>
              <a:t>用于实现组合逻辑，</a:t>
            </a:r>
            <a:r>
              <a:rPr lang="en-US" altLang="zh-CN" b="1">
                <a:solidFill>
                  <a:srgbClr val="C00000"/>
                </a:solidFill>
              </a:rPr>
              <a:t>shift reg</a:t>
            </a:r>
            <a:r>
              <a:rPr lang="zh-CN" altLang="en-US" b="1">
                <a:solidFill>
                  <a:srgbClr val="C00000"/>
                </a:solidFill>
              </a:rPr>
              <a:t>或</a:t>
            </a:r>
            <a:r>
              <a:rPr lang="en-US" altLang="zh-CN" b="1">
                <a:solidFill>
                  <a:srgbClr val="C00000"/>
                </a:solidFill>
              </a:rPr>
              <a:t>RAM</a:t>
            </a:r>
            <a:r>
              <a:rPr lang="zh-CN" altLang="en-US" b="1">
                <a:solidFill>
                  <a:srgbClr val="C00000"/>
                </a:solidFill>
              </a:rPr>
              <a:t>等。</a:t>
            </a:r>
            <a:endParaRPr lang="zh-CN" altLang="en-US" b="1">
              <a:solidFill>
                <a:srgbClr val="C00000"/>
              </a:solidFill>
            </a:endParaRPr>
          </a:p>
          <a:p>
            <a:pPr lvl="1"/>
            <a:r>
              <a:rPr lang="zh-CN" altLang="en-US"/>
              <a:t>嵌入式块</a:t>
            </a:r>
            <a:r>
              <a:rPr lang="en-US" altLang="zh-CN"/>
              <a:t>RAM</a:t>
            </a:r>
            <a:r>
              <a:rPr lang="zh-CN" altLang="en-US"/>
              <a:t>或</a:t>
            </a:r>
            <a:r>
              <a:rPr lang="en-US" altLang="zh-CN"/>
              <a:t>BRAM</a:t>
            </a:r>
            <a:r>
              <a:rPr lang="zh-CN" altLang="en-US"/>
              <a:t>；</a:t>
            </a:r>
            <a:endParaRPr lang="zh-CN" altLang="en-US"/>
          </a:p>
          <a:p>
            <a:pPr lvl="2"/>
            <a:r>
              <a:rPr lang="zh-CN" altLang="en-US" sz="2000"/>
              <a:t>用于实现</a:t>
            </a:r>
            <a:r>
              <a:rPr lang="en-US" altLang="zh-CN" sz="2000"/>
              <a:t>RAM/CAM/FIFO</a:t>
            </a:r>
            <a:r>
              <a:rPr lang="zh-CN" altLang="en-US" sz="2000"/>
              <a:t>等存储结构。</a:t>
            </a:r>
            <a:endParaRPr lang="en-US" altLang="zh-CN"/>
          </a:p>
          <a:p>
            <a:pPr lvl="1"/>
            <a:r>
              <a:rPr lang="zh-CN" altLang="en-US"/>
              <a:t>布线资源；</a:t>
            </a:r>
            <a:endParaRPr lang="zh-CN" altLang="en-US"/>
          </a:p>
          <a:p>
            <a:pPr lvl="2"/>
            <a:r>
              <a:rPr lang="zh-CN" altLang="en-US"/>
              <a:t>全局资源；</a:t>
            </a:r>
            <a:endParaRPr lang="zh-CN" altLang="en-US"/>
          </a:p>
          <a:p>
            <a:pPr lvl="2"/>
            <a:r>
              <a:rPr lang="zh-CN" altLang="en-US"/>
              <a:t>长线资源；</a:t>
            </a:r>
            <a:endParaRPr lang="zh-CN" altLang="en-US"/>
          </a:p>
          <a:p>
            <a:pPr lvl="2"/>
            <a:r>
              <a:rPr lang="zh-CN" altLang="en-US"/>
              <a:t>短线资源；</a:t>
            </a:r>
            <a:endParaRPr lang="zh-CN" altLang="en-US"/>
          </a:p>
          <a:p>
            <a:pPr lvl="2"/>
            <a:r>
              <a:rPr lang="zh-CN" altLang="en-US"/>
              <a:t>分布式布线资源。</a:t>
            </a:r>
            <a:endParaRPr lang="zh-CN" altLang="en-US"/>
          </a:p>
          <a:p>
            <a:pPr lvl="1"/>
            <a:r>
              <a:rPr lang="zh-CN" altLang="en-US"/>
              <a:t>底层内嵌功能单元</a:t>
            </a:r>
            <a:endParaRPr lang="zh-CN" altLang="en-US"/>
          </a:p>
          <a:p>
            <a:pPr lvl="2"/>
            <a:r>
              <a:rPr lang="en-US" altLang="zh-CN"/>
              <a:t>DLL</a:t>
            </a:r>
            <a:r>
              <a:rPr lang="zh-CN" altLang="en-US"/>
              <a:t>，</a:t>
            </a:r>
            <a:r>
              <a:rPr lang="en-US" altLang="zh-CN"/>
              <a:t>PLL</a:t>
            </a:r>
            <a:r>
              <a:rPr lang="zh-CN" altLang="en-US"/>
              <a:t>，</a:t>
            </a:r>
            <a:r>
              <a:rPr lang="en-US" altLang="zh-CN"/>
              <a:t> DSP</a:t>
            </a:r>
            <a:r>
              <a:rPr lang="zh-CN" altLang="en-US"/>
              <a:t>或者</a:t>
            </a:r>
            <a:r>
              <a:rPr lang="en-US" altLang="zh-CN"/>
              <a:t>CPU</a:t>
            </a:r>
            <a:r>
              <a:rPr lang="zh-CN" altLang="en-US"/>
              <a:t>等</a:t>
            </a:r>
            <a:endParaRPr lang="zh-CN" altLang="en-US"/>
          </a:p>
        </p:txBody>
      </p:sp>
      <p:pic>
        <p:nvPicPr>
          <p:cNvPr id="4" name="Picture 3"/>
          <p:cNvPicPr>
            <a:picLocks noChangeAspect="1"/>
          </p:cNvPicPr>
          <p:nvPr/>
        </p:nvPicPr>
        <p:blipFill>
          <a:blip r:embed="rId1"/>
          <a:stretch>
            <a:fillRect/>
          </a:stretch>
        </p:blipFill>
        <p:spPr>
          <a:xfrm>
            <a:off x="7381875" y="1352550"/>
            <a:ext cx="4600575" cy="2296160"/>
          </a:xfrm>
          <a:prstGeom prst="rect">
            <a:avLst/>
          </a:prstGeom>
        </p:spPr>
      </p:pic>
      <p:pic>
        <p:nvPicPr>
          <p:cNvPr id="5" name="Content Placeholder 4"/>
          <p:cNvPicPr>
            <a:picLocks noChangeAspect="1"/>
          </p:cNvPicPr>
          <p:nvPr>
            <p:ph sz="half" idx="2"/>
          </p:nvPr>
        </p:nvPicPr>
        <p:blipFill>
          <a:blip r:embed="rId2"/>
          <a:stretch>
            <a:fillRect/>
          </a:stretch>
        </p:blipFill>
        <p:spPr>
          <a:xfrm>
            <a:off x="8357870" y="4142105"/>
            <a:ext cx="2563495" cy="2503805"/>
          </a:xfrm>
          <a:prstGeom prst="rect">
            <a:avLst/>
          </a:prstGeom>
        </p:spPr>
      </p:pic>
      <p:sp>
        <p:nvSpPr>
          <p:cNvPr id="6" name="Text Box 5"/>
          <p:cNvSpPr txBox="1"/>
          <p:nvPr/>
        </p:nvSpPr>
        <p:spPr>
          <a:xfrm>
            <a:off x="8719820" y="3648710"/>
            <a:ext cx="1924050" cy="368300"/>
          </a:xfrm>
          <a:prstGeom prst="rect">
            <a:avLst/>
          </a:prstGeom>
          <a:noFill/>
        </p:spPr>
        <p:txBody>
          <a:bodyPr wrap="square" rtlCol="0">
            <a:spAutoFit/>
          </a:bodyPr>
          <a:p>
            <a:r>
              <a:rPr lang="en-US"/>
              <a:t>FPGA</a:t>
            </a:r>
            <a:r>
              <a:rPr lang="zh-CN" altLang="en-US"/>
              <a:t>芯片结构</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835" y="294640"/>
            <a:ext cx="10515600" cy="1325563"/>
          </a:xfrm>
        </p:spPr>
        <p:txBody>
          <a:bodyPr/>
          <a:p>
            <a:r>
              <a:rPr lang="zh-CN" altLang="en-US"/>
              <a:t>组合逻辑与时序逻辑区别？</a:t>
            </a:r>
            <a:endParaRPr lang="zh-CN" altLang="en-US"/>
          </a:p>
        </p:txBody>
      </p:sp>
      <p:sp>
        <p:nvSpPr>
          <p:cNvPr id="3" name="Content Placeholder 2"/>
          <p:cNvSpPr>
            <a:spLocks noGrp="1"/>
          </p:cNvSpPr>
          <p:nvPr>
            <p:ph sz="half" idx="1"/>
          </p:nvPr>
        </p:nvSpPr>
        <p:spPr>
          <a:xfrm>
            <a:off x="838200" y="1825625"/>
            <a:ext cx="10516235" cy="4351655"/>
          </a:xfrm>
        </p:spPr>
        <p:txBody>
          <a:bodyPr>
            <a:normAutofit lnSpcReduction="10000"/>
          </a:bodyPr>
          <a:p>
            <a:r>
              <a:rPr lang="zh-CN" altLang="en-US"/>
              <a:t>综合层面：</a:t>
            </a:r>
            <a:endParaRPr lang="zh-CN" altLang="en-US"/>
          </a:p>
          <a:p>
            <a:pPr lvl="1"/>
            <a:r>
              <a:rPr lang="zh-CN" altLang="en-US"/>
              <a:t>组合逻辑由锁存器实现</a:t>
            </a:r>
            <a:r>
              <a:rPr lang="en-US" altLang="zh-CN"/>
              <a:t>reg</a:t>
            </a:r>
            <a:r>
              <a:rPr lang="zh-CN" altLang="en-US"/>
              <a:t>逻辑，并不需要通过时钟信号触发输出变化；</a:t>
            </a:r>
            <a:endParaRPr lang="zh-CN" altLang="en-US"/>
          </a:p>
          <a:p>
            <a:pPr lvl="1"/>
            <a:r>
              <a:rPr lang="zh-CN" altLang="en-US"/>
              <a:t>时序逻辑由触发器实现</a:t>
            </a:r>
            <a:r>
              <a:rPr lang="en-US" altLang="zh-CN"/>
              <a:t>reg</a:t>
            </a:r>
            <a:r>
              <a:rPr lang="zh-CN" altLang="en-US"/>
              <a:t>逻辑，在时钟高电平</a:t>
            </a:r>
            <a:r>
              <a:rPr lang="en-US" altLang="zh-CN"/>
              <a:t>/</a:t>
            </a:r>
            <a:r>
              <a:rPr lang="zh-CN" altLang="en-US"/>
              <a:t>低电平状态转化时完成状态变更。</a:t>
            </a:r>
            <a:endParaRPr lang="zh-CN" altLang="en-US"/>
          </a:p>
          <a:p>
            <a:pPr lvl="1"/>
            <a:endParaRPr lang="zh-CN" altLang="en-US"/>
          </a:p>
          <a:p>
            <a:pPr lvl="0"/>
            <a:r>
              <a:rPr lang="en-US" altLang="zh-CN"/>
              <a:t>verilog</a:t>
            </a:r>
            <a:r>
              <a:rPr lang="zh-CN" altLang="en-US"/>
              <a:t>代码层面：</a:t>
            </a:r>
            <a:endParaRPr lang="zh-CN" altLang="en-US"/>
          </a:p>
          <a:p>
            <a:pPr lvl="1"/>
            <a:r>
              <a:rPr lang="zh-CN" altLang="en-US"/>
              <a:t>组合逻辑使用</a:t>
            </a:r>
            <a:r>
              <a:rPr lang="en-US" altLang="zh-CN"/>
              <a:t>always @(*)</a:t>
            </a:r>
            <a:r>
              <a:rPr lang="zh-CN" altLang="en-US"/>
              <a:t>进行描述，采用阻塞赋值方式进行计算描述；</a:t>
            </a:r>
            <a:endParaRPr lang="zh-CN" altLang="en-US"/>
          </a:p>
          <a:p>
            <a:pPr lvl="1"/>
            <a:r>
              <a:rPr lang="zh-CN" altLang="en-US"/>
              <a:t>时序逻辑使用</a:t>
            </a:r>
            <a:r>
              <a:rPr lang="en-US" altLang="zh-CN"/>
              <a:t>always @(posedge xxx/ negedge xxx)</a:t>
            </a:r>
            <a:r>
              <a:rPr lang="zh-CN" altLang="en-US"/>
              <a:t>描述，采用非阻塞赋值方式进行计算描述。</a:t>
            </a:r>
            <a:endParaRPr lang="zh-CN" altLang="en-US"/>
          </a:p>
          <a:p>
            <a:pPr lvl="1"/>
            <a:endParaRPr lang="zh-CN" altLang="en-US"/>
          </a:p>
          <a:p>
            <a:pPr lvl="0"/>
            <a:r>
              <a:rPr lang="zh-CN" altLang="en-US" b="1">
                <a:solidFill>
                  <a:srgbClr val="C00000"/>
                </a:solidFill>
              </a:rPr>
              <a:t>阻塞赋值和非阻塞赋值的区别？</a:t>
            </a:r>
            <a:endParaRPr lang="zh-CN" altLang="en-US" b="1">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zh-CN"/>
              <a:t>Verilog module</a:t>
            </a:r>
            <a:r>
              <a:rPr lang="zh-CN" altLang="en-US"/>
              <a:t>的</a:t>
            </a:r>
            <a:r>
              <a:rPr lang="en-US" altLang="zh-CN"/>
              <a:t>layout</a:t>
            </a:r>
            <a:endParaRPr lang="en-US" altLang="zh-CN"/>
          </a:p>
        </p:txBody>
      </p:sp>
      <p:sp>
        <p:nvSpPr>
          <p:cNvPr id="3" name="Content Placeholder 2"/>
          <p:cNvSpPr>
            <a:spLocks noGrp="1"/>
          </p:cNvSpPr>
          <p:nvPr>
            <p:ph sz="half" idx="1"/>
          </p:nvPr>
        </p:nvSpPr>
        <p:spPr/>
        <p:txBody>
          <a:bodyPr/>
          <a:p>
            <a:pPr>
              <a:lnSpc>
                <a:spcPct val="110000"/>
              </a:lnSpc>
            </a:pPr>
            <a:r>
              <a:rPr lang="zh-CN" altLang="en-US" sz="3200"/>
              <a:t>通常采用的一种</a:t>
            </a:r>
            <a:r>
              <a:rPr lang="en-US" altLang="zh-CN" sz="3200"/>
              <a:t>layout:</a:t>
            </a:r>
            <a:endParaRPr lang="en-US" sz="3200"/>
          </a:p>
          <a:p>
            <a:pPr lvl="1">
              <a:lnSpc>
                <a:spcPct val="110000"/>
              </a:lnSpc>
            </a:pPr>
            <a:r>
              <a:rPr lang="en-US" sz="2800"/>
              <a:t>module</a:t>
            </a:r>
            <a:r>
              <a:rPr lang="zh-CN" altLang="en-US" sz="2800"/>
              <a:t>的输入输出定义；</a:t>
            </a:r>
            <a:endParaRPr lang="zh-CN" altLang="en-US" sz="2800"/>
          </a:p>
          <a:p>
            <a:pPr lvl="1">
              <a:lnSpc>
                <a:spcPct val="110000"/>
              </a:lnSpc>
            </a:pPr>
            <a:r>
              <a:rPr lang="zh-CN" altLang="en-US" sz="2800"/>
              <a:t>中间变量</a:t>
            </a:r>
            <a:r>
              <a:rPr lang="en-US" altLang="zh-CN" sz="2800"/>
              <a:t>(wire/reg)</a:t>
            </a:r>
            <a:r>
              <a:rPr lang="zh-CN" altLang="en-US" sz="2800"/>
              <a:t>的定义；</a:t>
            </a:r>
            <a:endParaRPr lang="zh-CN" altLang="en-US" sz="2800"/>
          </a:p>
          <a:p>
            <a:pPr lvl="1">
              <a:lnSpc>
                <a:spcPct val="110000"/>
              </a:lnSpc>
            </a:pPr>
            <a:r>
              <a:rPr lang="en-US" altLang="zh-CN" sz="2800"/>
              <a:t>assign/always</a:t>
            </a:r>
            <a:r>
              <a:rPr lang="zh-CN" altLang="en-US" sz="2800"/>
              <a:t>代码块描述；</a:t>
            </a:r>
            <a:endParaRPr lang="zh-CN" altLang="en-US" sz="2800"/>
          </a:p>
          <a:p>
            <a:pPr lvl="1">
              <a:lnSpc>
                <a:spcPct val="110000"/>
              </a:lnSpc>
            </a:pPr>
            <a:r>
              <a:rPr lang="en-US" altLang="zh-CN" sz="2800"/>
              <a:t>IP</a:t>
            </a:r>
            <a:r>
              <a:rPr lang="zh-CN" altLang="en-US" sz="2800"/>
              <a:t>核的</a:t>
            </a:r>
            <a:r>
              <a:rPr lang="en-US" altLang="zh-CN" sz="2800"/>
              <a:t>declaration</a:t>
            </a:r>
            <a:r>
              <a:rPr lang="zh-CN" altLang="en-US" sz="2800"/>
              <a:t>。</a:t>
            </a:r>
            <a:endParaRPr lang="zh-CN" altLang="en-US" sz="2800"/>
          </a:p>
        </p:txBody>
      </p:sp>
      <p:sp>
        <p:nvSpPr>
          <p:cNvPr id="4" name="Content Placeholder 3"/>
          <p:cNvSpPr>
            <a:spLocks noGrp="1"/>
          </p:cNvSpPr>
          <p:nvPr>
            <p:ph sz="half" idx="2"/>
          </p:nvPr>
        </p:nvSpPr>
        <p:spPr/>
        <p:txBody>
          <a:bodyPr/>
          <a:p>
            <a:r>
              <a:rPr lang="zh-CN" altLang="en-US"/>
              <a:t>也可采用另一种：</a:t>
            </a:r>
            <a:endParaRPr lang="zh-CN" altLang="en-US"/>
          </a:p>
          <a:p>
            <a:pPr lvl="1"/>
            <a:r>
              <a:rPr lang="en-US" altLang="zh-CN"/>
              <a:t>module</a:t>
            </a:r>
            <a:r>
              <a:rPr lang="zh-CN" altLang="en-US"/>
              <a:t>输入输出定义；</a:t>
            </a:r>
            <a:endParaRPr lang="zh-CN" altLang="en-US"/>
          </a:p>
          <a:p>
            <a:pPr lvl="1"/>
            <a:r>
              <a:rPr lang="zh-CN" altLang="en-US"/>
              <a:t>数据通路中间变量定义；</a:t>
            </a:r>
            <a:endParaRPr lang="zh-CN" altLang="en-US"/>
          </a:p>
          <a:p>
            <a:pPr lvl="1"/>
            <a:r>
              <a:rPr lang="zh-CN" altLang="en-US"/>
              <a:t>数据通路</a:t>
            </a:r>
            <a:r>
              <a:rPr lang="en-US" altLang="zh-CN"/>
              <a:t>always</a:t>
            </a:r>
            <a:r>
              <a:rPr lang="zh-CN" altLang="en-US"/>
              <a:t>控制块；</a:t>
            </a:r>
            <a:endParaRPr lang="zh-CN" altLang="en-US"/>
          </a:p>
          <a:p>
            <a:pPr lvl="1"/>
            <a:r>
              <a:rPr lang="zh-CN" altLang="en-US"/>
              <a:t>控制通路</a:t>
            </a:r>
            <a:endParaRPr lang="zh-CN" altLang="en-US"/>
          </a:p>
        </p:txBody>
      </p:sp>
      <p:sp>
        <p:nvSpPr>
          <p:cNvPr id="5" name="Text Box 4"/>
          <p:cNvSpPr txBox="1"/>
          <p:nvPr/>
        </p:nvSpPr>
        <p:spPr>
          <a:xfrm>
            <a:off x="6538595" y="4718050"/>
            <a:ext cx="4449445" cy="829945"/>
          </a:xfrm>
          <a:prstGeom prst="rect">
            <a:avLst/>
          </a:prstGeom>
          <a:noFill/>
          <a:ln w="28575" cmpd="dbl">
            <a:solidFill>
              <a:srgbClr val="C00000"/>
            </a:solidFill>
            <a:prstDash val="solid"/>
          </a:ln>
        </p:spPr>
        <p:txBody>
          <a:bodyPr wrap="square" rtlCol="0">
            <a:spAutoFit/>
          </a:bodyPr>
          <a:p>
            <a:r>
              <a:rPr lang="zh-CN" altLang="en-US" sz="2400" b="1">
                <a:solidFill>
                  <a:srgbClr val="C00000"/>
                </a:solidFill>
              </a:rPr>
              <a:t>在</a:t>
            </a:r>
            <a:r>
              <a:rPr lang="en-US" altLang="zh-CN" sz="2400" b="1">
                <a:solidFill>
                  <a:srgbClr val="C00000"/>
                </a:solidFill>
              </a:rPr>
              <a:t>network-related</a:t>
            </a:r>
            <a:r>
              <a:rPr lang="zh-CN" altLang="en-US" sz="2400" b="1">
                <a:solidFill>
                  <a:srgbClr val="C00000"/>
                </a:solidFill>
              </a:rPr>
              <a:t>的</a:t>
            </a:r>
            <a:r>
              <a:rPr lang="en-US" altLang="zh-CN" sz="2400" b="1">
                <a:solidFill>
                  <a:srgbClr val="C00000"/>
                </a:solidFill>
              </a:rPr>
              <a:t>FPGA</a:t>
            </a:r>
            <a:r>
              <a:rPr lang="zh-CN" altLang="en-US" sz="2400" b="1">
                <a:solidFill>
                  <a:srgbClr val="C00000"/>
                </a:solidFill>
              </a:rPr>
              <a:t>开发中非常常见！</a:t>
            </a:r>
            <a:endParaRPr lang="en-US" altLang="zh-CN" sz="2400" b="1">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2885"/>
            <a:ext cx="10515600" cy="1325563"/>
          </a:xfrm>
        </p:spPr>
        <p:txBody>
          <a:bodyPr/>
          <a:p>
            <a:r>
              <a:rPr lang="zh-CN" altLang="en-US"/>
              <a:t>状态机的描述方式</a:t>
            </a:r>
            <a:endParaRPr lang="zh-CN" altLang="en-US"/>
          </a:p>
        </p:txBody>
      </p:sp>
      <p:sp>
        <p:nvSpPr>
          <p:cNvPr id="3" name="Content Placeholder 2"/>
          <p:cNvSpPr>
            <a:spLocks noGrp="1"/>
          </p:cNvSpPr>
          <p:nvPr>
            <p:ph sz="half" idx="1"/>
          </p:nvPr>
        </p:nvSpPr>
        <p:spPr>
          <a:xfrm>
            <a:off x="837565" y="1691005"/>
            <a:ext cx="10516235" cy="4351655"/>
          </a:xfrm>
        </p:spPr>
        <p:txBody>
          <a:bodyPr/>
          <a:p>
            <a:r>
              <a:rPr lang="zh-CN" altLang="en-US"/>
              <a:t>不同风格的状态机描述方式所能实现功能</a:t>
            </a:r>
            <a:r>
              <a:rPr lang="zh-CN" altLang="en-US" b="1">
                <a:solidFill>
                  <a:srgbClr val="C00000"/>
                </a:solidFill>
              </a:rPr>
              <a:t>区别不大。</a:t>
            </a:r>
            <a:endParaRPr lang="zh-CN" altLang="en-US" b="1">
              <a:solidFill>
                <a:srgbClr val="C00000"/>
              </a:solidFill>
            </a:endParaRPr>
          </a:p>
          <a:p>
            <a:pPr lvl="1"/>
            <a:r>
              <a:rPr lang="zh-CN" altLang="en-US" b="1">
                <a:solidFill>
                  <a:schemeClr val="tx1"/>
                </a:solidFill>
              </a:rPr>
              <a:t>一段式：使用单</a:t>
            </a:r>
            <a:r>
              <a:rPr lang="en-US" altLang="zh-CN" b="1">
                <a:solidFill>
                  <a:schemeClr val="tx1"/>
                </a:solidFill>
              </a:rPr>
              <a:t>always block</a:t>
            </a:r>
            <a:r>
              <a:rPr lang="zh-CN" altLang="en-US" b="1">
                <a:solidFill>
                  <a:schemeClr val="tx1"/>
                </a:solidFill>
              </a:rPr>
              <a:t>，采用时序逻辑方式对状态跳转和输入输出进行描述；</a:t>
            </a:r>
            <a:endParaRPr lang="zh-CN" altLang="en-US" b="1">
              <a:solidFill>
                <a:schemeClr val="tx1"/>
              </a:solidFill>
            </a:endParaRPr>
          </a:p>
          <a:p>
            <a:pPr lvl="1"/>
            <a:r>
              <a:rPr lang="zh-CN" altLang="en-US" b="1">
                <a:solidFill>
                  <a:schemeClr val="tx1"/>
                </a:solidFill>
              </a:rPr>
              <a:t>二段式：使用时序逻辑控制输出</a:t>
            </a:r>
            <a:r>
              <a:rPr lang="en-US" altLang="zh-CN" b="1">
                <a:solidFill>
                  <a:schemeClr val="tx1"/>
                </a:solidFill>
              </a:rPr>
              <a:t>(</a:t>
            </a:r>
            <a:r>
              <a:rPr lang="zh-CN" altLang="en-US" b="1">
                <a:solidFill>
                  <a:schemeClr val="tx1"/>
                </a:solidFill>
              </a:rPr>
              <a:t>与状态切换</a:t>
            </a:r>
            <a:r>
              <a:rPr lang="en-US" altLang="zh-CN" b="1">
                <a:solidFill>
                  <a:schemeClr val="tx1"/>
                </a:solidFill>
              </a:rPr>
              <a:t>)</a:t>
            </a:r>
            <a:r>
              <a:rPr lang="zh-CN" altLang="en-US" b="1">
                <a:solidFill>
                  <a:schemeClr val="tx1"/>
                </a:solidFill>
              </a:rPr>
              <a:t>，使用组合逻辑实现输入、输出的状态判断；</a:t>
            </a:r>
            <a:endParaRPr lang="zh-CN" altLang="en-US" b="1">
              <a:solidFill>
                <a:schemeClr val="tx1"/>
              </a:solidFill>
            </a:endParaRPr>
          </a:p>
          <a:p>
            <a:pPr lvl="2"/>
            <a:r>
              <a:rPr lang="zh-CN" altLang="en-US" b="1">
                <a:solidFill>
                  <a:srgbClr val="C00000"/>
                </a:solidFill>
              </a:rPr>
              <a:t>若采用组合逻辑控制实现输出，则无法支持寄存器打拍（需改用三段式）；</a:t>
            </a:r>
            <a:endParaRPr lang="zh-CN" altLang="en-US" b="1">
              <a:solidFill>
                <a:srgbClr val="C00000"/>
              </a:solidFill>
            </a:endParaRPr>
          </a:p>
          <a:p>
            <a:pPr lvl="1"/>
            <a:r>
              <a:rPr lang="zh-CN" altLang="en-US" b="1">
                <a:solidFill>
                  <a:schemeClr val="tx1"/>
                </a:solidFill>
              </a:rPr>
              <a:t>三段式：在二段式的基础上，采用两个独立的时序逻辑控制状态切换和模块输出。</a:t>
            </a:r>
            <a:endParaRPr lang="zh-CN" altLang="en-US" b="1">
              <a:solidFill>
                <a:schemeClr val="tx1"/>
              </a:solidFill>
            </a:endParaRPr>
          </a:p>
          <a:p>
            <a:pPr lvl="2"/>
            <a:r>
              <a:rPr lang="zh-CN" altLang="en-US" b="1">
                <a:solidFill>
                  <a:srgbClr val="C00000"/>
                </a:solidFill>
              </a:rPr>
              <a:t>简单易读；</a:t>
            </a:r>
            <a:endParaRPr lang="zh-CN" altLang="en-US" b="1">
              <a:solidFill>
                <a:srgbClr val="C00000"/>
              </a:solidFill>
            </a:endParaRPr>
          </a:p>
          <a:p>
            <a:pPr lvl="2"/>
            <a:r>
              <a:rPr lang="zh-CN" altLang="en-US" b="1">
                <a:solidFill>
                  <a:srgbClr val="C00000"/>
                </a:solidFill>
              </a:rPr>
              <a:t>资源开销大。</a:t>
            </a:r>
            <a:endParaRPr lang="zh-CN" altLang="en-US" b="1">
              <a:solidFill>
                <a:srgbClr val="C00000"/>
              </a:solidFill>
            </a:endParaRPr>
          </a:p>
        </p:txBody>
      </p:sp>
      <p:sp>
        <p:nvSpPr>
          <p:cNvPr id="5" name="Text Box 4"/>
          <p:cNvSpPr txBox="1"/>
          <p:nvPr/>
        </p:nvSpPr>
        <p:spPr>
          <a:xfrm>
            <a:off x="1582420" y="5808980"/>
            <a:ext cx="9237980" cy="460375"/>
          </a:xfrm>
          <a:prstGeom prst="rect">
            <a:avLst/>
          </a:prstGeom>
          <a:noFill/>
          <a:ln w="28575" cmpd="sng">
            <a:solidFill>
              <a:srgbClr val="C00000"/>
            </a:solidFill>
            <a:prstDash val="sysDot"/>
          </a:ln>
        </p:spPr>
        <p:txBody>
          <a:bodyPr wrap="square" rtlCol="0">
            <a:spAutoFit/>
          </a:bodyPr>
          <a:p>
            <a:r>
              <a:rPr lang="en-US" altLang="zh-CN" sz="2400" b="1">
                <a:solidFill>
                  <a:srgbClr val="C00000"/>
                </a:solidFill>
              </a:rPr>
              <a:t>NOTE: </a:t>
            </a:r>
            <a:r>
              <a:rPr lang="zh-CN" altLang="en-US" sz="2400" b="1">
                <a:solidFill>
                  <a:srgbClr val="C00000"/>
                </a:solidFill>
              </a:rPr>
              <a:t>在</a:t>
            </a:r>
            <a:r>
              <a:rPr lang="en-US" altLang="zh-CN" sz="2400" b="1">
                <a:solidFill>
                  <a:srgbClr val="C00000"/>
                </a:solidFill>
              </a:rPr>
              <a:t>FPGA</a:t>
            </a:r>
            <a:r>
              <a:rPr lang="zh-CN" altLang="en-US" sz="2400" b="1">
                <a:solidFill>
                  <a:srgbClr val="C00000"/>
                </a:solidFill>
              </a:rPr>
              <a:t>初级设计开发中，推荐使用一段式进行状态机描述</a:t>
            </a:r>
            <a:r>
              <a:rPr lang="en-US" altLang="zh-CN" sz="2400" b="1">
                <a:solidFill>
                  <a:srgbClr val="C00000"/>
                </a:solidFill>
              </a:rPr>
              <a:t>!</a:t>
            </a:r>
            <a:endParaRPr lang="en-US" altLang="zh-CN" sz="2400" b="1">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一段式状态机</a:t>
            </a:r>
            <a:r>
              <a:rPr lang="en-US" altLang="zh-CN"/>
              <a:t>demo: </a:t>
            </a:r>
            <a:endParaRPr lang="en-US" altLang="zh-CN"/>
          </a:p>
        </p:txBody>
      </p:sp>
      <p:sp>
        <p:nvSpPr>
          <p:cNvPr id="3" name="Content Placeholder 2"/>
          <p:cNvSpPr>
            <a:spLocks noGrp="1"/>
          </p:cNvSpPr>
          <p:nvPr>
            <p:ph sz="half" idx="1"/>
          </p:nvPr>
        </p:nvSpPr>
        <p:spPr>
          <a:xfrm>
            <a:off x="838200" y="1691005"/>
            <a:ext cx="5181600" cy="4351655"/>
          </a:xfrm>
        </p:spPr>
        <p:txBody>
          <a:bodyPr/>
          <a:p>
            <a:r>
              <a:rPr lang="zh-CN" altLang="en-US"/>
              <a:t>一个动手练习：</a:t>
            </a:r>
            <a:endParaRPr lang="zh-CN" altLang="en-US"/>
          </a:p>
          <a:p>
            <a:pPr marL="457200" lvl="1" indent="0">
              <a:buNone/>
            </a:pPr>
            <a:r>
              <a:rPr lang="zh-CN" altLang="en-US"/>
              <a:t>使用一段式改写</a:t>
            </a:r>
            <a:r>
              <a:rPr lang="en-US" altLang="zh-CN"/>
              <a:t>pkt_filter</a:t>
            </a:r>
            <a:r>
              <a:rPr lang="zh-CN" altLang="en-US"/>
              <a:t>的状态机描述。</a:t>
            </a:r>
            <a:endParaRPr lang="zh-CN" altLang="en-US"/>
          </a:p>
          <a:p>
            <a:pPr marL="457200" lvl="1" indent="0">
              <a:buNone/>
            </a:pPr>
            <a:endParaRPr lang="zh-CN" altLang="en-US"/>
          </a:p>
          <a:p>
            <a:pPr marL="457200" lvl="1" indent="0">
              <a:buNone/>
            </a:pPr>
            <a:r>
              <a:rPr lang="zh-CN" altLang="en-US"/>
              <a:t>源码见微信群</a:t>
            </a:r>
            <a:endParaRPr lang="zh-CN" altLang="en-US"/>
          </a:p>
        </p:txBody>
      </p:sp>
      <p:sp>
        <p:nvSpPr>
          <p:cNvPr id="5" name="Rectangles 4"/>
          <p:cNvSpPr/>
          <p:nvPr/>
        </p:nvSpPr>
        <p:spPr>
          <a:xfrm>
            <a:off x="6610350" y="2996565"/>
            <a:ext cx="1233170" cy="524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PKT</a:t>
            </a:r>
            <a:endParaRPr lang="en-US"/>
          </a:p>
        </p:txBody>
      </p:sp>
      <p:sp>
        <p:nvSpPr>
          <p:cNvPr id="6" name="Rectangles 5"/>
          <p:cNvSpPr/>
          <p:nvPr/>
        </p:nvSpPr>
        <p:spPr>
          <a:xfrm>
            <a:off x="8919845" y="1961515"/>
            <a:ext cx="1233170" cy="524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DATA_PKT</a:t>
            </a:r>
            <a:endParaRPr lang="en-US"/>
          </a:p>
        </p:txBody>
      </p:sp>
      <p:sp>
        <p:nvSpPr>
          <p:cNvPr id="7" name="Rectangles 6"/>
          <p:cNvSpPr/>
          <p:nvPr/>
        </p:nvSpPr>
        <p:spPr>
          <a:xfrm>
            <a:off x="8919845" y="3973830"/>
            <a:ext cx="1233170" cy="524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CTL_PKT</a:t>
            </a:r>
            <a:endParaRPr lang="en-US"/>
          </a:p>
        </p:txBody>
      </p:sp>
      <p:cxnSp>
        <p:nvCxnSpPr>
          <p:cNvPr id="8" name="Straight Arrow Connector 7"/>
          <p:cNvCxnSpPr>
            <a:stCxn id="5" idx="3"/>
            <a:endCxn id="6" idx="1"/>
          </p:cNvCxnSpPr>
          <p:nvPr/>
        </p:nvCxnSpPr>
        <p:spPr>
          <a:xfrm flipV="1">
            <a:off x="7843520" y="2237740"/>
            <a:ext cx="1076325" cy="1035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7" idx="1"/>
          </p:cNvCxnSpPr>
          <p:nvPr/>
        </p:nvCxnSpPr>
        <p:spPr>
          <a:xfrm>
            <a:off x="7800975" y="3492500"/>
            <a:ext cx="1118870" cy="757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p:cNvCxnSpPr>
          <p:nvPr/>
        </p:nvCxnSpPr>
        <p:spPr>
          <a:xfrm>
            <a:off x="10153015" y="2237740"/>
            <a:ext cx="1104900"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flipV="1">
            <a:off x="10153015" y="4229100"/>
            <a:ext cx="1275080" cy="20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6896100" y="5100320"/>
            <a:ext cx="4888865" cy="368300"/>
          </a:xfrm>
          <a:prstGeom prst="rect">
            <a:avLst/>
          </a:prstGeom>
          <a:noFill/>
        </p:spPr>
        <p:txBody>
          <a:bodyPr wrap="square" rtlCol="0">
            <a:spAutoFit/>
          </a:bodyPr>
          <a:p>
            <a:r>
              <a:rPr lang="zh-CN" altLang="en-US"/>
              <a:t>控制报文判断条件</a:t>
            </a:r>
            <a:r>
              <a:rPr lang="en-US"/>
              <a:t>: udp</a:t>
            </a:r>
            <a:r>
              <a:rPr lang="zh-CN" altLang="en-US"/>
              <a:t>报文</a:t>
            </a:r>
            <a:r>
              <a:rPr lang="en-US" altLang="zh-CN"/>
              <a:t>+</a:t>
            </a:r>
            <a:r>
              <a:rPr lang="zh-CN" altLang="en-US"/>
              <a:t>目的端口为</a:t>
            </a:r>
            <a:r>
              <a:rPr lang="en-US" altLang="zh-CN"/>
              <a:t>0xf1f2</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常用</a:t>
            </a:r>
            <a:r>
              <a:rPr lang="en-US" altLang="zh-CN"/>
              <a:t>verilog</a:t>
            </a:r>
            <a:r>
              <a:rPr lang="zh-CN" altLang="en-US"/>
              <a:t>扩展语句</a:t>
            </a:r>
            <a:r>
              <a:rPr lang="en-US" altLang="zh-CN"/>
              <a:t>(</a:t>
            </a:r>
            <a:r>
              <a:rPr lang="zh-CN" altLang="en-US"/>
              <a:t>可综合</a:t>
            </a:r>
            <a:r>
              <a:rPr lang="en-US" altLang="zh-CN"/>
              <a:t>)</a:t>
            </a:r>
            <a:endParaRPr lang="en-US" altLang="zh-CN"/>
          </a:p>
        </p:txBody>
      </p:sp>
      <p:sp>
        <p:nvSpPr>
          <p:cNvPr id="3" name="Content Placeholder 2"/>
          <p:cNvSpPr>
            <a:spLocks noGrp="1"/>
          </p:cNvSpPr>
          <p:nvPr>
            <p:ph sz="half" idx="1"/>
          </p:nvPr>
        </p:nvSpPr>
        <p:spPr>
          <a:xfrm>
            <a:off x="838200" y="1825625"/>
            <a:ext cx="10664825" cy="4351655"/>
          </a:xfrm>
        </p:spPr>
        <p:txBody>
          <a:bodyPr/>
          <a:p>
            <a:r>
              <a:rPr lang="en-US"/>
              <a:t>verilog 2000</a:t>
            </a:r>
            <a:r>
              <a:rPr lang="zh-CN" altLang="en-US"/>
              <a:t>以后，</a:t>
            </a:r>
            <a:r>
              <a:rPr lang="en-US" altLang="zh-CN"/>
              <a:t>verilog</a:t>
            </a:r>
            <a:r>
              <a:rPr lang="zh-CN" altLang="en-US"/>
              <a:t>中增加了很多</a:t>
            </a:r>
            <a:r>
              <a:rPr lang="en-US" altLang="zh-CN"/>
              <a:t>system verilog</a:t>
            </a:r>
            <a:r>
              <a:rPr lang="zh-CN" altLang="en-US"/>
              <a:t>的高级描述，灵活使用能够帮助开发者提升开发效率。常用的包括：</a:t>
            </a:r>
            <a:endParaRPr lang="zh-CN" altLang="en-US"/>
          </a:p>
          <a:p>
            <a:pPr lvl="1"/>
            <a:r>
              <a:rPr lang="en-US" altLang="zh-CN"/>
              <a:t>generate for</a:t>
            </a:r>
            <a:r>
              <a:rPr lang="zh-CN" altLang="en-US"/>
              <a:t>与</a:t>
            </a:r>
            <a:r>
              <a:rPr lang="en-US" altLang="zh-CN"/>
              <a:t>generate if else;</a:t>
            </a:r>
            <a:endParaRPr lang="en-US" altLang="zh-CN"/>
          </a:p>
          <a:p>
            <a:pPr lvl="1"/>
            <a:r>
              <a:rPr lang="en-US" altLang="zh-CN"/>
              <a:t>`define;</a:t>
            </a:r>
            <a:endParaRPr lang="en-US" altLang="zh-CN"/>
          </a:p>
          <a:p>
            <a:pPr lvl="1"/>
            <a:r>
              <a:rPr lang="en-US" altLang="zh-CN"/>
              <a:t>for loop; (</a:t>
            </a:r>
            <a:r>
              <a:rPr lang="zh-CN" altLang="en-US"/>
              <a:t>在高频设计中慎用</a:t>
            </a:r>
            <a:r>
              <a:rPr lang="en-US" altLang="zh-CN"/>
              <a:t>)</a:t>
            </a:r>
            <a:endParaRPr lang="en-US" altLang="zh-CN"/>
          </a:p>
          <a:p>
            <a:pPr lvl="1"/>
            <a:r>
              <a:rPr lang="en-US" altLang="zh-CN"/>
              <a:t>3-operand in `assign`;</a:t>
            </a:r>
            <a:endParaRPr lang="en-US" altLang="zh-CN"/>
          </a:p>
          <a:p>
            <a:pPr lvl="1"/>
            <a:r>
              <a:rPr lang="en-US" altLang="zh-CN"/>
              <a:t>......</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generate</a:t>
            </a:r>
            <a:r>
              <a:rPr lang="zh-CN" altLang="en-US"/>
              <a:t>语句</a:t>
            </a:r>
            <a:endParaRPr lang="zh-CN" altLang="en-US"/>
          </a:p>
        </p:txBody>
      </p:sp>
      <p:sp>
        <p:nvSpPr>
          <p:cNvPr id="3" name="Content Placeholder 2"/>
          <p:cNvSpPr>
            <a:spLocks noGrp="1"/>
          </p:cNvSpPr>
          <p:nvPr>
            <p:ph sz="half" idx="1"/>
          </p:nvPr>
        </p:nvSpPr>
        <p:spPr>
          <a:xfrm>
            <a:off x="838200" y="1825625"/>
            <a:ext cx="10862945" cy="4351655"/>
          </a:xfrm>
        </p:spPr>
        <p:txBody>
          <a:bodyPr/>
          <a:p>
            <a:r>
              <a:rPr lang="zh-CN" altLang="en-US"/>
              <a:t>功能：主要用于批量实例化</a:t>
            </a:r>
            <a:r>
              <a:rPr lang="en-US" altLang="zh-CN"/>
              <a:t>module</a:t>
            </a:r>
            <a:r>
              <a:rPr lang="zh-CN" altLang="en-US"/>
              <a:t>或</a:t>
            </a:r>
            <a:r>
              <a:rPr lang="en-US" altLang="zh-CN"/>
              <a:t>IP</a:t>
            </a:r>
            <a:r>
              <a:rPr lang="zh-CN" altLang="en-US"/>
              <a:t>核；</a:t>
            </a:r>
            <a:endParaRPr lang="zh-CN" altLang="en-US"/>
          </a:p>
          <a:p>
            <a:r>
              <a:rPr lang="zh-CN" altLang="en-US"/>
              <a:t>开销：无开销，在</a:t>
            </a:r>
            <a:r>
              <a:rPr lang="en-US" altLang="zh-CN"/>
              <a:t>compile-time</a:t>
            </a:r>
            <a:r>
              <a:rPr lang="zh-CN" altLang="en-US"/>
              <a:t>执行；</a:t>
            </a:r>
            <a:endParaRPr lang="zh-CN" altLang="en-US"/>
          </a:p>
          <a:p>
            <a:r>
              <a:rPr lang="zh-CN" altLang="en-US"/>
              <a:t>类型：</a:t>
            </a:r>
            <a:r>
              <a:rPr lang="en-US" altLang="zh-CN"/>
              <a:t>generate if</a:t>
            </a:r>
            <a:r>
              <a:rPr lang="zh-CN" altLang="en-US"/>
              <a:t>与</a:t>
            </a:r>
            <a:r>
              <a:rPr lang="en-US" altLang="zh-CN"/>
              <a:t>generate for:</a:t>
            </a:r>
            <a:endParaRPr lang="en-US" altLang="zh-CN"/>
          </a:p>
          <a:p>
            <a:pPr lvl="1"/>
            <a:r>
              <a:rPr lang="en-US" altLang="zh-CN"/>
              <a:t>generate if</a:t>
            </a:r>
            <a:r>
              <a:rPr lang="zh-CN" altLang="en-US"/>
              <a:t>场景实例：在端口</a:t>
            </a:r>
            <a:r>
              <a:rPr lang="en-US" altLang="zh-CN"/>
              <a:t>1</a:t>
            </a:r>
            <a:r>
              <a:rPr lang="zh-CN" altLang="en-US"/>
              <a:t>进行报文过滤，其它端口不过滤；</a:t>
            </a:r>
            <a:endParaRPr lang="zh-CN" altLang="en-US"/>
          </a:p>
          <a:p>
            <a:pPr lvl="1"/>
            <a:r>
              <a:rPr lang="en-US" altLang="zh-CN"/>
              <a:t>generate for</a:t>
            </a:r>
            <a:r>
              <a:rPr lang="zh-CN" altLang="en-US"/>
              <a:t>场景实例：实例化</a:t>
            </a:r>
            <a:r>
              <a:rPr lang="en-US" altLang="zh-CN"/>
              <a:t>10</a:t>
            </a:r>
            <a:r>
              <a:rPr lang="zh-CN" altLang="en-US"/>
              <a:t>个</a:t>
            </a:r>
            <a:r>
              <a:rPr lang="en-US" altLang="zh-CN"/>
              <a:t>ALU(</a:t>
            </a:r>
            <a:r>
              <a:rPr lang="zh-CN" altLang="en-US"/>
              <a:t>计算单元</a:t>
            </a:r>
            <a:r>
              <a:rPr lang="en-US" altLang="zh-CN"/>
              <a:t>)</a:t>
            </a:r>
            <a:r>
              <a:rPr lang="zh-CN" altLang="en-US"/>
              <a:t>提升并行性；</a:t>
            </a:r>
            <a:endParaRPr lang="zh-CN" altLang="en-US"/>
          </a:p>
          <a:p>
            <a:pPr lvl="1"/>
            <a:r>
              <a:rPr lang="zh-CN" altLang="en-US"/>
              <a:t>代码实例：</a:t>
            </a:r>
            <a:r>
              <a:rPr lang="en-US" altLang="zh-CN"/>
              <a:t>-&gt;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`define</a:t>
            </a:r>
            <a:r>
              <a:rPr lang="zh-CN" altLang="en-US"/>
              <a:t>宏定义</a:t>
            </a:r>
            <a:endParaRPr lang="zh-CN" altLang="en-US"/>
          </a:p>
        </p:txBody>
      </p:sp>
      <p:sp>
        <p:nvSpPr>
          <p:cNvPr id="3" name="Content Placeholder 2"/>
          <p:cNvSpPr>
            <a:spLocks noGrp="1"/>
          </p:cNvSpPr>
          <p:nvPr>
            <p:ph sz="half" idx="1"/>
          </p:nvPr>
        </p:nvSpPr>
        <p:spPr>
          <a:xfrm>
            <a:off x="838200" y="1825625"/>
            <a:ext cx="10920095" cy="4351655"/>
          </a:xfrm>
        </p:spPr>
        <p:txBody>
          <a:bodyPr/>
          <a:p>
            <a:r>
              <a:rPr lang="zh-CN" altLang="en-US"/>
              <a:t>功能：避免重复</a:t>
            </a:r>
            <a:r>
              <a:rPr lang="en-US" altLang="zh-CN"/>
              <a:t>hand-writing</a:t>
            </a:r>
            <a:r>
              <a:rPr lang="zh-CN" altLang="en-US"/>
              <a:t>某些常用语句或变量；</a:t>
            </a:r>
            <a:endParaRPr lang="zh-CN" altLang="en-US"/>
          </a:p>
          <a:p>
            <a:r>
              <a:rPr lang="zh-CN" altLang="en-US"/>
              <a:t>开销：</a:t>
            </a:r>
            <a:r>
              <a:rPr lang="en-US" altLang="zh-CN"/>
              <a:t>run-time, </a:t>
            </a:r>
            <a:r>
              <a:rPr lang="zh-CN" altLang="en-US"/>
              <a:t>开销与</a:t>
            </a:r>
            <a:r>
              <a:rPr lang="en-US" altLang="zh-CN"/>
              <a:t>`define</a:t>
            </a:r>
            <a:r>
              <a:rPr lang="zh-CN" altLang="en-US"/>
              <a:t>执行内容紧密相关；</a:t>
            </a:r>
            <a:endParaRPr lang="zh-CN" altLang="en-US"/>
          </a:p>
          <a:p>
            <a:r>
              <a:rPr lang="zh-CN" altLang="en-US"/>
              <a:t>类型：可用于定义常用变量或</a:t>
            </a:r>
            <a:r>
              <a:rPr lang="en-US" altLang="zh-CN"/>
              <a:t>wire/reg</a:t>
            </a:r>
            <a:r>
              <a:rPr lang="zh-CN" altLang="en-US"/>
              <a:t>的语句</a:t>
            </a:r>
            <a:endParaRPr lang="zh-CN" altLang="en-US"/>
          </a:p>
          <a:p>
            <a:pPr lvl="1"/>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66060"/>
            <a:ext cx="10515600" cy="1325563"/>
          </a:xfrm>
        </p:spPr>
        <p:txBody>
          <a:bodyPr/>
          <a:p>
            <a:r>
              <a:rPr lang="en-US"/>
              <a:t>Day3: FPGA</a:t>
            </a:r>
            <a:r>
              <a:rPr lang="zh-CN"/>
              <a:t>开发流程</a:t>
            </a:r>
            <a:r>
              <a:rPr lang="en-US" altLang="zh-CN"/>
              <a:t>2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培训目标</a:t>
            </a:r>
            <a:endParaRPr lang="zh-CN" altLang="en-US"/>
          </a:p>
        </p:txBody>
      </p:sp>
      <p:sp>
        <p:nvSpPr>
          <p:cNvPr id="3" name="Content Placeholder 2"/>
          <p:cNvSpPr>
            <a:spLocks noGrp="1"/>
          </p:cNvSpPr>
          <p:nvPr>
            <p:ph idx="1"/>
          </p:nvPr>
        </p:nvSpPr>
        <p:spPr/>
        <p:txBody>
          <a:bodyPr/>
          <a:p>
            <a:r>
              <a:rPr lang="zh-CN" altLang="en-US" b="1"/>
              <a:t>能够以独立</a:t>
            </a:r>
            <a:r>
              <a:rPr lang="en-US" altLang="zh-CN" b="1"/>
              <a:t>/</a:t>
            </a:r>
            <a:r>
              <a:rPr lang="zh-CN" altLang="en-US" b="1"/>
              <a:t>协作的方式承担较为基础的硬件逻辑的设计与开发</a:t>
            </a:r>
            <a:r>
              <a:rPr lang="zh-CN" altLang="en-US"/>
              <a:t>。</a:t>
            </a:r>
            <a:endParaRPr lang="zh-CN" altLang="en-US"/>
          </a:p>
          <a:p>
            <a:pPr lvl="1"/>
            <a:r>
              <a:rPr lang="zh-CN" altLang="en-US"/>
              <a:t>根据项目需求，撰写硬件详细设计文档，指导</a:t>
            </a:r>
            <a:r>
              <a:rPr lang="en-US" altLang="zh-CN"/>
              <a:t>FPGA</a:t>
            </a:r>
            <a:r>
              <a:rPr lang="zh-CN" altLang="en-US"/>
              <a:t>开发；</a:t>
            </a:r>
            <a:endParaRPr lang="zh-CN" altLang="en-US"/>
          </a:p>
          <a:p>
            <a:pPr lvl="2"/>
            <a:r>
              <a:rPr lang="zh-CN" altLang="en-US"/>
              <a:t>功能拆分、接口设计、状态机设计、寄存器编址等</a:t>
            </a:r>
            <a:endParaRPr lang="zh-CN" altLang="en-US"/>
          </a:p>
          <a:p>
            <a:pPr lvl="1"/>
            <a:r>
              <a:rPr lang="zh-CN" altLang="en-US"/>
              <a:t>在</a:t>
            </a:r>
            <a:r>
              <a:rPr lang="en-US" altLang="zh-CN"/>
              <a:t>FPGA</a:t>
            </a:r>
            <a:r>
              <a:rPr lang="zh-CN" altLang="en-US"/>
              <a:t>开发中，以设计文档为指导，编写包含</a:t>
            </a:r>
            <a:r>
              <a:rPr lang="en-US" altLang="zh-CN"/>
              <a:t>FSM</a:t>
            </a:r>
            <a:r>
              <a:rPr lang="zh-CN" altLang="en-US"/>
              <a:t>的硬件模块；</a:t>
            </a:r>
            <a:endParaRPr lang="zh-CN" altLang="en-US"/>
          </a:p>
          <a:p>
            <a:pPr lvl="2"/>
            <a:r>
              <a:rPr lang="zh-CN" altLang="en-US"/>
              <a:t>单时钟域场景下使用</a:t>
            </a:r>
            <a:r>
              <a:rPr lang="en-US" altLang="zh-CN"/>
              <a:t>“</a:t>
            </a:r>
            <a:r>
              <a:rPr lang="zh-CN" altLang="en-US"/>
              <a:t>一段式</a:t>
            </a:r>
            <a:r>
              <a:rPr lang="en-US" altLang="zh-CN"/>
              <a:t>”</a:t>
            </a:r>
            <a:r>
              <a:rPr lang="zh-CN" altLang="en-US"/>
              <a:t>编写</a:t>
            </a:r>
            <a:r>
              <a:rPr lang="en-US" altLang="zh-CN"/>
              <a:t>verilog</a:t>
            </a:r>
            <a:r>
              <a:rPr lang="zh-CN" altLang="en-US"/>
              <a:t>模块；</a:t>
            </a:r>
            <a:endParaRPr lang="zh-CN" altLang="en-US"/>
          </a:p>
          <a:p>
            <a:pPr lvl="2"/>
            <a:r>
              <a:rPr lang="zh-CN" altLang="en-US"/>
              <a:t>使用常用</a:t>
            </a:r>
            <a:r>
              <a:rPr lang="en-US" altLang="zh-CN"/>
              <a:t>IP</a:t>
            </a:r>
            <a:r>
              <a:rPr lang="zh-CN" altLang="en-US"/>
              <a:t>核简化开发过程（</a:t>
            </a:r>
            <a:r>
              <a:rPr lang="en-US" altLang="zh-CN"/>
              <a:t>RAM, FIFO</a:t>
            </a:r>
            <a:r>
              <a:rPr lang="zh-CN" altLang="en-US"/>
              <a:t>等）；</a:t>
            </a:r>
            <a:endParaRPr lang="zh-CN" altLang="en-US"/>
          </a:p>
          <a:p>
            <a:pPr lvl="1"/>
            <a:r>
              <a:rPr lang="zh-CN" altLang="en-US"/>
              <a:t>在开发</a:t>
            </a:r>
            <a:r>
              <a:rPr lang="en-US" altLang="zh-CN"/>
              <a:t>/</a:t>
            </a:r>
            <a:r>
              <a:rPr lang="zh-CN" altLang="en-US"/>
              <a:t>仿真</a:t>
            </a:r>
            <a:r>
              <a:rPr lang="en-US" altLang="zh-CN"/>
              <a:t>/</a:t>
            </a:r>
            <a:r>
              <a:rPr lang="zh-CN" altLang="en-US"/>
              <a:t>测试中，掌握全流程工具的使用，独立完成硬件模块的仿真和上板测试。</a:t>
            </a:r>
            <a:endParaRPr lang="zh-CN" altLang="en-US"/>
          </a:p>
          <a:p>
            <a:pPr lvl="2"/>
            <a:r>
              <a:rPr lang="en-US" altLang="zh-CN"/>
              <a:t>testbench</a:t>
            </a:r>
            <a:r>
              <a:rPr lang="zh-CN" altLang="en-US"/>
              <a:t>撰写；</a:t>
            </a:r>
            <a:endParaRPr lang="zh-CN" altLang="en-US"/>
          </a:p>
          <a:p>
            <a:pPr lvl="2"/>
            <a:r>
              <a:rPr lang="en-US" altLang="zh-CN"/>
              <a:t>vivado/modelsim</a:t>
            </a:r>
            <a:r>
              <a:rPr lang="zh-CN" altLang="en-US"/>
              <a:t>仿真工具；</a:t>
            </a:r>
            <a:endParaRPr lang="zh-CN" altLang="en-US"/>
          </a:p>
          <a:p>
            <a:pPr lvl="2"/>
            <a:r>
              <a:rPr lang="en-US" altLang="zh-CN"/>
              <a:t>signal tap/debug core</a:t>
            </a:r>
            <a:r>
              <a:rPr lang="zh-CN" altLang="en-US"/>
              <a:t>等</a:t>
            </a:r>
            <a:r>
              <a:rPr lang="en-US" altLang="zh-CN"/>
              <a:t>debug</a:t>
            </a:r>
            <a:r>
              <a:rPr lang="zh-CN" altLang="en-US"/>
              <a:t>工具。</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IP</a:t>
            </a:r>
            <a:r>
              <a:rPr lang="zh-CN" altLang="en-US"/>
              <a:t>核的调用方式</a:t>
            </a:r>
            <a:endParaRPr lang="zh-CN" altLang="en-US"/>
          </a:p>
        </p:txBody>
      </p:sp>
      <p:sp>
        <p:nvSpPr>
          <p:cNvPr id="3" name="Content Placeholder 2"/>
          <p:cNvSpPr>
            <a:spLocks noGrp="1"/>
          </p:cNvSpPr>
          <p:nvPr>
            <p:ph sz="half" idx="1"/>
          </p:nvPr>
        </p:nvSpPr>
        <p:spPr/>
        <p:txBody>
          <a:bodyPr/>
          <a:p>
            <a:r>
              <a:rPr lang="zh-CN" altLang="en-US"/>
              <a:t>在网络功能常用的</a:t>
            </a:r>
            <a:r>
              <a:rPr lang="en-US" altLang="zh-CN"/>
              <a:t>IP</a:t>
            </a:r>
            <a:r>
              <a:rPr lang="zh-CN" altLang="en-US"/>
              <a:t>核主要为</a:t>
            </a:r>
            <a:r>
              <a:rPr lang="en-US" altLang="zh-CN"/>
              <a:t>RAM, </a:t>
            </a:r>
            <a:r>
              <a:rPr lang="zh-CN" altLang="en-US"/>
              <a:t>同步</a:t>
            </a:r>
            <a:r>
              <a:rPr lang="en-US" altLang="zh-CN"/>
              <a:t>FIFO, CAM</a:t>
            </a:r>
            <a:r>
              <a:rPr lang="zh-CN" altLang="en-US"/>
              <a:t>等；</a:t>
            </a:r>
            <a:endParaRPr lang="zh-CN" altLang="en-US"/>
          </a:p>
          <a:p>
            <a:r>
              <a:rPr lang="zh-CN" altLang="en-US"/>
              <a:t>与基础网络处理相关，可能会涉及</a:t>
            </a:r>
            <a:r>
              <a:rPr lang="en-US" altLang="zh-CN"/>
              <a:t>MAC</a:t>
            </a:r>
            <a:r>
              <a:rPr lang="zh-CN" altLang="en-US"/>
              <a:t>核调用以及</a:t>
            </a:r>
            <a:r>
              <a:rPr lang="en-US" altLang="zh-CN"/>
              <a:t>PCIE</a:t>
            </a:r>
            <a:r>
              <a:rPr lang="zh-CN" altLang="en-US"/>
              <a:t>核调用；</a:t>
            </a:r>
            <a:endParaRPr lang="zh-CN" altLang="en-US"/>
          </a:p>
          <a:p>
            <a:r>
              <a:rPr lang="zh-CN" altLang="en-US"/>
              <a:t>另外，</a:t>
            </a:r>
            <a:r>
              <a:rPr lang="en-US" altLang="zh-CN"/>
              <a:t>Xilinx</a:t>
            </a:r>
            <a:r>
              <a:rPr lang="zh-CN" altLang="en-US"/>
              <a:t>板卡提供了灵活的</a:t>
            </a:r>
            <a:r>
              <a:rPr lang="en-US" altLang="zh-CN"/>
              <a:t>AXI</a:t>
            </a:r>
            <a:r>
              <a:rPr lang="zh-CN" altLang="en-US"/>
              <a:t>相关</a:t>
            </a:r>
            <a:r>
              <a:rPr lang="en-US" altLang="zh-CN"/>
              <a:t>interconnect</a:t>
            </a:r>
            <a:r>
              <a:rPr lang="zh-CN" altLang="en-US"/>
              <a:t>模块的调用。</a:t>
            </a:r>
            <a:endParaRPr lang="zh-CN" altLang="en-US"/>
          </a:p>
        </p:txBody>
      </p:sp>
      <p:sp>
        <p:nvSpPr>
          <p:cNvPr id="4" name="Content Placeholder 3"/>
          <p:cNvSpPr>
            <a:spLocks noGrp="1"/>
          </p:cNvSpPr>
          <p:nvPr>
            <p:ph sz="half" idx="2"/>
          </p:nvPr>
        </p:nvSpPr>
        <p:spPr/>
        <p:txBody>
          <a:bodyPr/>
          <a:p>
            <a:r>
              <a:rPr lang="zh-CN" altLang="en-US"/>
              <a:t>调用方式分为两种：</a:t>
            </a:r>
            <a:endParaRPr lang="zh-CN" altLang="en-US"/>
          </a:p>
          <a:p>
            <a:pPr lvl="1"/>
            <a:r>
              <a:rPr lang="zh-CN" altLang="en-US"/>
              <a:t>通过</a:t>
            </a:r>
            <a:r>
              <a:rPr lang="en-US" altLang="zh-CN"/>
              <a:t>GUI</a:t>
            </a:r>
            <a:r>
              <a:rPr lang="zh-CN" altLang="en-US"/>
              <a:t>界面生成</a:t>
            </a:r>
            <a:r>
              <a:rPr lang="en-US" altLang="zh-CN"/>
              <a:t>IP core</a:t>
            </a:r>
            <a:r>
              <a:rPr lang="zh-CN" altLang="en-US"/>
              <a:t>；</a:t>
            </a:r>
            <a:endParaRPr lang="zh-CN" altLang="en-US"/>
          </a:p>
          <a:p>
            <a:pPr lvl="1"/>
            <a:r>
              <a:rPr lang="zh-CN" altLang="en-US"/>
              <a:t>使用</a:t>
            </a:r>
            <a:r>
              <a:rPr lang="en-US" altLang="zh-CN"/>
              <a:t>TCL</a:t>
            </a:r>
            <a:r>
              <a:rPr lang="zh-CN" altLang="en-US"/>
              <a:t>等脚本生成</a:t>
            </a:r>
            <a:r>
              <a:rPr lang="en-US" altLang="zh-CN"/>
              <a:t>IP core</a:t>
            </a:r>
            <a:r>
              <a:rPr lang="zh-CN" altLang="en-US"/>
              <a:t>。</a:t>
            </a:r>
            <a:endParaRPr lang="zh-CN" altLang="en-US"/>
          </a:p>
          <a:p>
            <a:pPr lvl="1"/>
            <a:endParaRPr lang="zh-CN" altLang="en-US"/>
          </a:p>
          <a:p>
            <a:pPr lvl="1"/>
            <a:endParaRPr lang="zh-CN" altLang="en-US"/>
          </a:p>
          <a:p>
            <a:pPr lvl="1"/>
            <a:endParaRPr lang="zh-CN" altLang="en-US"/>
          </a:p>
          <a:p>
            <a:pPr marL="457200" lvl="1" indent="0">
              <a:buNone/>
            </a:pPr>
            <a:endParaRPr lang="zh-CN" altLang="en-US" u="sng"/>
          </a:p>
          <a:p>
            <a:pPr marL="457200" lvl="1" indent="0">
              <a:buNone/>
            </a:pPr>
            <a:endParaRPr lang="zh-CN" altLang="en-US" u="sng"/>
          </a:p>
          <a:p>
            <a:pPr marL="457200" lvl="1" indent="0">
              <a:buNone/>
            </a:pPr>
            <a:r>
              <a:rPr lang="zh-CN" altLang="en-US" u="sng"/>
              <a:t>见示例</a:t>
            </a:r>
            <a:endParaRPr lang="zh-CN" altLang="en-US" u="sng"/>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AXI</a:t>
            </a:r>
            <a:r>
              <a:rPr lang="zh-CN" altLang="en-US"/>
              <a:t>协议简介</a:t>
            </a:r>
            <a:endParaRPr lang="zh-CN" altLang="en-US"/>
          </a:p>
        </p:txBody>
      </p:sp>
      <p:sp>
        <p:nvSpPr>
          <p:cNvPr id="3" name="Content Placeholder 2"/>
          <p:cNvSpPr>
            <a:spLocks noGrp="1"/>
          </p:cNvSpPr>
          <p:nvPr>
            <p:ph sz="half" idx="1"/>
          </p:nvPr>
        </p:nvSpPr>
        <p:spPr>
          <a:xfrm>
            <a:off x="838200" y="1825625"/>
            <a:ext cx="10005695" cy="4351655"/>
          </a:xfrm>
        </p:spPr>
        <p:txBody>
          <a:bodyPr/>
          <a:p>
            <a:r>
              <a:rPr lang="en-US"/>
              <a:t>AXI-Stream: </a:t>
            </a:r>
            <a:r>
              <a:rPr lang="zh-CN" altLang="en-US"/>
              <a:t>用于无地址的</a:t>
            </a:r>
            <a:r>
              <a:rPr lang="en-US" altLang="zh-CN"/>
              <a:t>stream</a:t>
            </a:r>
            <a:r>
              <a:rPr lang="zh-CN" altLang="en-US"/>
              <a:t>类型数据传输；</a:t>
            </a:r>
            <a:endParaRPr lang="zh-CN" altLang="en-US"/>
          </a:p>
          <a:p>
            <a:pPr lvl="1"/>
            <a:r>
              <a:rPr lang="zh-CN" altLang="en-US"/>
              <a:t>用于网络，视频等流式数据处理；</a:t>
            </a:r>
            <a:endParaRPr lang="zh-CN" altLang="en-US"/>
          </a:p>
          <a:p>
            <a:pPr lvl="1"/>
            <a:r>
              <a:rPr lang="zh-CN" altLang="en-US"/>
              <a:t>如：网络帧，视频流，音频流等</a:t>
            </a:r>
            <a:endParaRPr lang="zh-CN" altLang="en-US"/>
          </a:p>
          <a:p>
            <a:r>
              <a:rPr lang="en-US" altLang="zh-CN"/>
              <a:t>AXI: </a:t>
            </a:r>
            <a:r>
              <a:rPr lang="zh-CN" altLang="en-US"/>
              <a:t>用于含地址的</a:t>
            </a:r>
            <a:r>
              <a:rPr lang="en-US" altLang="zh-CN"/>
              <a:t>block</a:t>
            </a:r>
            <a:r>
              <a:rPr lang="zh-CN" altLang="en-US"/>
              <a:t>类型数据传输；</a:t>
            </a:r>
            <a:endParaRPr lang="zh-CN" altLang="en-US"/>
          </a:p>
          <a:p>
            <a:pPr lvl="1"/>
            <a:r>
              <a:rPr lang="zh-CN" altLang="en-US" sz="2400"/>
              <a:t>用于从内存</a:t>
            </a:r>
            <a:r>
              <a:rPr lang="en-US" altLang="zh-CN" sz="2400"/>
              <a:t>/DDR</a:t>
            </a:r>
            <a:r>
              <a:rPr lang="zh-CN" altLang="en-US" sz="2400"/>
              <a:t>等外围存储设备与</a:t>
            </a:r>
            <a:r>
              <a:rPr lang="en-US" altLang="zh-CN" sz="2400"/>
              <a:t>FPGA</a:t>
            </a:r>
            <a:r>
              <a:rPr lang="zh-CN" altLang="en-US" sz="2400"/>
              <a:t>之间搬运数据；</a:t>
            </a:r>
            <a:endParaRPr lang="zh-CN" altLang="en-US" sz="2400"/>
          </a:p>
          <a:p>
            <a:pPr lvl="1"/>
            <a:r>
              <a:rPr lang="zh-CN" altLang="en-US" sz="2400"/>
              <a:t>如：</a:t>
            </a:r>
            <a:r>
              <a:rPr lang="en-US" altLang="zh-CN" sz="2400"/>
              <a:t>DMA</a:t>
            </a:r>
            <a:r>
              <a:rPr lang="zh-CN" altLang="en-US" sz="2400"/>
              <a:t>过程，</a:t>
            </a:r>
            <a:r>
              <a:rPr lang="en-US" altLang="zh-CN" sz="2400"/>
              <a:t>FPGA</a:t>
            </a:r>
            <a:r>
              <a:rPr lang="zh-CN" altLang="en-US" sz="2400"/>
              <a:t>外接</a:t>
            </a:r>
            <a:r>
              <a:rPr lang="en-US" altLang="zh-CN" sz="2400"/>
              <a:t>DDR</a:t>
            </a:r>
            <a:r>
              <a:rPr lang="zh-CN" altLang="en-US" sz="2400"/>
              <a:t>数据读取</a:t>
            </a:r>
            <a:endParaRPr lang="zh-CN" altLang="en-US"/>
          </a:p>
          <a:p>
            <a:r>
              <a:rPr lang="en-US" altLang="zh-CN"/>
              <a:t>AXI-Lite: </a:t>
            </a:r>
            <a:r>
              <a:rPr lang="zh-CN" altLang="en-US"/>
              <a:t>用于含地址的数据总量较小的</a:t>
            </a:r>
            <a:r>
              <a:rPr lang="en-US" altLang="zh-CN"/>
              <a:t>block</a:t>
            </a:r>
            <a:r>
              <a:rPr lang="zh-CN" altLang="en-US"/>
              <a:t>类型数据传输。</a:t>
            </a:r>
            <a:endParaRPr lang="zh-CN" altLang="en-US"/>
          </a:p>
          <a:p>
            <a:pPr lvl="1"/>
            <a:r>
              <a:rPr lang="zh-CN" altLang="en-US"/>
              <a:t>用于</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66060"/>
            <a:ext cx="10515600" cy="1325563"/>
          </a:xfrm>
        </p:spPr>
        <p:txBody>
          <a:bodyPr/>
          <a:p>
            <a:r>
              <a:rPr lang="en-US"/>
              <a:t>Day</a:t>
            </a:r>
            <a:r>
              <a:rPr lang="en-CA" altLang="en-US"/>
              <a:t>4</a:t>
            </a:r>
            <a:r>
              <a:rPr lang="en-US"/>
              <a:t>: FPGA</a:t>
            </a:r>
            <a:r>
              <a:rPr lang="zh-CN"/>
              <a:t>开发相关工具使用</a:t>
            </a:r>
            <a:r>
              <a:rPr lang="en-US" altLang="zh-CN"/>
              <a:t>1 </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初识</a:t>
            </a:r>
            <a:r>
              <a:rPr lang="en-US" altLang="zh-CN"/>
              <a:t>testbench</a:t>
            </a:r>
            <a:r>
              <a:rPr lang="zh-CN" altLang="en-US"/>
              <a:t>仿真：</a:t>
            </a:r>
            <a:endParaRPr lang="zh-CN" altLang="en-US"/>
          </a:p>
        </p:txBody>
      </p:sp>
      <p:sp>
        <p:nvSpPr>
          <p:cNvPr id="3" name="Content Placeholder 2"/>
          <p:cNvSpPr>
            <a:spLocks noGrp="1"/>
          </p:cNvSpPr>
          <p:nvPr>
            <p:ph sz="half" idx="1"/>
          </p:nvPr>
        </p:nvSpPr>
        <p:spPr>
          <a:xfrm>
            <a:off x="838200" y="1825625"/>
            <a:ext cx="10516235" cy="4351655"/>
          </a:xfrm>
        </p:spPr>
        <p:txBody>
          <a:bodyPr>
            <a:normAutofit/>
          </a:bodyPr>
          <a:p>
            <a:pPr>
              <a:lnSpc>
                <a:spcPct val="110000"/>
              </a:lnSpc>
            </a:pPr>
            <a:r>
              <a:rPr lang="en-US" sz="2400"/>
              <a:t>module Test_bench()//一般简单的测试文件无输入输出</a:t>
            </a:r>
            <a:endParaRPr lang="en-US" sz="2400"/>
          </a:p>
          <a:p>
            <a:pPr>
              <a:lnSpc>
                <a:spcPct val="110000"/>
              </a:lnSpc>
            </a:pPr>
            <a:r>
              <a:rPr lang="en-US" sz="2400"/>
              <a:t>信号或变量声明定义</a:t>
            </a:r>
            <a:endParaRPr lang="en-US" sz="2400"/>
          </a:p>
          <a:p>
            <a:pPr>
              <a:lnSpc>
                <a:spcPct val="110000"/>
              </a:lnSpc>
            </a:pPr>
            <a:r>
              <a:rPr lang="en-US" sz="2400"/>
              <a:t>逻辑设计中输入信号在这里对应reg型变量</a:t>
            </a:r>
            <a:endParaRPr lang="en-US" sz="2400"/>
          </a:p>
          <a:p>
            <a:pPr>
              <a:lnSpc>
                <a:spcPct val="110000"/>
              </a:lnSpc>
            </a:pPr>
            <a:r>
              <a:rPr lang="en-US" sz="2400"/>
              <a:t>逻辑设计中的输出信号在这里对应wire型</a:t>
            </a:r>
            <a:endParaRPr lang="en-US" sz="2400"/>
          </a:p>
          <a:p>
            <a:pPr>
              <a:lnSpc>
                <a:spcPct val="110000"/>
              </a:lnSpc>
            </a:pPr>
            <a:r>
              <a:rPr lang="en-US" sz="2400"/>
              <a:t>使用initial或always语句块产生激励</a:t>
            </a:r>
            <a:endParaRPr lang="en-US" sz="2400"/>
          </a:p>
          <a:p>
            <a:pPr>
              <a:lnSpc>
                <a:spcPct val="110000"/>
              </a:lnSpc>
            </a:pPr>
            <a:r>
              <a:rPr lang="en-US" sz="2400"/>
              <a:t>例化猜测是模块UT</a:t>
            </a:r>
            <a:endParaRPr lang="en-US" sz="2400"/>
          </a:p>
          <a:p>
            <a:pPr>
              <a:lnSpc>
                <a:spcPct val="110000"/>
              </a:lnSpc>
            </a:pPr>
            <a:r>
              <a:rPr lang="en-US" sz="2400"/>
              <a:t>监控和比较输出响应</a:t>
            </a:r>
            <a:endParaRPr lang="en-US" sz="2400"/>
          </a:p>
          <a:p>
            <a:pPr>
              <a:lnSpc>
                <a:spcPct val="110000"/>
              </a:lnSpc>
            </a:pPr>
            <a:r>
              <a:rPr lang="en-US" sz="2400"/>
              <a:t>endmodule</a:t>
            </a:r>
            <a:endParaRPr 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主要内容</a:t>
            </a:r>
            <a:endParaRPr lang="zh-CN" altLang="en-US"/>
          </a:p>
        </p:txBody>
      </p:sp>
      <p:sp>
        <p:nvSpPr>
          <p:cNvPr id="3" name="Content Placeholder 2"/>
          <p:cNvSpPr>
            <a:spLocks noGrp="1"/>
          </p:cNvSpPr>
          <p:nvPr>
            <p:ph sz="half" idx="1"/>
          </p:nvPr>
        </p:nvSpPr>
        <p:spPr/>
        <p:txBody>
          <a:bodyPr/>
          <a:p>
            <a:endParaRPr lang="en-US">
              <a:ln/>
              <a:solidFill>
                <a:schemeClr val="accent1"/>
              </a:solidFill>
              <a:effectLst>
                <a:outerShdw blurRad="38100" dist="25400" dir="5400000" algn="ctr" rotWithShape="0">
                  <a:srgbClr val="6E747A">
                    <a:alpha val="43000"/>
                  </a:srgbClr>
                </a:outerShdw>
              </a:effectLst>
            </a:endParaRPr>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使用</a:t>
            </a:r>
            <a:r>
              <a:rPr lang="en-US" altLang="zh-CN"/>
              <a:t>vivado</a:t>
            </a:r>
            <a:r>
              <a:rPr lang="zh-CN" altLang="en-US"/>
              <a:t>进行波形图仿真</a:t>
            </a:r>
            <a:endParaRPr lang="zh-CN" altLang="en-US"/>
          </a:p>
        </p:txBody>
      </p:sp>
      <p:sp>
        <p:nvSpPr>
          <p:cNvPr id="3" name="Content Placeholder 2"/>
          <p:cNvSpPr>
            <a:spLocks noGrp="1"/>
          </p:cNvSpPr>
          <p:nvPr>
            <p:ph sz="half" idx="1"/>
          </p:nvPr>
        </p:nvSpPr>
        <p:spPr>
          <a:xfrm>
            <a:off x="838200" y="1825625"/>
            <a:ext cx="10403840" cy="4351655"/>
          </a:xfrm>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CA"/>
              <a:t>该培训课程不是什么？</a:t>
            </a:r>
            <a:endParaRPr lang="zh-CN" altLang="en-CA"/>
          </a:p>
        </p:txBody>
      </p:sp>
      <p:sp>
        <p:nvSpPr>
          <p:cNvPr id="3" name="Content Placeholder 2"/>
          <p:cNvSpPr>
            <a:spLocks noGrp="1"/>
          </p:cNvSpPr>
          <p:nvPr>
            <p:ph idx="1"/>
          </p:nvPr>
        </p:nvSpPr>
        <p:spPr/>
        <p:txBody>
          <a:bodyPr/>
          <a:p>
            <a:r>
              <a:rPr lang="zh-CN" altLang="en-US"/>
              <a:t>不是</a:t>
            </a:r>
            <a:r>
              <a:rPr lang="en-US" altLang="zh-CN"/>
              <a:t>verilog</a:t>
            </a:r>
            <a:r>
              <a:rPr lang="zh-CN" altLang="en-US"/>
              <a:t>编程课程，不聚焦</a:t>
            </a:r>
            <a:r>
              <a:rPr lang="en-US" altLang="zh-CN"/>
              <a:t>verilog</a:t>
            </a:r>
            <a:r>
              <a:rPr lang="zh-CN" altLang="en-US"/>
              <a:t>的语法；</a:t>
            </a:r>
            <a:endParaRPr lang="zh-CN" altLang="en-US"/>
          </a:p>
          <a:p>
            <a:endParaRPr lang="zh-CN" altLang="en-US"/>
          </a:p>
          <a:p>
            <a:r>
              <a:rPr lang="zh-CN" altLang="en-US"/>
              <a:t>不是</a:t>
            </a:r>
            <a:r>
              <a:rPr lang="en-US" altLang="zh-CN"/>
              <a:t>SRv6</a:t>
            </a:r>
            <a:r>
              <a:rPr lang="zh-CN" altLang="en-US"/>
              <a:t>设计与实现的讲解；</a:t>
            </a:r>
            <a:endParaRPr lang="zh-CN" altLang="en-US"/>
          </a:p>
          <a:p>
            <a:endParaRPr lang="zh-CN" altLang="en-US"/>
          </a:p>
          <a:p>
            <a:r>
              <a:rPr lang="zh-CN" altLang="en-US"/>
              <a:t>也不是</a:t>
            </a:r>
            <a:r>
              <a:rPr lang="en-US" altLang="zh-CN"/>
              <a:t>vivado</a:t>
            </a:r>
            <a:r>
              <a:rPr lang="zh-CN" altLang="en-US"/>
              <a:t>等</a:t>
            </a:r>
            <a:r>
              <a:rPr lang="en-US" altLang="zh-CN"/>
              <a:t>IDE</a:t>
            </a:r>
            <a:r>
              <a:rPr lang="zh-CN" altLang="en-US"/>
              <a:t>工具的用户培训</a:t>
            </a:r>
            <a:endParaRPr lang="zh-CN" altLang="en-US"/>
          </a:p>
          <a:p>
            <a:pPr lvl="1"/>
            <a:r>
              <a:rPr lang="zh-CN" altLang="en-US"/>
              <a:t>虽然会涉及一些基础使用方法。</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66750" y="2373630"/>
            <a:ext cx="10515600" cy="1325563"/>
          </a:xfrm>
        </p:spPr>
        <p:txBody>
          <a:bodyPr/>
          <a:p>
            <a:r>
              <a:rPr lang="en-US"/>
              <a:t>Day 1:    </a:t>
            </a:r>
            <a:r>
              <a:rPr lang="zh-CN" altLang="en-US"/>
              <a:t>硬件设计文档的撰写</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为什么需要撰写硬件设计文档？</a:t>
            </a:r>
            <a:endParaRPr lang="en-US" altLang="zh-CN"/>
          </a:p>
        </p:txBody>
      </p:sp>
      <p:sp>
        <p:nvSpPr>
          <p:cNvPr id="3" name="Content Placeholder 2"/>
          <p:cNvSpPr>
            <a:spLocks noGrp="1"/>
          </p:cNvSpPr>
          <p:nvPr>
            <p:ph idx="1"/>
          </p:nvPr>
        </p:nvSpPr>
        <p:spPr/>
        <p:txBody>
          <a:bodyPr/>
          <a:p>
            <a:r>
              <a:rPr lang="zh-CN" altLang="en-US"/>
              <a:t>对设计文档作者：</a:t>
            </a:r>
            <a:r>
              <a:rPr lang="en-US" altLang="zh-CN"/>
              <a:t>	</a:t>
            </a:r>
            <a:endParaRPr lang="en-US" altLang="zh-CN"/>
          </a:p>
          <a:p>
            <a:pPr lvl="1"/>
            <a:r>
              <a:rPr lang="zh-CN" altLang="en-US" b="1"/>
              <a:t>整理需求：</a:t>
            </a:r>
            <a:r>
              <a:rPr lang="en-US" altLang="zh-CN"/>
              <a:t>FPGA</a:t>
            </a:r>
            <a:r>
              <a:rPr lang="zh-CN" altLang="en-US"/>
              <a:t>需要实现的具体功能？输入</a:t>
            </a:r>
            <a:r>
              <a:rPr lang="en-US" altLang="zh-CN"/>
              <a:t>/</a:t>
            </a:r>
            <a:r>
              <a:rPr lang="zh-CN" altLang="en-US"/>
              <a:t>输出？</a:t>
            </a:r>
            <a:endParaRPr lang="zh-CN" altLang="en-US" b="1"/>
          </a:p>
          <a:p>
            <a:pPr lvl="1"/>
            <a:r>
              <a:rPr lang="zh-CN" altLang="en-US" b="1"/>
              <a:t>细化设计</a:t>
            </a:r>
            <a:r>
              <a:rPr lang="zh-CN" altLang="en-US"/>
              <a:t>：模块？</a:t>
            </a:r>
            <a:r>
              <a:rPr lang="en-US" altLang="zh-CN"/>
              <a:t> </a:t>
            </a:r>
            <a:r>
              <a:rPr lang="zh-CN" altLang="en-US"/>
              <a:t>接口？信号位宽？状态机构成？</a:t>
            </a:r>
            <a:r>
              <a:rPr lang="en-US" altLang="zh-CN"/>
              <a:t>......</a:t>
            </a:r>
            <a:endParaRPr lang="zh-CN" altLang="en-US"/>
          </a:p>
          <a:p>
            <a:pPr lvl="0"/>
            <a:r>
              <a:rPr lang="zh-CN" altLang="en-US" sz="2800"/>
              <a:t>对项目负责人：</a:t>
            </a:r>
            <a:endParaRPr lang="zh-CN" altLang="en-US" sz="2800"/>
          </a:p>
          <a:p>
            <a:pPr lvl="1"/>
            <a:r>
              <a:rPr lang="zh-CN" altLang="en-US"/>
              <a:t>理解硬件设计；</a:t>
            </a:r>
            <a:endParaRPr lang="zh-CN" altLang="en-US"/>
          </a:p>
          <a:p>
            <a:pPr lvl="1"/>
            <a:r>
              <a:rPr lang="zh-CN" altLang="en-US"/>
              <a:t>掌握项目进度；</a:t>
            </a:r>
            <a:endParaRPr lang="zh-CN" altLang="en-US"/>
          </a:p>
          <a:p>
            <a:pPr lvl="1"/>
            <a:r>
              <a:rPr lang="en-US" altLang="zh-CN"/>
              <a:t>......</a:t>
            </a:r>
            <a:endParaRPr lang="en-US" altLang="zh-CN"/>
          </a:p>
          <a:p>
            <a:pPr lvl="0"/>
            <a:r>
              <a:rPr lang="zh-CN" altLang="en-US" sz="2800"/>
              <a:t>对于协同开发</a:t>
            </a:r>
            <a:r>
              <a:rPr lang="en-US" altLang="zh-CN" sz="2800"/>
              <a:t>/</a:t>
            </a:r>
            <a:r>
              <a:rPr lang="zh-CN" altLang="en-US" sz="2800"/>
              <a:t>测试者：</a:t>
            </a:r>
            <a:endParaRPr lang="zh-CN" altLang="en-US"/>
          </a:p>
          <a:p>
            <a:pPr lvl="1"/>
            <a:r>
              <a:rPr lang="zh-CN" altLang="en-US"/>
              <a:t>将设计文档映射为</a:t>
            </a:r>
            <a:r>
              <a:rPr lang="en-US" altLang="zh-CN"/>
              <a:t>verilog</a:t>
            </a:r>
            <a:r>
              <a:rPr lang="zh-CN" altLang="en-US"/>
              <a:t>实现；</a:t>
            </a:r>
            <a:endParaRPr lang="zh-CN" altLang="en-US"/>
          </a:p>
          <a:p>
            <a:pPr lvl="1"/>
            <a:r>
              <a:rPr lang="zh-CN" altLang="en-US">
                <a:sym typeface="+mn-ea"/>
              </a:rPr>
              <a:t>与其它开发者交流；</a:t>
            </a:r>
            <a:r>
              <a:rPr lang="en-US" altLang="zh-CN">
                <a:sym typeface="+mn-ea"/>
              </a:rPr>
              <a:t>(</a:t>
            </a:r>
            <a:r>
              <a:rPr lang="zh-CN" altLang="en-US">
                <a:sym typeface="+mn-ea"/>
              </a:rPr>
              <a:t>非常重要！</a:t>
            </a:r>
            <a:r>
              <a:rPr lang="en-US" altLang="zh-CN">
                <a:sym typeface="+mn-ea"/>
              </a:rPr>
              <a:t>)</a:t>
            </a:r>
            <a:endParaRPr lang="zh-CN" altLang="en-US"/>
          </a:p>
          <a:p>
            <a:pPr lvl="1"/>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硬件设计文档应当包含哪些内容？</a:t>
            </a:r>
            <a:endParaRPr lang="zh-CN" altLang="en-US"/>
          </a:p>
        </p:txBody>
      </p:sp>
      <p:sp>
        <p:nvSpPr>
          <p:cNvPr id="3" name="Content Placeholder 2"/>
          <p:cNvSpPr>
            <a:spLocks noGrp="1"/>
          </p:cNvSpPr>
          <p:nvPr>
            <p:ph idx="1"/>
          </p:nvPr>
        </p:nvSpPr>
        <p:spPr/>
        <p:txBody>
          <a:bodyPr/>
          <a:p>
            <a:r>
              <a:rPr lang="zh-CN" altLang="en-US"/>
              <a:t>设计需求</a:t>
            </a:r>
            <a:r>
              <a:rPr lang="en-US" altLang="zh-CN"/>
              <a:t>/</a:t>
            </a:r>
            <a:r>
              <a:rPr lang="zh-CN" altLang="en-US"/>
              <a:t>目标</a:t>
            </a:r>
            <a:endParaRPr lang="zh-CN" altLang="en-US"/>
          </a:p>
          <a:p>
            <a:pPr lvl="1"/>
            <a:r>
              <a:rPr lang="zh-CN" altLang="en-US"/>
              <a:t>所开发硬件的最终形态以及需要完成的功能、性能指标等。</a:t>
            </a:r>
            <a:endParaRPr lang="zh-CN" altLang="en-US"/>
          </a:p>
          <a:p>
            <a:pPr lvl="0"/>
            <a:r>
              <a:rPr lang="zh-CN" altLang="en-US"/>
              <a:t>总体架构设计</a:t>
            </a:r>
            <a:endParaRPr lang="zh-CN" altLang="en-US"/>
          </a:p>
          <a:p>
            <a:pPr lvl="1"/>
            <a:r>
              <a:rPr lang="zh-CN" altLang="en-US" sz="2400"/>
              <a:t>硬件总体架构；</a:t>
            </a:r>
            <a:endParaRPr lang="zh-CN" altLang="en-US" sz="2400"/>
          </a:p>
          <a:p>
            <a:pPr lvl="1"/>
            <a:r>
              <a:rPr lang="zh-CN" altLang="en-US" sz="2400"/>
              <a:t>驱动软件架构；</a:t>
            </a:r>
            <a:endParaRPr lang="zh-CN" altLang="en-US" sz="2400"/>
          </a:p>
          <a:p>
            <a:pPr lvl="1"/>
            <a:r>
              <a:rPr lang="zh-CN" altLang="en-US" sz="2400"/>
              <a:t>功能执行流程；</a:t>
            </a:r>
            <a:endParaRPr lang="zh-CN" altLang="en-US" sz="2400"/>
          </a:p>
          <a:p>
            <a:pPr lvl="1"/>
            <a:r>
              <a:rPr lang="zh-CN" altLang="en-US" sz="2400"/>
              <a:t>其它需要注明的内容（扩展性等）。</a:t>
            </a:r>
            <a:endParaRPr lang="zh-CN" altLang="en-US" sz="2400"/>
          </a:p>
          <a:p>
            <a:pPr lvl="0"/>
            <a:r>
              <a:rPr lang="zh-CN" altLang="en-US"/>
              <a:t>硬件子模块设计</a:t>
            </a:r>
            <a:endParaRPr lang="zh-CN" altLang="en-US"/>
          </a:p>
          <a:p>
            <a:pPr lvl="0"/>
            <a:r>
              <a:rPr lang="zh-CN" altLang="en-US"/>
              <a:t>软件子模块设计</a:t>
            </a:r>
            <a:endParaRPr lang="zh-CN" altLang="en-US"/>
          </a:p>
          <a:p>
            <a:pPr lvl="1"/>
            <a:endParaRPr lang="zh-CN" altLang="en-US"/>
          </a:p>
        </p:txBody>
      </p:sp>
      <p:sp>
        <p:nvSpPr>
          <p:cNvPr id="4" name="Text Box 3"/>
          <p:cNvSpPr txBox="1"/>
          <p:nvPr/>
        </p:nvSpPr>
        <p:spPr>
          <a:xfrm>
            <a:off x="5974715" y="5879465"/>
            <a:ext cx="5843905" cy="368300"/>
          </a:xfrm>
          <a:prstGeom prst="rect">
            <a:avLst/>
          </a:prstGeom>
          <a:noFill/>
        </p:spPr>
        <p:txBody>
          <a:bodyPr wrap="square" rtlCol="0">
            <a:spAutoFit/>
          </a:bodyPr>
          <a:p>
            <a:r>
              <a:rPr lang="zh-CN" altLang="en-US"/>
              <a:t>一个示例：</a:t>
            </a:r>
            <a:r>
              <a:rPr lang="zh-CN" altLang="en-US">
                <a:hlinkClick r:id="rId1" action="ppaction://hlinkfile"/>
              </a:rPr>
              <a:t>基于</a:t>
            </a:r>
            <a:r>
              <a:rPr lang="en-US" altLang="zh-CN">
                <a:hlinkClick r:id="rId1" action="ppaction://hlinkfile"/>
              </a:rPr>
              <a:t>FAST</a:t>
            </a:r>
            <a:r>
              <a:rPr lang="zh-CN" altLang="en-US">
                <a:hlinkClick r:id="rId1" action="ppaction://hlinkfile"/>
              </a:rPr>
              <a:t>的网络测试仪</a:t>
            </a:r>
            <a:r>
              <a:rPr lang="en-US" altLang="zh-CN">
                <a:hlinkClick r:id="rId1" action="ppaction://hlinkfile"/>
              </a:rPr>
              <a:t>ANT</a:t>
            </a:r>
            <a:r>
              <a:rPr lang="zh-CN" altLang="en-US">
                <a:hlinkClick r:id="rId1" action="ppaction://hlinkfile"/>
              </a:rPr>
              <a:t>的设计文档</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25120"/>
            <a:ext cx="10515600" cy="1245870"/>
          </a:xfrm>
        </p:spPr>
        <p:txBody>
          <a:bodyPr/>
          <a:p>
            <a:r>
              <a:rPr lang="zh-CN" altLang="en-US"/>
              <a:t>总体设计</a:t>
            </a:r>
            <a:endParaRPr lang="zh-CN" altLang="en-US"/>
          </a:p>
        </p:txBody>
      </p:sp>
      <p:sp>
        <p:nvSpPr>
          <p:cNvPr id="3" name="Content Placeholder 2"/>
          <p:cNvSpPr>
            <a:spLocks noGrp="1"/>
          </p:cNvSpPr>
          <p:nvPr>
            <p:ph idx="1"/>
          </p:nvPr>
        </p:nvSpPr>
        <p:spPr>
          <a:xfrm>
            <a:off x="838200" y="1570990"/>
            <a:ext cx="10515600" cy="5057775"/>
          </a:xfrm>
        </p:spPr>
        <p:txBody>
          <a:bodyPr>
            <a:normAutofit lnSpcReduction="10000"/>
          </a:bodyPr>
          <a:p>
            <a:pPr>
              <a:lnSpc>
                <a:spcPct val="100000"/>
              </a:lnSpc>
            </a:pPr>
            <a:r>
              <a:rPr lang="zh-CN" altLang="en-US"/>
              <a:t>首要是</a:t>
            </a:r>
            <a:r>
              <a:rPr lang="zh-CN" altLang="en-US" b="1"/>
              <a:t>理解</a:t>
            </a:r>
            <a:r>
              <a:rPr lang="en-US" altLang="zh-CN" b="1"/>
              <a:t>FPGA</a:t>
            </a:r>
            <a:r>
              <a:rPr lang="zh-CN" altLang="en-US" b="1"/>
              <a:t>需要实现的功能</a:t>
            </a:r>
            <a:r>
              <a:rPr lang="zh-CN" altLang="en-US"/>
              <a:t>！</a:t>
            </a:r>
            <a:endParaRPr lang="zh-CN" altLang="en-US"/>
          </a:p>
          <a:p>
            <a:pPr>
              <a:lnSpc>
                <a:spcPct val="100000"/>
              </a:lnSpc>
            </a:pPr>
            <a:r>
              <a:rPr lang="zh-CN" altLang="en-US"/>
              <a:t>确定硬件总体的</a:t>
            </a:r>
            <a:r>
              <a:rPr lang="en-US" altLang="zh-CN"/>
              <a:t>input/output</a:t>
            </a:r>
            <a:r>
              <a:rPr lang="zh-CN" altLang="en-US"/>
              <a:t>信号</a:t>
            </a:r>
            <a:endParaRPr lang="en-US" altLang="zh-CN"/>
          </a:p>
          <a:p>
            <a:pPr>
              <a:lnSpc>
                <a:spcPct val="100000"/>
              </a:lnSpc>
            </a:pPr>
            <a:r>
              <a:rPr lang="zh-CN" altLang="en-US"/>
              <a:t>使用</a:t>
            </a:r>
            <a:r>
              <a:rPr lang="en-US" altLang="zh-CN"/>
              <a:t>”</a:t>
            </a:r>
            <a:r>
              <a:rPr lang="en-US" altLang="zh-CN" b="1">
                <a:gradFill>
                  <a:gsLst>
                    <a:gs pos="0">
                      <a:srgbClr val="E30000"/>
                    </a:gs>
                    <a:gs pos="100000">
                      <a:srgbClr val="760303"/>
                    </a:gs>
                  </a:gsLst>
                  <a:lin scaled="0"/>
                </a:gradFill>
              </a:rPr>
              <a:t>divide and conquer</a:t>
            </a:r>
            <a:r>
              <a:rPr lang="en-US" altLang="zh-CN"/>
              <a:t>”</a:t>
            </a:r>
            <a:r>
              <a:rPr lang="zh-CN" altLang="en-US"/>
              <a:t>的方式</a:t>
            </a:r>
            <a:r>
              <a:rPr lang="zh-CN" altLang="en-US" b="1"/>
              <a:t>对功能逻辑进行划分。</a:t>
            </a:r>
            <a:endParaRPr lang="zh-CN" altLang="en-US" b="1"/>
          </a:p>
          <a:p>
            <a:pPr lvl="1">
              <a:lnSpc>
                <a:spcPct val="100000"/>
              </a:lnSpc>
            </a:pPr>
            <a:r>
              <a:rPr lang="zh-CN" altLang="en-US" b="1"/>
              <a:t>以</a:t>
            </a:r>
            <a:r>
              <a:rPr lang="en-US" altLang="zh-CN" b="1"/>
              <a:t>“</a:t>
            </a:r>
            <a:r>
              <a:rPr lang="zh-CN" altLang="en-US" b="1"/>
              <a:t>网络测试仪</a:t>
            </a:r>
            <a:r>
              <a:rPr lang="en-US" altLang="zh-CN" b="1"/>
              <a:t>”</a:t>
            </a:r>
            <a:r>
              <a:rPr lang="zh-CN" altLang="en-US" b="1"/>
              <a:t>为例</a:t>
            </a:r>
            <a:r>
              <a:rPr lang="en-US" altLang="zh-CN" b="1"/>
              <a:t>......</a:t>
            </a:r>
            <a:endParaRPr lang="en-US" altLang="zh-CN" b="1"/>
          </a:p>
          <a:p>
            <a:pPr lvl="1">
              <a:lnSpc>
                <a:spcPct val="100000"/>
              </a:lnSpc>
            </a:pPr>
            <a:r>
              <a:rPr lang="zh-CN" altLang="en-US" b="1"/>
              <a:t>对每个模块需实现功能进行描述</a:t>
            </a:r>
            <a:endParaRPr lang="en-US" altLang="zh-CN" b="1"/>
          </a:p>
          <a:p>
            <a:pPr lvl="0">
              <a:lnSpc>
                <a:spcPct val="100000"/>
              </a:lnSpc>
            </a:pPr>
            <a:r>
              <a:rPr lang="zh-CN" altLang="en-US"/>
              <a:t>确定各模块间</a:t>
            </a:r>
            <a:r>
              <a:rPr lang="en-US" altLang="zh-CN"/>
              <a:t>input/output</a:t>
            </a:r>
            <a:r>
              <a:rPr lang="zh-CN" altLang="en-US"/>
              <a:t>信号连接关系</a:t>
            </a:r>
            <a:endParaRPr lang="zh-CN" altLang="en-US"/>
          </a:p>
          <a:p>
            <a:pPr lvl="1">
              <a:lnSpc>
                <a:spcPct val="100000"/>
              </a:lnSpc>
            </a:pPr>
            <a:r>
              <a:rPr lang="zh-CN" altLang="en-US" b="1"/>
              <a:t>单向：以</a:t>
            </a:r>
            <a:r>
              <a:rPr lang="en-US" altLang="zh-CN" b="1"/>
              <a:t>FAST</a:t>
            </a:r>
            <a:r>
              <a:rPr lang="zh-CN" altLang="en-US" b="1"/>
              <a:t>中模块为例</a:t>
            </a:r>
            <a:r>
              <a:rPr lang="en-US" altLang="zh-CN" b="1"/>
              <a:t>...</a:t>
            </a:r>
            <a:endParaRPr lang="en-US" altLang="zh-CN" b="1"/>
          </a:p>
          <a:p>
            <a:pPr lvl="1">
              <a:lnSpc>
                <a:spcPct val="100000"/>
              </a:lnSpc>
            </a:pPr>
            <a:r>
              <a:rPr lang="zh-CN" altLang="en-US" b="1"/>
              <a:t>双向：以</a:t>
            </a:r>
            <a:r>
              <a:rPr lang="en-US" altLang="zh-CN" b="1"/>
              <a:t>RMT</a:t>
            </a:r>
            <a:r>
              <a:rPr lang="zh-CN" altLang="en-US" b="1"/>
              <a:t>中模块为例</a:t>
            </a:r>
            <a:r>
              <a:rPr lang="en-US" altLang="zh-CN" b="1"/>
              <a:t>...</a:t>
            </a:r>
            <a:endParaRPr lang="en-US" altLang="zh-CN" b="1"/>
          </a:p>
          <a:p>
            <a:pPr lvl="0">
              <a:lnSpc>
                <a:spcPct val="100000"/>
              </a:lnSpc>
            </a:pPr>
            <a:r>
              <a:rPr lang="zh-CN" altLang="en-US"/>
              <a:t>使用流程图等方式对功能用例进行描述</a:t>
            </a:r>
            <a:endParaRPr lang="zh-CN" altLang="en-US"/>
          </a:p>
          <a:p>
            <a:pPr lvl="0">
              <a:lnSpc>
                <a:spcPct val="100000"/>
              </a:lnSpc>
            </a:pPr>
            <a:r>
              <a:rPr lang="zh-CN" altLang="en-US"/>
              <a:t>迭代设计</a:t>
            </a:r>
            <a:r>
              <a:rPr lang="en-US" altLang="zh-CN"/>
              <a: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6519545" y="1491615"/>
            <a:ext cx="5286375" cy="4095750"/>
          </a:xfrm>
          <a:prstGeom prst="rect">
            <a:avLst/>
          </a:prstGeom>
        </p:spPr>
      </p:pic>
      <p:sp>
        <p:nvSpPr>
          <p:cNvPr id="2" name="Title 1"/>
          <p:cNvSpPr>
            <a:spLocks noGrp="1"/>
          </p:cNvSpPr>
          <p:nvPr>
            <p:ph type="title"/>
          </p:nvPr>
        </p:nvSpPr>
        <p:spPr/>
        <p:txBody>
          <a:bodyPr/>
          <a:p>
            <a:r>
              <a:rPr lang="zh-CN" altLang="en-US"/>
              <a:t>模块详细设计</a:t>
            </a:r>
            <a:endParaRPr lang="zh-CN" altLang="en-US"/>
          </a:p>
        </p:txBody>
      </p:sp>
      <p:sp>
        <p:nvSpPr>
          <p:cNvPr id="3" name="Content Placeholder 2"/>
          <p:cNvSpPr>
            <a:spLocks noGrp="1"/>
          </p:cNvSpPr>
          <p:nvPr>
            <p:ph idx="1"/>
          </p:nvPr>
        </p:nvSpPr>
        <p:spPr>
          <a:xfrm>
            <a:off x="545465" y="1691005"/>
            <a:ext cx="10515600" cy="4485640"/>
          </a:xfrm>
        </p:spPr>
        <p:txBody>
          <a:bodyPr/>
          <a:p>
            <a:r>
              <a:rPr lang="zh-CN" altLang="en-US"/>
              <a:t>模块功能描述；</a:t>
            </a:r>
            <a:endParaRPr lang="zh-CN" altLang="en-US"/>
          </a:p>
          <a:p>
            <a:r>
              <a:rPr lang="zh-CN" altLang="en-US"/>
              <a:t>模块整体框图与接口信号详细描述；</a:t>
            </a:r>
            <a:endParaRPr lang="zh-CN" altLang="en-US"/>
          </a:p>
          <a:p>
            <a:pPr lvl="1"/>
            <a:r>
              <a:rPr lang="zh-CN" altLang="en-US"/>
              <a:t>信号名，</a:t>
            </a:r>
            <a:r>
              <a:rPr lang="en-US" altLang="zh-CN"/>
              <a:t>input/output</a:t>
            </a:r>
            <a:r>
              <a:rPr lang="zh-CN" altLang="en-US"/>
              <a:t>类型，位宽，含义等</a:t>
            </a:r>
            <a:endParaRPr lang="zh-CN" altLang="en-US"/>
          </a:p>
          <a:p>
            <a:pPr lvl="0"/>
            <a:r>
              <a:rPr lang="zh-CN" altLang="en-US"/>
              <a:t>模块逻辑设计</a:t>
            </a:r>
            <a:endParaRPr lang="zh-CN" altLang="en-US"/>
          </a:p>
          <a:p>
            <a:pPr lvl="1"/>
            <a:r>
              <a:rPr lang="en-US" altLang="zh-CN"/>
              <a:t>divide &amp; conquer</a:t>
            </a:r>
            <a:r>
              <a:rPr lang="zh-CN" altLang="en-US"/>
              <a:t>原则进行迭代；</a:t>
            </a:r>
            <a:endParaRPr lang="zh-CN" altLang="en-US"/>
          </a:p>
          <a:p>
            <a:pPr lvl="2"/>
            <a:r>
              <a:rPr lang="zh-CN" altLang="en-US"/>
              <a:t>（直到模块无法进行细分）</a:t>
            </a:r>
            <a:endParaRPr lang="zh-CN" altLang="en-US"/>
          </a:p>
          <a:p>
            <a:pPr lvl="1"/>
            <a:r>
              <a:rPr lang="zh-CN" altLang="en-US"/>
              <a:t>接口信号详细定义；</a:t>
            </a:r>
            <a:endParaRPr lang="zh-CN" altLang="en-US"/>
          </a:p>
          <a:p>
            <a:pPr lvl="1"/>
            <a:r>
              <a:rPr lang="zh-CN" altLang="en-US"/>
              <a:t>状态转移图（核心！）</a:t>
            </a:r>
            <a:endParaRPr lang="zh-CN" altLang="en-US"/>
          </a:p>
          <a:p>
            <a:pPr lvl="1"/>
            <a:r>
              <a:rPr lang="zh-CN" altLang="en-US"/>
              <a:t>状态转移列表（也可使用文字）</a:t>
            </a:r>
            <a:endParaRPr lang="zh-CN" altLang="en-US"/>
          </a:p>
          <a:p>
            <a:pPr lvl="1"/>
            <a:endParaRPr lang="zh-CN" altLang="en-US"/>
          </a:p>
          <a:p>
            <a:pPr lvl="1"/>
            <a:endParaRPr lang="zh-CN" altLang="en-US"/>
          </a:p>
        </p:txBody>
      </p:sp>
      <p:sp>
        <p:nvSpPr>
          <p:cNvPr id="5" name="Text Box 4"/>
          <p:cNvSpPr txBox="1"/>
          <p:nvPr/>
        </p:nvSpPr>
        <p:spPr>
          <a:xfrm>
            <a:off x="8618855" y="5808345"/>
            <a:ext cx="1856740" cy="368300"/>
          </a:xfrm>
          <a:prstGeom prst="rect">
            <a:avLst/>
          </a:prstGeom>
          <a:noFill/>
        </p:spPr>
        <p:txBody>
          <a:bodyPr wrap="square" rtlCol="0">
            <a:spAutoFit/>
          </a:bodyPr>
          <a:p>
            <a:r>
              <a:rPr lang="zh-CN" altLang="en-US"/>
              <a:t>状态转移图示例</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一个例子</a:t>
            </a:r>
            <a:endParaRPr lang="zh-CN" alt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2915</Words>
  <Application>WPS Presentation</Application>
  <PresentationFormat>Widescreen</PresentationFormat>
  <Paragraphs>236</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Calibri Light</vt:lpstr>
      <vt:lpstr>Calibri</vt:lpstr>
      <vt:lpstr>微软雅黑</vt:lpstr>
      <vt:lpstr>Arial Unicode MS</vt:lpstr>
      <vt:lpstr>Office Theme</vt:lpstr>
      <vt:lpstr>FPGA初级设计与开发</vt:lpstr>
      <vt:lpstr>培训目标</vt:lpstr>
      <vt:lpstr>该培训课程不是什么？</vt:lpstr>
      <vt:lpstr>Day 1:    硬件设计文档的撰写</vt:lpstr>
      <vt:lpstr>为什么需要撰写硬件设计文档？</vt:lpstr>
      <vt:lpstr>硬件设计文档应当包含哪些内容？</vt:lpstr>
      <vt:lpstr>总体设计</vt:lpstr>
      <vt:lpstr>模块详细设计</vt:lpstr>
      <vt:lpstr>一个例子</vt:lpstr>
      <vt:lpstr>Day 2:    FPGA初级开发</vt:lpstr>
      <vt:lpstr>FPGA简介</vt:lpstr>
      <vt:lpstr>组合逻辑与时序逻辑区别？</vt:lpstr>
      <vt:lpstr>Verilog module的layout</vt:lpstr>
      <vt:lpstr>状态机的描述方式</vt:lpstr>
      <vt:lpstr>一段式状态机demo: </vt:lpstr>
      <vt:lpstr>常用verilog扩展语句(可综合)</vt:lpstr>
      <vt:lpstr>generate语句</vt:lpstr>
      <vt:lpstr>`define宏定义</vt:lpstr>
      <vt:lpstr>PowerPoint 演示文稿</vt:lpstr>
      <vt:lpstr>PowerPoint 演示文稿</vt:lpstr>
      <vt:lpstr>PowerPoint 演示文稿</vt:lpstr>
      <vt:lpstr>Day3: FPGA开发流程2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FPGA初级设计与开发</dc:title>
  <dc:creator/>
  <cp:lastModifiedBy>Administrator</cp:lastModifiedBy>
  <cp:revision>59</cp:revision>
  <dcterms:created xsi:type="dcterms:W3CDTF">2021-01-24T15:57:00Z</dcterms:created>
  <dcterms:modified xsi:type="dcterms:W3CDTF">2021-02-02T02:51:18Z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