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jpeg" ContentType="image/jpeg"/>
  <Override PartName="/ppt/media/image19.jpeg" ContentType="image/jpeg"/>
  <Override PartName="/ppt/media/image18.jpeg" ContentType="image/jpeg"/>
  <Override PartName="/ppt/media/image15.tif" ContentType="image/tif"/>
  <Override PartName="/ppt/media/image17.png" ContentType="image/png"/>
  <Override PartName="/ppt/media/image14.png" ContentType="image/png"/>
  <Override PartName="/ppt/media/image21.jpeg" ContentType="image/jpeg"/>
  <Override PartName="/ppt/media/image13.png" ContentType="image/png"/>
  <Override PartName="/ppt/media/image12.png" ContentType="image/png"/>
  <Override PartName="/ppt/media/image10.png" ContentType="image/png"/>
  <Override PartName="/ppt/media/image22.jpeg" ContentType="image/jpe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16.tif" ContentType="image/tif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120" y="180000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120" y="180000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292120" y="180000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2292120" y="180000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292120" y="180000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2292120" y="180000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2292120" y="180000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/>
        </p:blipFill>
        <p:spPr>
          <a:xfrm>
            <a:off x="2292120" y="180000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640" cy="333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F2AD50B1-BCA8-4902-8F55-CF2043A1E0C6}" type="slidenum">
              <a:rPr lang="cs-CZ" sz="1400" strike="noStrike">
                <a:solidFill>
                  <a:srgbClr val="000000"/>
                </a:solidFill>
                <a:latin typeface="Times New Roman"/>
                <a:ea typeface="DejaVu Sans"/>
              </a:rPr>
              <a:t>&lt;číslo&gt;</a:t>
            </a:fld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cs-CZ">
                <a:latin typeface="Calibri"/>
              </a:rPr>
              <a:t>Klikněte pro úpravu formátu textu nadpisu</a:t>
            </a:r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cs-CZ" sz="2600">
                <a:latin typeface="Arial"/>
              </a:rPr>
              <a:t>Klikněte pro úpravu formátu textu osnovy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>
                <a:latin typeface="Calibri"/>
              </a:rPr>
              <a:t>Druhá úroveň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cs-CZ">
                <a:latin typeface="Calibri"/>
              </a:rPr>
              <a:t>Třetí úroveň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cs-CZ">
                <a:latin typeface="Calibri"/>
              </a:rPr>
              <a:t>Čtvrtá úroveň osnovy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cs-CZ" sz="2000">
                <a:latin typeface="Calibri"/>
              </a:rPr>
              <a:t>Pátá úroveň osnovy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cs-CZ" sz="2000">
                <a:latin typeface="Calibri"/>
              </a:rPr>
              <a:t>Šestá úroveň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cs-CZ" sz="2000">
                <a:latin typeface="Calibri"/>
              </a:rPr>
              <a:t>Sedmá úroveň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97040" y="4857840"/>
            <a:ext cx="8567280" cy="15015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b="1" lang="cs-CZ" sz="4000" strike="noStrike">
                <a:latin typeface="Arial"/>
              </a:rPr>
              <a:t>Klikněte pro úpravu formátu textu nadpisuKliknutím lze upravit styl.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97040" y="3203640"/>
            <a:ext cx="8567280" cy="1653840"/>
          </a:xfrm>
          <a:prstGeom prst="rect">
            <a:avLst/>
          </a:prstGeom>
        </p:spPr>
        <p:txBody>
          <a:bodyPr lIns="0" rIns="0" tIns="0" bIns="0" anchor="b"/>
          <a:p>
            <a:pPr>
              <a:buSzPct val="45000"/>
              <a:buFont typeface="StarSymbol"/>
              <a:buChar char=""/>
            </a:pPr>
            <a:r>
              <a:rPr lang="cs-CZ" sz="2000" strike="noStrike">
                <a:solidFill>
                  <a:srgbClr val="8b8b8b"/>
                </a:solidFill>
                <a:latin typeface="Arial"/>
                <a:ea typeface="WenQuanYi Zen Hei"/>
              </a:rPr>
              <a:t>Klikněte pro úpravu formátu textu osnovy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000" strike="noStrike">
                <a:solidFill>
                  <a:srgbClr val="8b8b8b"/>
                </a:solidFill>
                <a:latin typeface="Arial"/>
                <a:ea typeface="WenQuanYi Zen Hei"/>
              </a:rPr>
              <a:t>Druhá úroveň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cs-CZ" sz="2000" strike="noStrike">
                <a:solidFill>
                  <a:srgbClr val="8b8b8b"/>
                </a:solidFill>
                <a:latin typeface="Arial"/>
                <a:ea typeface="WenQuanYi Zen Hei"/>
              </a:rPr>
              <a:t>Třetí úroveň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cs-CZ" sz="2000" strike="noStrike">
                <a:solidFill>
                  <a:srgbClr val="8b8b8b"/>
                </a:solidFill>
                <a:latin typeface="Arial"/>
                <a:ea typeface="WenQuanYi Zen Hei"/>
              </a:rPr>
              <a:t>Čtvrtá úroveň osnovy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cs-CZ" sz="2000" strike="noStrike">
                <a:solidFill>
                  <a:srgbClr val="8b8b8b"/>
                </a:solidFill>
                <a:latin typeface="Arial"/>
                <a:ea typeface="WenQuanYi Zen Hei"/>
              </a:rPr>
              <a:t>Pátá úroveň osnovy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cs-CZ" sz="2000" strike="noStrike">
                <a:solidFill>
                  <a:srgbClr val="8b8b8b"/>
                </a:solidFill>
                <a:latin typeface="Arial"/>
                <a:ea typeface="WenQuanYi Zen Hei"/>
              </a:rPr>
              <a:t>Šestá úroveň</a:t>
            </a:r>
            <a:endParaRPr/>
          </a:p>
          <a:p>
            <a:pPr>
              <a:lnSpc>
                <a:spcPct val="100000"/>
              </a:lnSpc>
            </a:pPr>
            <a:r>
              <a:rPr lang="cs-CZ" sz="2000" strike="noStrike">
                <a:solidFill>
                  <a:srgbClr val="8b8b8b"/>
                </a:solidFill>
                <a:latin typeface="Arial"/>
                <a:ea typeface="WenQuanYi Zen Hei"/>
              </a:rPr>
              <a:t>Sedmá úroveňKliknutím lze upravit styly předlohy textu.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9BF523C0-8E5D-46EC-BE82-C3C5B30A0BED}" type="slidenum">
              <a:rPr lang="cs-CZ" sz="1400" strike="noStrike">
                <a:solidFill>
                  <a:srgbClr val="000000"/>
                </a:solidFill>
                <a:latin typeface="Times New Roman"/>
                <a:ea typeface="DejaVu Sans"/>
              </a:rPr>
              <a:t>&lt;číslo&gt;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3000" strike="noStrike">
                <a:latin typeface="Arial"/>
              </a:rPr>
              <a:t>Klikněte pro úpravu formátu textu nadpisuKliknutím lze upravit styl.</a:t>
            </a:r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3280" y="1800360"/>
            <a:ext cx="445896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Klikněte pro úpravu formátu textu osnovy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800" strike="noStrike">
                <a:latin typeface="Arial"/>
                <a:ea typeface="WenQuanYi Zen Hei"/>
              </a:rPr>
              <a:t>Druhá úroveň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Třetí úroveň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cs-CZ" sz="2800" strike="noStrike">
                <a:latin typeface="Arial"/>
                <a:ea typeface="WenQuanYi Zen Hei"/>
              </a:rPr>
              <a:t>Čtvrtá úroveň osnovy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Pátá úroveň osnovy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Šestá úroveň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Sedmá úroveňKliknutím lze upravit styly předlohy textu.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z="2400" strike="noStrike">
                <a:latin typeface="Arial"/>
                <a:ea typeface="WenQuanYi Zen Hei"/>
              </a:rPr>
              <a:t>Druhá úroveň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000" strike="noStrike">
                <a:latin typeface="Arial"/>
                <a:ea typeface="WenQuanYi Zen Hei"/>
              </a:rPr>
              <a:t>Třetí úroveň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trike="noStrike">
                <a:latin typeface="Arial"/>
                <a:ea typeface="WenQuanYi Zen Hei"/>
              </a:rPr>
              <a:t>Čtvrtá úroveň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trike="noStrike">
                <a:latin typeface="Arial"/>
                <a:ea typeface="WenQuanYi Zen Hei"/>
              </a:rPr>
              <a:t>Pátá úroveň</a:t>
            </a:r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14880" y="1800360"/>
            <a:ext cx="44604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Klikněte pro úpravu formátu textu osnovy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800" strike="noStrike">
                <a:latin typeface="Arial"/>
                <a:ea typeface="WenQuanYi Zen Hei"/>
              </a:rPr>
              <a:t>Druhá úroveň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Třetí úroveň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cs-CZ" sz="2800" strike="noStrike">
                <a:latin typeface="Arial"/>
                <a:ea typeface="WenQuanYi Zen Hei"/>
              </a:rPr>
              <a:t>Čtvrtá úroveň osnovy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Pátá úroveň osnovy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Šestá úroveň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Sedmá úroveňKliknutím lze upravit styly předlohy textu.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z="2400" strike="noStrike">
                <a:latin typeface="Arial"/>
                <a:ea typeface="WenQuanYi Zen Hei"/>
              </a:rPr>
              <a:t>Druhá úroveň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000" strike="noStrike">
                <a:latin typeface="Arial"/>
                <a:ea typeface="WenQuanYi Zen Hei"/>
              </a:rPr>
              <a:t>Třetí úroveň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trike="noStrike">
                <a:latin typeface="Arial"/>
                <a:ea typeface="WenQuanYi Zen Hei"/>
              </a:rPr>
              <a:t>Čtvrtá úroveň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trike="noStrike">
                <a:latin typeface="Arial"/>
                <a:ea typeface="WenQuanYi Zen Hei"/>
              </a:rPr>
              <a:t>Pátá úroveň</a:t>
            </a:r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9E215824-90D8-46EC-8AE4-EF5EF75A2E6B}" type="slidenum">
              <a:rPr lang="cs-CZ" sz="1400" strike="noStrike">
                <a:solidFill>
                  <a:srgbClr val="000000"/>
                </a:solidFill>
                <a:latin typeface="Times New Roman"/>
                <a:ea typeface="DejaVu Sans"/>
              </a:rPr>
              <a:t>&lt;číslo&gt;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640" cy="71964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3000" strike="noStrike">
                <a:latin typeface="Arial"/>
              </a:rPr>
              <a:t>Klikněte pro úpravu formátu textu nadpisuKliknutím lze upravit styl.</a:t>
            </a:r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Klikněte pro úpravu formátu textu osnovy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600" strike="noStrike">
                <a:latin typeface="Arial"/>
                <a:ea typeface="WenQuanYi Zen Hei"/>
              </a:rPr>
              <a:t>Druhá úroveň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Třetí úroveň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cs-CZ" sz="2600" strike="noStrike">
                <a:latin typeface="Arial"/>
                <a:ea typeface="WenQuanYi Zen Hei"/>
              </a:rPr>
              <a:t>Čtvrtá úroveň osnovy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Pátá úroveň osnovy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Šestá úroveň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Sedmá úroveňKliknutím lze upravit styly předlohy textu.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z="2600" strike="noStrike">
                <a:latin typeface="Arial"/>
                <a:ea typeface="WenQuanYi Zen Hei"/>
              </a:rPr>
              <a:t>Druhá úroveň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Třetí úroveň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z="2600" strike="noStrike">
                <a:latin typeface="Arial"/>
                <a:ea typeface="WenQuanYi Zen Hei"/>
              </a:rPr>
              <a:t>Čtvrtá úroveň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Pátá úroveň</a:t>
            </a:r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100000"/>
              </a:lnSpc>
            </a:pPr>
            <a:fld id="{305FB40A-4E60-4629-B45E-1D2B34CCEB73}" type="slidenum">
              <a:rPr lang="cs-CZ" sz="1400" strike="noStrike">
                <a:solidFill>
                  <a:srgbClr val="000000"/>
                </a:solidFill>
                <a:latin typeface="Times New Roman"/>
                <a:ea typeface="DejaVu Sans"/>
              </a:rPr>
              <a:t>&lt;číslo&gt;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tif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tif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92000" y="2356560"/>
            <a:ext cx="8567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cs-CZ" sz="4000" strike="noStrike">
                <a:latin typeface="Arial"/>
              </a:rPr>
              <a:t>Hubbleův vesmírný teleskop</a:t>
            </a:r>
            <a:r>
              <a:rPr lang="cs-CZ" sz="4000" strike="noStrike">
                <a:latin typeface="Arial"/>
              </a:rPr>
              <a:t>
</a:t>
            </a:r>
            <a:r>
              <a:rPr lang="cs-CZ" sz="4000" strike="noStrike">
                <a:latin typeface="Arial"/>
              </a:rPr>
              <a:t>Vesmírný dalekohled Jamese Webba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792000" y="4408920"/>
            <a:ext cx="8567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lang="cs-CZ" sz="2200" strike="noStrike">
                <a:latin typeface="Arial"/>
              </a:rPr>
              <a:t>Zdeněk Biberle, xbiber00@stud.fit.vutbr.cz</a:t>
            </a:r>
            <a:r>
              <a:rPr lang="cs-CZ" sz="2200" strike="noStrike">
                <a:latin typeface="Arial"/>
              </a:rPr>
              <a:t>
</a:t>
            </a:r>
            <a:r>
              <a:rPr lang="cs-CZ" sz="2200" strike="noStrike">
                <a:latin typeface="Arial"/>
              </a:rPr>
              <a:t>Josef Řídký, xridky00@stud.fit.vutbr.cz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797040" y="4857840"/>
            <a:ext cx="8567280" cy="150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cs-CZ" sz="4000" strike="noStrike">
                <a:latin typeface="Arial"/>
              </a:rPr>
              <a:t>Vesmírný teleskop </a:t>
            </a:r>
            <a:r>
              <a:rPr b="1" lang="cs-CZ" sz="4000" strike="noStrike">
                <a:latin typeface="Arial"/>
              </a:rPr>
              <a:t>
</a:t>
            </a:r>
            <a:r>
              <a:rPr b="1" lang="cs-CZ" sz="4000" strike="noStrike">
                <a:latin typeface="Arial"/>
              </a:rPr>
              <a:t>jamese webba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797040" y="3203640"/>
            <a:ext cx="8567280" cy="165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576000"/>
            <a:ext cx="835236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Vesmírný teleskop Jamese Webba - úvod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503280" y="1800360"/>
            <a:ext cx="445896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plánovaná vesmírná observatoř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přijímá infračervené záření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vývoj začal v roce 1996 pod názvem Vesmírný teleskop nové generace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v roce 2002 byl přejmenován na JWST</a:t>
            </a:r>
            <a:endParaRPr/>
          </a:p>
        </p:txBody>
      </p:sp>
      <p:pic>
        <p:nvPicPr>
          <p:cNvPr id="187" name="Zástupný symbol pro obsah 4" descr=""/>
          <p:cNvPicPr/>
          <p:nvPr/>
        </p:nvPicPr>
        <p:blipFill>
          <a:blip r:embed="rId1"/>
          <a:stretch/>
        </p:blipFill>
        <p:spPr>
          <a:xfrm>
            <a:off x="5114880" y="2391120"/>
            <a:ext cx="4460400" cy="320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James Edwin Webb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503280" y="1800360"/>
            <a:ext cx="445896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druhý ředitel NASA (1961-1968)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vedoucí programu Apollo (člověk na Měsíci)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800" strike="noStrike">
                <a:latin typeface="Arial"/>
                <a:ea typeface="WenQuanYi Zen Hei"/>
              </a:rPr>
              <a:t>během jeho působení bylo vypraveno více než 75 letů do vesmíru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0" name="Zástupný symbol pro obsah 4" descr=""/>
          <p:cNvPicPr/>
          <p:nvPr/>
        </p:nvPicPr>
        <p:blipFill>
          <a:blip r:embed="rId1"/>
          <a:stretch/>
        </p:blipFill>
        <p:spPr>
          <a:xfrm>
            <a:off x="5472360" y="1800360"/>
            <a:ext cx="333720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Popis teleskopu</a:t>
            </a:r>
            <a:endParaRPr/>
          </a:p>
        </p:txBody>
      </p:sp>
      <p:pic>
        <p:nvPicPr>
          <p:cNvPr id="192" name="Zástupný symbol pro obsah 4" descr=""/>
          <p:cNvPicPr/>
          <p:nvPr/>
        </p:nvPicPr>
        <p:blipFill>
          <a:blip r:embed="rId1"/>
          <a:stretch/>
        </p:blipFill>
        <p:spPr>
          <a:xfrm>
            <a:off x="1152000" y="1619640"/>
            <a:ext cx="7632360" cy="547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Popis teleskopu</a:t>
            </a:r>
            <a:r>
              <a:rPr lang="cs-CZ" sz="3000" strike="noStrike">
                <a:latin typeface="Arial"/>
              </a:rPr>
              <a:t>	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Primární zrcadlo: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z="2600" strike="noStrike">
                <a:latin typeface="Arial"/>
                <a:ea typeface="WenQuanYi Zen Hei"/>
              </a:rPr>
              <a:t>18 hexagonálních beryliových zrcadel, které jsou potaženy zlatem pro maximální odrazivost IR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z="2600" strike="noStrike">
                <a:latin typeface="Arial"/>
                <a:ea typeface="WenQuanYi Zen Hei"/>
              </a:rPr>
              <a:t>jeden segment má průměr 1.3m a váží 40kg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z="2600" strike="noStrike">
                <a:latin typeface="Arial"/>
                <a:ea typeface="WenQuanYi Zen Hei"/>
              </a:rPr>
              <a:t>celková odrazová plocha primárního zrcadla je 25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cs-CZ" sz="2600" strike="noStrike">
                <a:latin typeface="Arial"/>
                <a:ea typeface="WenQuanYi Zen Hei"/>
              </a:rPr>
              <a:t>ovládání segmentů pomocí servopohonů (změny polohy v rozměrech nanometrů)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Použité technologie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NIRCam – kamera vybavená přístrojem, který umožní odstínit světlo hvězdy a studovat tak její okolí (například planety). Zaměří se na studium starých hvězd ve vzdálených galaxiích i ledová tělesa daleko za dráhou Neptunu.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NIRSpec – spektrograf čili přístroj, který zaznamenává spektrum záření vydávané určitým objektem. Je určený pro studium složení, teploty a hmotnosti vzdálených nebeských objektů.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Použité technologie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MIRI – kamera a spektrograf v jednom. Zaměří se na studium nejstarších galaxií a hvězd stejně jako slabých komet.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FGS/NIRISS – další spektrograf. Jeho úkolem je zkoumat složení planet u cizích hvězd.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Vypuštění a umístění</a:t>
            </a:r>
            <a:r>
              <a:rPr lang="cs-CZ" sz="3000" strike="noStrike">
                <a:latin typeface="Arial"/>
              </a:rPr>
              <a:t>	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vypuštění teleskopu je plánováno na říjen 2018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umístěn v Lagrangeově bodě L2 cca 1,5 mil. km od Země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bude se pohybovat po eliptické dráze s poloměrem přibližně 800 000 km (0.5 roku)</a:t>
            </a:r>
            <a:endParaRPr/>
          </a:p>
        </p:txBody>
      </p:sp>
      <p:pic>
        <p:nvPicPr>
          <p:cNvPr id="201" name="Obrázek 3" descr=""/>
          <p:cNvPicPr/>
          <p:nvPr/>
        </p:nvPicPr>
        <p:blipFill>
          <a:blip r:embed="rId1"/>
          <a:stretch/>
        </p:blipFill>
        <p:spPr>
          <a:xfrm>
            <a:off x="5040360" y="3900960"/>
            <a:ext cx="3613320" cy="289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504000" y="576000"/>
            <a:ext cx="7632360" cy="71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Srovnání Hubbleova a Webbova teleskopu</a:t>
            </a:r>
            <a:endParaRPr/>
          </a:p>
        </p:txBody>
      </p:sp>
      <p:pic>
        <p:nvPicPr>
          <p:cNvPr id="203" name="Zástupný symbol pro obsah 3" descr=""/>
          <p:cNvPicPr/>
          <p:nvPr/>
        </p:nvPicPr>
        <p:blipFill>
          <a:blip r:embed="rId1"/>
          <a:stretch/>
        </p:blipFill>
        <p:spPr>
          <a:xfrm>
            <a:off x="1080000" y="1800360"/>
            <a:ext cx="78764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797040" y="4857840"/>
            <a:ext cx="8567280" cy="1501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cs-CZ" sz="4000" strike="noStrike">
                <a:latin typeface="Arial"/>
              </a:rPr>
              <a:t>Hubbleův vesmírný teleskop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797040" y="3203640"/>
            <a:ext cx="8567280" cy="1653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30492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Historie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504000" y="1800000"/>
            <a:ext cx="4426560" cy="511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1946 – Lyman Spitzer dává první návrh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1971 – Stvořena Large Space Telescope Science Steering Group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1977 – Začátek výroby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1985 – Dokončení výroby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1990 – Teleskop vynesen na oběžnou dráhu</a:t>
            </a:r>
            <a:endParaRPr/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5152320" y="1807560"/>
            <a:ext cx="4426560" cy="436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0492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Problém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504000" y="1800000"/>
            <a:ext cx="4426560" cy="511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Špatně tvarované primární zrcadlo způsobující sférickou aberaci</a:t>
            </a:r>
            <a:endParaRPr/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5152320" y="1807560"/>
            <a:ext cx="4426560" cy="436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30492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Problém</a:t>
            </a:r>
            <a:endParaRPr/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2196000" y="1548000"/>
            <a:ext cx="5472000" cy="54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30492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Problém</a:t>
            </a:r>
            <a:endParaRPr/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2196000" y="1548000"/>
            <a:ext cx="5472000" cy="54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304920"/>
            <a:ext cx="842400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Servisní mise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504000" y="1800000"/>
            <a:ext cx="9072000" cy="511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1993 – SM1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1997 – SM2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1999 – SM3A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2002 – SM3B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2009 – SM4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30492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Nástroje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504000" y="1800000"/>
            <a:ext cx="9000000" cy="5111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WFC3 – Wide Field Camera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COS – Cosmic Origins Spectrograph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ACS – Advanced Camera for Surveys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STIS – Space Telescope Imaging spectrograph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NICMOS – Near-Infrared Camera and Multi-Object System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600" strike="noStrike">
                <a:latin typeface="Arial"/>
                <a:ea typeface="WenQuanYi Zen Hei"/>
              </a:rPr>
              <a:t>FGS – Fine Guidance Sensors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304920"/>
            <a:ext cx="7199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cs-CZ" sz="3000" strike="noStrike">
                <a:latin typeface="Arial"/>
              </a:rPr>
              <a:t>Optický systém</a:t>
            </a:r>
            <a:endParaRPr/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650960" y="3168000"/>
            <a:ext cx="6922080" cy="4095360"/>
          </a:xfrm>
          <a:prstGeom prst="rect">
            <a:avLst/>
          </a:prstGeom>
          <a:ln>
            <a:noFill/>
          </a:ln>
        </p:spPr>
      </p:pic>
      <p:sp>
        <p:nvSpPr>
          <p:cNvPr id="181" name="TextShape 2"/>
          <p:cNvSpPr txBox="1"/>
          <p:nvPr/>
        </p:nvSpPr>
        <p:spPr>
          <a:xfrm>
            <a:off x="288000" y="1800360"/>
            <a:ext cx="4896000" cy="1943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200" strike="noStrike">
                <a:latin typeface="Arial"/>
                <a:ea typeface="WenQuanYi Zen Hei"/>
              </a:rPr>
              <a:t>Primární zrcadlo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200" strike="noStrike">
                <a:latin typeface="Arial"/>
                <a:ea typeface="WenQuanYi Zen Hei"/>
              </a:rPr>
              <a:t>Průměr 2,4 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200" strike="noStrike">
                <a:latin typeface="Arial"/>
                <a:ea typeface="WenQuanYi Zen Hei"/>
              </a:rPr>
              <a:t> </a:t>
            </a:r>
            <a:r>
              <a:rPr lang="cs-CZ" sz="2200" strike="noStrike">
                <a:latin typeface="Arial"/>
                <a:ea typeface="WenQuanYi Zen Hei"/>
              </a:rPr>
              <a:t>Poloměr zakřivení 11,04 m</a:t>
            </a:r>
            <a:endParaRPr/>
          </a:p>
        </p:txBody>
      </p:sp>
      <p:sp>
        <p:nvSpPr>
          <p:cNvPr id="182" name="TextShape 3"/>
          <p:cNvSpPr txBox="1"/>
          <p:nvPr/>
        </p:nvSpPr>
        <p:spPr>
          <a:xfrm>
            <a:off x="4968000" y="1800360"/>
            <a:ext cx="4752000" cy="2016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cs-CZ" sz="2200" strike="noStrike">
                <a:latin typeface="Arial"/>
                <a:ea typeface="WenQuanYi Zen Hei"/>
              </a:rPr>
              <a:t>Sekundární zrcadlo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200" strike="noStrike">
                <a:latin typeface="Arial"/>
                <a:ea typeface="WenQuanYi Zen Hei"/>
              </a:rPr>
              <a:t>Průměr 0,31 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cs-CZ" sz="2200" strike="noStrike">
                <a:latin typeface="Arial"/>
                <a:ea typeface="WenQuanYi Zen Hei"/>
              </a:rPr>
              <a:t>Poloměr zakřivení -1,36 m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