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 type="screen4x3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78" y="-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Noto Sans" pitchFamily="2"/>
              <a:cs typeface="Noto 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Noto Sans" pitchFamily="2"/>
              <a:cs typeface="Noto 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Noto Sans" pitchFamily="2"/>
              <a:cs typeface="Noto 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7359E1E-61DD-4EBA-94BB-C7167BA6A32B}" type="slidenum">
              <a:t>‹#›</a:t>
            </a:fld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Noto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8808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fld id="{990BC211-70F8-4530-885E-3B3A8D82622F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81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cs-CZ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cs-CZ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cs-CZ" sz="277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E0606E-9FAF-4FA9-9BC2-6E854C371E1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30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56D86B-51A0-4DE6-8536-FD914AB5E1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16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6B67C3-1F7C-4727-88AF-D90B9FEBC344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56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5112D-31FC-465B-BD65-13F41450D84E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147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50D68-8B6E-4C11-BEAE-6539982188D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88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3E0860-2B49-4616-83FD-52C6DBFD15F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74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F346D9-B807-4C0D-AE4B-F1C071E54348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07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5E1442-59A8-4F32-B620-ED05AF24479F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7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67AD3-42DF-46BB-9C43-EFA7C55999DA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34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5A2AD6-2318-464B-8EB5-E5E18976AF89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17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312E0-2C31-4695-BDDD-A7F9CE905E98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036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9F3D7-73BD-4BB4-A821-05660019CCF8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2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4ED38-9916-40FA-93C4-0A75F70DCC7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93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4844C-B2B9-475D-BD6E-88539EFCF07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36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C3B7B5-4BF7-4B88-80DF-EA917783CCD4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03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6C1154-709D-4F4F-A799-8D51082F043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108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DD9B13-AD89-4AC9-8589-0B30A11BCAB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34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AA9D31-6D7D-4AFA-B05E-1426347AAC3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308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B2A55-AECB-4A12-A38B-440C34C9C3C9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317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73CED-E001-461A-A006-C3979891B3C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4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26250-353B-4CC6-873F-113551AE31BF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955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A42293-466E-430A-990B-835825C8C26C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350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cs-CZ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cs-CZ" sz="28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4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cs-CZ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Noto Sans" pitchFamily="2"/>
                <a:cs typeface="Noto Sans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fld id="{1242AB0A-0DC9-4242-A70E-208B4DBF6CC6}" type="slidenum"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cs-CZ" sz="44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cs-CZ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ástupný symbol pro nadpis 2"/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cs-CZ"/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 Condensed" pitchFamily="2"/>
              </a:defRPr>
            </a:lvl1pPr>
          </a:lstStyle>
          <a:p>
            <a:pPr lvl="0"/>
            <a:fld id="{ADBA20F6-7289-49E2-B012-DA5903CD0E2E}" type="slidenum"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0">
        <a:tabLst/>
        <a:defRPr lang="cs-CZ" sz="30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cs-CZ" sz="2600" b="0" i="0" u="none" strike="noStrike" kern="1200">
          <a:ln>
            <a:noFill/>
          </a:ln>
          <a:latin typeface="Liberation Sans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792000" y="1872000"/>
            <a:ext cx="8568000" cy="22320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cs-CZ" sz="4000"/>
              <a:t>Hubbleův vesmírný teleskop</a:t>
            </a:r>
            <a:br>
              <a:rPr lang="cs-CZ" sz="4000"/>
            </a:br>
            <a:r>
              <a:rPr lang="cs-CZ" sz="4000"/>
              <a:t>Vesmírný dalekohled Jamese Webba</a:t>
            </a:r>
          </a:p>
        </p:txBody>
      </p:sp>
      <p:sp>
        <p:nvSpPr>
          <p:cNvPr id="3" name="Nadpis 2"/>
          <p:cNvSpPr txBox="1">
            <a:spLocks noGrp="1"/>
          </p:cNvSpPr>
          <p:nvPr>
            <p:ph type="title" idx="4294967295"/>
          </p:nvPr>
        </p:nvSpPr>
        <p:spPr>
          <a:xfrm>
            <a:off x="792000" y="4536000"/>
            <a:ext cx="8568000" cy="1007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cs-CZ" sz="2200"/>
              <a:t>Zdeněk Biberle, xbiber00@stud.fit.vutbr.cz</a:t>
            </a:r>
            <a:br>
              <a:rPr lang="cs-CZ" sz="2200"/>
            </a:br>
            <a:r>
              <a:rPr lang="cs-CZ" sz="2200"/>
              <a:t>Josef Řídký, xridky00@stud.fit.vutbr.cz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MIRI – kamera a spektrograf v jednom. Zaměří se na studium nejstarších galaxií a hvězd stejně jako slabých komet.</a:t>
            </a:r>
          </a:p>
          <a:p>
            <a:r>
              <a:rPr lang="cs-CZ" dirty="0" smtClean="0"/>
              <a:t>FGS/NIRISS – další spektrograf. Jeho úkolem je zkoumat složení planet u cizích hvězd.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127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Vypuštění a umístění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vypuštění teleskopu je plánováno na říjen 2018</a:t>
            </a:r>
          </a:p>
          <a:p>
            <a:r>
              <a:rPr lang="cs-CZ" dirty="0" smtClean="0"/>
              <a:t>umístěn v </a:t>
            </a:r>
            <a:r>
              <a:rPr lang="cs-CZ" dirty="0" err="1" smtClean="0"/>
              <a:t>Lagrangeově</a:t>
            </a:r>
            <a:r>
              <a:rPr lang="cs-CZ" dirty="0" smtClean="0"/>
              <a:t> bodě L2 cca 1,5 mil. km od Země</a:t>
            </a:r>
          </a:p>
          <a:p>
            <a:r>
              <a:rPr lang="cs-CZ" dirty="0"/>
              <a:t>b</a:t>
            </a:r>
            <a:r>
              <a:rPr lang="cs-CZ" dirty="0" smtClean="0"/>
              <a:t>ude se pohybovat po eliptické dráze s poloměrem přibližně 800 000 km (0.5 roku)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3901124"/>
            <a:ext cx="3613696" cy="28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0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998" y="576000"/>
            <a:ext cx="7632657" cy="720000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Srovnání </a:t>
            </a:r>
            <a:r>
              <a:rPr lang="cs-CZ" dirty="0" err="1" smtClean="0"/>
              <a:t>Hubbleova</a:t>
            </a:r>
            <a:r>
              <a:rPr lang="cs-CZ" dirty="0" smtClean="0"/>
              <a:t> a </a:t>
            </a:r>
            <a:r>
              <a:rPr lang="cs-CZ" dirty="0" err="1" smtClean="0"/>
              <a:t>Webbova</a:t>
            </a:r>
            <a:r>
              <a:rPr lang="cs-CZ" dirty="0" smtClean="0"/>
              <a:t> teleskopu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1800225"/>
            <a:ext cx="7876661" cy="4384675"/>
          </a:xfrm>
        </p:spPr>
      </p:pic>
    </p:spTree>
    <p:extLst>
      <p:ext uri="{BB962C8B-B14F-4D97-AF65-F5344CB8AC3E}">
        <p14:creationId xmlns:p14="http://schemas.microsoft.com/office/powerpoint/2010/main" val="351465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err="1" smtClean="0"/>
              <a:t>Hubbleův</a:t>
            </a:r>
            <a:r>
              <a:rPr lang="cs-CZ" dirty="0" smtClean="0"/>
              <a:t> vesmírný teleskop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430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9" y="705167"/>
            <a:ext cx="7200000" cy="46166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/>
              <a:t>Hubbleův</a:t>
            </a:r>
            <a:r>
              <a:rPr lang="cs-CZ" dirty="0"/>
              <a:t> vesmírný teleskop – historie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4426920" cy="5112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cs-CZ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cs-CZ" dirty="0"/>
              <a:t>1946 – </a:t>
            </a:r>
            <a:r>
              <a:rPr lang="cs-CZ" dirty="0" err="1"/>
              <a:t>Lyman</a:t>
            </a:r>
            <a:r>
              <a:rPr lang="cs-CZ" dirty="0"/>
              <a:t> </a:t>
            </a:r>
            <a:r>
              <a:rPr lang="cs-CZ" dirty="0" err="1"/>
              <a:t>Spitzer</a:t>
            </a:r>
            <a:r>
              <a:rPr lang="cs-CZ" dirty="0"/>
              <a:t> dává první návrh</a:t>
            </a:r>
          </a:p>
          <a:p>
            <a:pPr lvl="0"/>
            <a:r>
              <a:rPr lang="cs-CZ" dirty="0"/>
              <a:t>1971 – Stvořena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Space</a:t>
            </a:r>
            <a:r>
              <a:rPr lang="cs-CZ" dirty="0"/>
              <a:t> </a:t>
            </a:r>
            <a:r>
              <a:rPr lang="cs-CZ" dirty="0" err="1"/>
              <a:t>Telescope</a:t>
            </a:r>
            <a:r>
              <a:rPr lang="cs-CZ" dirty="0"/>
              <a:t> Science </a:t>
            </a:r>
            <a:r>
              <a:rPr lang="cs-CZ" dirty="0" err="1"/>
              <a:t>Steering</a:t>
            </a:r>
            <a:r>
              <a:rPr lang="cs-CZ" dirty="0"/>
              <a:t> Group</a:t>
            </a:r>
          </a:p>
          <a:p>
            <a:pPr lvl="0"/>
            <a:r>
              <a:rPr lang="cs-CZ" dirty="0"/>
              <a:t>1977 – Začátek výroby</a:t>
            </a:r>
          </a:p>
          <a:p>
            <a:pPr lvl="0"/>
            <a:r>
              <a:rPr lang="cs-CZ" dirty="0"/>
              <a:t>1985 – Dokončení výroby</a:t>
            </a:r>
          </a:p>
          <a:p>
            <a:pPr lvl="0"/>
            <a:r>
              <a:rPr lang="cs-CZ" dirty="0"/>
              <a:t>1990 – Teleskop vynesen na oběžnou dráhu</a:t>
            </a:r>
          </a:p>
        </p:txBody>
      </p:sp>
      <p:pic>
        <p:nvPicPr>
          <p:cNvPr id="4" name="" descr="Fotografii pořídila posádka letu STS-125. Public domain." title="Fotografii pořídila posádka letu STS-125. Public domain.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52320" y="1807560"/>
            <a:ext cx="4426920" cy="43689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Vesmírný teleskop </a:t>
            </a:r>
            <a:br>
              <a:rPr lang="cs-CZ" dirty="0" smtClean="0"/>
            </a:br>
            <a:r>
              <a:rPr lang="cs-CZ" dirty="0" err="1" smtClean="0"/>
              <a:t>jamese</a:t>
            </a:r>
            <a:r>
              <a:rPr lang="cs-CZ" dirty="0" smtClean="0"/>
              <a:t> </a:t>
            </a:r>
            <a:r>
              <a:rPr lang="cs-CZ" dirty="0" err="1" smtClean="0"/>
              <a:t>webba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968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998" y="576000"/>
            <a:ext cx="8352737" cy="720000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Vesmírný teleskop Jamese </a:t>
            </a:r>
            <a:r>
              <a:rPr lang="cs-CZ" dirty="0" err="1" smtClean="0"/>
              <a:t>Webba</a:t>
            </a:r>
            <a:r>
              <a:rPr lang="cs-CZ" dirty="0" smtClean="0"/>
              <a:t> - 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plánovaná vesmírná observatoř </a:t>
            </a:r>
          </a:p>
          <a:p>
            <a:r>
              <a:rPr lang="cs-CZ" dirty="0" smtClean="0"/>
              <a:t>přijímá infračervené záření</a:t>
            </a:r>
          </a:p>
          <a:p>
            <a:r>
              <a:rPr lang="cs-CZ" dirty="0" smtClean="0"/>
              <a:t>vývoj začal v roce 1996 pod názvem Vesmírný teleskop nové generace</a:t>
            </a:r>
          </a:p>
          <a:p>
            <a:r>
              <a:rPr lang="cs-CZ" dirty="0" smtClean="0"/>
              <a:t>v roce 2002 byl přejmenován na JWST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391223"/>
            <a:ext cx="4460875" cy="3202679"/>
          </a:xfrm>
        </p:spPr>
      </p:pic>
    </p:spTree>
    <p:extLst>
      <p:ext uri="{BB962C8B-B14F-4D97-AF65-F5344CB8AC3E}">
        <p14:creationId xmlns:p14="http://schemas.microsoft.com/office/powerpoint/2010/main" val="78072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James Edwin </a:t>
            </a:r>
            <a:r>
              <a:rPr lang="cs-CZ" dirty="0" err="1" smtClean="0"/>
              <a:t>Webb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d</a:t>
            </a:r>
            <a:r>
              <a:rPr lang="cs-CZ" dirty="0" smtClean="0"/>
              <a:t>ruhý ředitel NASA (1961-1968)</a:t>
            </a:r>
          </a:p>
          <a:p>
            <a:r>
              <a:rPr lang="cs-CZ" dirty="0" smtClean="0"/>
              <a:t>vedoucí programu Apollo (člověk na Měsíci)</a:t>
            </a:r>
          </a:p>
          <a:p>
            <a:r>
              <a:rPr lang="cs-CZ" dirty="0"/>
              <a:t>b</a:t>
            </a:r>
            <a:r>
              <a:rPr lang="cs-CZ" dirty="0" smtClean="0"/>
              <a:t>ěhem jeho působení bylo vypraveno více než 75 letů do vesmíru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0" y="1800225"/>
            <a:ext cx="3337718" cy="4384675"/>
          </a:xfrm>
        </p:spPr>
      </p:pic>
    </p:spTree>
    <p:extLst>
      <p:ext uri="{BB962C8B-B14F-4D97-AF65-F5344CB8AC3E}">
        <p14:creationId xmlns:p14="http://schemas.microsoft.com/office/powerpoint/2010/main" val="252009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Popis teleskopu</a:t>
            </a:r>
            <a:endParaRPr lang="cs-CZ" dirty="0"/>
          </a:p>
        </p:txBody>
      </p:sp>
      <p:pic>
        <p:nvPicPr>
          <p:cNvPr id="4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1619597"/>
            <a:ext cx="7632848" cy="5479994"/>
          </a:xfrm>
        </p:spPr>
      </p:pic>
    </p:spTree>
    <p:extLst>
      <p:ext uri="{BB962C8B-B14F-4D97-AF65-F5344CB8AC3E}">
        <p14:creationId xmlns:p14="http://schemas.microsoft.com/office/powerpoint/2010/main" val="45449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Popis teleskopu	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 smtClean="0"/>
                  <a:t>Primární zrcadlo:</a:t>
                </a:r>
              </a:p>
              <a:p>
                <a:pPr lvl="1"/>
                <a:r>
                  <a:rPr lang="cs-CZ" dirty="0" smtClean="0"/>
                  <a:t>18 hexagonálních beryliových zrcadel, které jsou potaženy zlatem pro maximální odrazivost IR</a:t>
                </a:r>
              </a:p>
              <a:p>
                <a:pPr lvl="1"/>
                <a:r>
                  <a:rPr lang="cs-CZ" dirty="0"/>
                  <a:t>j</a:t>
                </a:r>
                <a:r>
                  <a:rPr lang="cs-CZ" dirty="0" smtClean="0"/>
                  <a:t>eden segment má průměr 1.3m a váží 40kg</a:t>
                </a:r>
              </a:p>
              <a:p>
                <a:pPr lvl="1"/>
                <a:r>
                  <a:rPr lang="cs-CZ" dirty="0" smtClean="0"/>
                  <a:t>celková odrazová plocha primárního zrcadla je 25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Liberation Sans"/>
                          </a:rPr>
                          <m:t>m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b="0" dirty="0" smtClean="0"/>
              </a:p>
              <a:p>
                <a:pPr lvl="1"/>
                <a:r>
                  <a:rPr lang="cs-CZ" b="0" dirty="0" smtClean="0"/>
                  <a:t>ovládání segmentů pomocí </a:t>
                </a:r>
                <a:r>
                  <a:rPr lang="cs-CZ" b="0" dirty="0" err="1" smtClean="0"/>
                  <a:t>servopohonů</a:t>
                </a:r>
                <a:r>
                  <a:rPr lang="cs-CZ" b="0" dirty="0" smtClean="0"/>
                  <a:t> (změny polohy v rozměrech nanometrů)</a:t>
                </a:r>
              </a:p>
              <a:p>
                <a:pPr lvl="1"/>
                <a:endParaRPr lang="cs-CZ" b="0" dirty="0" smtClean="0"/>
              </a:p>
              <a:p>
                <a:pPr lvl="1"/>
                <a:endParaRPr lang="cs-CZ" b="0" dirty="0" smtClean="0"/>
              </a:p>
              <a:p>
                <a:pPr lvl="1"/>
                <a:endParaRPr lang="cs-CZ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9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NIRCam</a:t>
            </a:r>
            <a:r>
              <a:rPr lang="cs-CZ" dirty="0" smtClean="0"/>
              <a:t> – kamera vybavená přístrojem, který umožní odstínit světlo hvězdy a studovat tak její okolí (například planety). Zaměří se na studium starých hvězd ve vzdálených galaxiích i ledová tělesa daleko za dráhou Neptunu.</a:t>
            </a:r>
          </a:p>
          <a:p>
            <a:r>
              <a:rPr lang="cs-CZ" dirty="0" err="1" smtClean="0"/>
              <a:t>NIRSpec</a:t>
            </a:r>
            <a:r>
              <a:rPr lang="cs-CZ" dirty="0" smtClean="0"/>
              <a:t> – spektrograf čili přístroj, který zaznamenává spektrum záření vydávané určitým objektem. Je určený pro studium složení, teploty a hmotnosti vzdálených nebeských objektů.</a:t>
            </a:r>
          </a:p>
        </p:txBody>
      </p:sp>
    </p:spTree>
    <p:extLst>
      <p:ext uri="{BB962C8B-B14F-4D97-AF65-F5344CB8AC3E}">
        <p14:creationId xmlns:p14="http://schemas.microsoft.com/office/powerpoint/2010/main" val="412363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ýchozí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270</Words>
  <Application>Microsoft Office PowerPoint</Application>
  <PresentationFormat>Předvádění na obrazovce (4:3)</PresentationFormat>
  <Paragraphs>38</Paragraphs>
  <Slides>12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4" baseType="lpstr">
      <vt:lpstr>Výchozí</vt:lpstr>
      <vt:lpstr>Inspiration</vt:lpstr>
      <vt:lpstr>Hubbleův vesmírný teleskop Vesmírný dalekohled Jamese Webba</vt:lpstr>
      <vt:lpstr>Hubbleův vesmírný teleskop</vt:lpstr>
      <vt:lpstr>Hubbleův vesmírný teleskop – historie</vt:lpstr>
      <vt:lpstr>Vesmírný teleskop  jamese webba</vt:lpstr>
      <vt:lpstr>Vesmírný teleskop Jamese Webba - úvod</vt:lpstr>
      <vt:lpstr>James Edwin Webb</vt:lpstr>
      <vt:lpstr>Popis teleskopu</vt:lpstr>
      <vt:lpstr>Popis teleskopu </vt:lpstr>
      <vt:lpstr>Použité technologie</vt:lpstr>
      <vt:lpstr>Použité technologie</vt:lpstr>
      <vt:lpstr>Vypuštění a umístění </vt:lpstr>
      <vt:lpstr>Srovnání Hubbleova a Webbova teleskopu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Hubbleův vesmírný teleskop Vesmírný dalekohled Jamese Webba</dc:title>
  <dc:creator>Jozkar</dc:creator>
  <cp:lastModifiedBy>Jozkar</cp:lastModifiedBy>
  <cp:revision>9</cp:revision>
  <dcterms:created xsi:type="dcterms:W3CDTF">2015-04-06T19:51:43Z</dcterms:created>
  <dcterms:modified xsi:type="dcterms:W3CDTF">2015-04-07T08:17:22Z</dcterms:modified>
</cp:coreProperties>
</file>