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handoutMasterIdLst>
    <p:handoutMasterId r:id="rId2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8" r:id="rId16"/>
    <p:sldId id="274" r:id="rId17"/>
    <p:sldId id="267" r:id="rId18"/>
    <p:sldId id="268" r:id="rId19"/>
    <p:sldId id="269" r:id="rId20"/>
    <p:sldId id="270" r:id="rId21"/>
    <p:sldId id="276" r:id="rId22"/>
    <p:sldId id="275" r:id="rId23"/>
    <p:sldId id="271" r:id="rId24"/>
    <p:sldId id="272" r:id="rId25"/>
    <p:sldId id="277" r:id="rId26"/>
    <p:sldId id="273" r:id="rId27"/>
  </p:sldIdLst>
  <p:sldSz cx="10080625" cy="7559675"/>
  <p:notesSz cx="6858000" cy="987425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7" autoAdjust="0"/>
    <p:restoredTop sz="94660"/>
  </p:normalViewPr>
  <p:slideViewPr>
    <p:cSldViewPr>
      <p:cViewPr varScale="1">
        <p:scale>
          <a:sx n="84" d="100"/>
          <a:sy n="84" d="100"/>
        </p:scale>
        <p:origin x="-1500" y="-7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360" cy="494025"/>
          </a:xfrm>
          <a:prstGeom prst="rect">
            <a:avLst/>
          </a:prstGeom>
        </p:spPr>
        <p:txBody>
          <a:bodyPr vert="horz" lIns="86164" tIns="43082" rIns="86164" bIns="43082" rtlCol="0"/>
          <a:lstStyle>
            <a:lvl1pPr algn="l">
              <a:defRPr sz="11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240" y="0"/>
            <a:ext cx="2972360" cy="494025"/>
          </a:xfrm>
          <a:prstGeom prst="rect">
            <a:avLst/>
          </a:prstGeom>
        </p:spPr>
        <p:txBody>
          <a:bodyPr vert="horz" lIns="86164" tIns="43082" rIns="86164" bIns="43082" rtlCol="0"/>
          <a:lstStyle>
            <a:lvl1pPr algn="r">
              <a:defRPr sz="1100"/>
            </a:lvl1pPr>
          </a:lstStyle>
          <a:p>
            <a:fld id="{8B28EC8B-72C1-481E-A9CE-28C555663444}" type="datetimeFigureOut">
              <a:rPr lang="cs-CZ" smtClean="0"/>
              <a:t>14.4.2015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9378668"/>
            <a:ext cx="2972360" cy="494025"/>
          </a:xfrm>
          <a:prstGeom prst="rect">
            <a:avLst/>
          </a:prstGeom>
        </p:spPr>
        <p:txBody>
          <a:bodyPr vert="horz" lIns="86164" tIns="43082" rIns="86164" bIns="43082" rtlCol="0" anchor="b"/>
          <a:lstStyle>
            <a:lvl1pPr algn="l">
              <a:defRPr sz="11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240" y="9378668"/>
            <a:ext cx="2972360" cy="494025"/>
          </a:xfrm>
          <a:prstGeom prst="rect">
            <a:avLst/>
          </a:prstGeom>
        </p:spPr>
        <p:txBody>
          <a:bodyPr vert="horz" lIns="86164" tIns="43082" rIns="86164" bIns="43082" rtlCol="0" anchor="b"/>
          <a:lstStyle>
            <a:lvl1pPr algn="r">
              <a:defRPr sz="1100"/>
            </a:lvl1pPr>
          </a:lstStyle>
          <a:p>
            <a:fld id="{7FD7085A-F42E-4A17-94CC-5FDB0C6421E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6103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8996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899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899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8" name="Obrázek 37"/>
          <p:cNvPicPr/>
          <p:nvPr/>
        </p:nvPicPr>
        <p:blipFill>
          <a:blip r:embed="rId2"/>
          <a:stretch/>
        </p:blipFill>
        <p:spPr>
          <a:xfrm>
            <a:off x="2292120" y="180000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Obrázek 38"/>
          <p:cNvPicPr/>
          <p:nvPr/>
        </p:nvPicPr>
        <p:blipFill>
          <a:blip r:embed="rId2"/>
          <a:stretch/>
        </p:blipFill>
        <p:spPr>
          <a:xfrm>
            <a:off x="2292120" y="180000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199640" cy="333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4000" y="40899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899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8996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8996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152680" y="40899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04000" y="40899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8" name="Obrázek 77"/>
          <p:cNvPicPr/>
          <p:nvPr/>
        </p:nvPicPr>
        <p:blipFill>
          <a:blip r:embed="rId2"/>
          <a:stretch/>
        </p:blipFill>
        <p:spPr>
          <a:xfrm>
            <a:off x="2292120" y="180000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9" name="Obrázek 78"/>
          <p:cNvPicPr/>
          <p:nvPr/>
        </p:nvPicPr>
        <p:blipFill>
          <a:blip r:embed="rId2"/>
          <a:stretch/>
        </p:blipFill>
        <p:spPr>
          <a:xfrm>
            <a:off x="2292120" y="180000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199640" cy="333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4000" y="40899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899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8996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8996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152680" y="40899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04000" y="40899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9" name="Obrázek 118"/>
          <p:cNvPicPr/>
          <p:nvPr/>
        </p:nvPicPr>
        <p:blipFill>
          <a:blip r:embed="rId2"/>
          <a:stretch/>
        </p:blipFill>
        <p:spPr>
          <a:xfrm>
            <a:off x="2292120" y="180000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20" name="Obrázek 119"/>
          <p:cNvPicPr/>
          <p:nvPr/>
        </p:nvPicPr>
        <p:blipFill>
          <a:blip r:embed="rId2"/>
          <a:stretch/>
        </p:blipFill>
        <p:spPr>
          <a:xfrm>
            <a:off x="2292120" y="180000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199640" cy="333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04000" y="40899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152680" y="40899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04000" y="408996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04000" y="408996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152680" y="40899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504000" y="40899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59" name="Obrázek 158"/>
          <p:cNvPicPr/>
          <p:nvPr/>
        </p:nvPicPr>
        <p:blipFill>
          <a:blip r:embed="rId2"/>
          <a:stretch/>
        </p:blipFill>
        <p:spPr>
          <a:xfrm>
            <a:off x="2292120" y="180000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60" name="Obrázek 159"/>
          <p:cNvPicPr/>
          <p:nvPr/>
        </p:nvPicPr>
        <p:blipFill>
          <a:blip r:embed="rId2"/>
          <a:stretch/>
        </p:blipFill>
        <p:spPr>
          <a:xfrm>
            <a:off x="2292120" y="180000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199640" cy="333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899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899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8996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/>
          <p:nvPr/>
        </p:nvPicPr>
        <p:blipFill>
          <a:blip r:embed="rId14"/>
          <a:stretch/>
        </p:blipFill>
        <p:spPr>
          <a:xfrm>
            <a:off x="720" y="720"/>
            <a:ext cx="10079280" cy="7559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dt"/>
          </p:nvPr>
        </p:nvSpPr>
        <p:spPr>
          <a:xfrm>
            <a:off x="504000" y="6887160"/>
            <a:ext cx="2347920" cy="520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4640" cy="520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7920" cy="52092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F2AD50B1-BCA8-4902-8F55-CF2043A1E0C6}" type="slidenum">
              <a:rPr lang="cs-CZ" sz="1400" strike="noStrike">
                <a:solidFill>
                  <a:srgbClr val="000000"/>
                </a:solidFill>
                <a:latin typeface="Times New Roman"/>
                <a:ea typeface="DejaVu Sans"/>
              </a:rPr>
              <a:t>‹#›</a:t>
            </a:fld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cs-CZ">
                <a:latin typeface="Calibri"/>
              </a:rPr>
              <a:t>Klikněte pro úpravu formátu textu nadpisu</a:t>
            </a:r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cs-CZ" sz="2600">
                <a:latin typeface="Arial"/>
              </a:rPr>
              <a:t>Klikněte pro úpravu formátu textu osnovy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cs-CZ">
                <a:latin typeface="Calibri"/>
              </a:rPr>
              <a:t>Druhá úroveň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cs-CZ">
                <a:latin typeface="Calibri"/>
              </a:rPr>
              <a:t>Třetí úroveň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cs-CZ">
                <a:latin typeface="Calibri"/>
              </a:rPr>
              <a:t>Čtvrtá úroveň osnovy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cs-CZ" sz="2000">
                <a:latin typeface="Calibri"/>
              </a:rPr>
              <a:t>Pátá úroveň osnovy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cs-CZ" sz="2000">
                <a:latin typeface="Calibri"/>
              </a:rPr>
              <a:t>Šestá úroveň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cs-CZ" sz="2000">
                <a:latin typeface="Calibri"/>
              </a:rPr>
              <a:t>Sedmá úroveň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Obrázek 39"/>
          <p:cNvPicPr/>
          <p:nvPr/>
        </p:nvPicPr>
        <p:blipFill>
          <a:blip r:embed="rId14"/>
          <a:stretch/>
        </p:blipFill>
        <p:spPr>
          <a:xfrm>
            <a:off x="720" y="720"/>
            <a:ext cx="10079280" cy="755928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97040" y="4857840"/>
            <a:ext cx="8567280" cy="15015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4000" b="1" strike="noStrike">
                <a:latin typeface="Arial"/>
              </a:rPr>
              <a:t>Klikněte pro úpravu formátu textu nadpisuKliknutím lze upravit styl.</a:t>
            </a:r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97040" y="3203640"/>
            <a:ext cx="8567280" cy="165384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buSzPct val="45000"/>
              <a:buFont typeface="StarSymbol"/>
              <a:buChar char=""/>
            </a:pPr>
            <a:r>
              <a:rPr lang="cs-CZ" sz="2000" strike="noStrike">
                <a:solidFill>
                  <a:srgbClr val="8B8B8B"/>
                </a:solidFill>
                <a:latin typeface="Arial"/>
                <a:ea typeface="WenQuanYi Zen Hei"/>
              </a:rPr>
              <a:t>Klikněte pro úpravu formátu textu osnovy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cs-CZ" sz="2000" strike="noStrike">
                <a:solidFill>
                  <a:srgbClr val="8B8B8B"/>
                </a:solidFill>
                <a:latin typeface="Arial"/>
                <a:ea typeface="WenQuanYi Zen Hei"/>
              </a:rPr>
              <a:t>Druhá úroveň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cs-CZ" sz="2000" strike="noStrike">
                <a:solidFill>
                  <a:srgbClr val="8B8B8B"/>
                </a:solidFill>
                <a:latin typeface="Arial"/>
                <a:ea typeface="WenQuanYi Zen Hei"/>
              </a:rPr>
              <a:t>Třetí úroveň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cs-CZ" sz="2000" strike="noStrike">
                <a:solidFill>
                  <a:srgbClr val="8B8B8B"/>
                </a:solidFill>
                <a:latin typeface="Arial"/>
                <a:ea typeface="WenQuanYi Zen Hei"/>
              </a:rPr>
              <a:t>Čtvrtá úroveň osnovy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cs-CZ" sz="2000" strike="noStrike">
                <a:solidFill>
                  <a:srgbClr val="8B8B8B"/>
                </a:solidFill>
                <a:latin typeface="Arial"/>
                <a:ea typeface="WenQuanYi Zen Hei"/>
              </a:rPr>
              <a:t>Pátá úroveň osnovy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cs-CZ" sz="2000" strike="noStrike">
                <a:solidFill>
                  <a:srgbClr val="8B8B8B"/>
                </a:solidFill>
                <a:latin typeface="Arial"/>
                <a:ea typeface="WenQuanYi Zen Hei"/>
              </a:rPr>
              <a:t>Šestá úroveň</a:t>
            </a:r>
            <a:endParaRPr/>
          </a:p>
          <a:p>
            <a:pPr>
              <a:lnSpc>
                <a:spcPct val="100000"/>
              </a:lnSpc>
            </a:pPr>
            <a:r>
              <a:rPr lang="cs-CZ" sz="2000" strike="noStrike">
                <a:solidFill>
                  <a:srgbClr val="8B8B8B"/>
                </a:solidFill>
                <a:latin typeface="Arial"/>
                <a:ea typeface="WenQuanYi Zen Hei"/>
              </a:rPr>
              <a:t>Sedmá úroveňKliknutím lze upravit styly předlohy textu.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7920" cy="520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4640" cy="520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7920" cy="52092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9BF523C0-8E5D-46EC-BE82-C3C5B30A0BED}" type="slidenum">
              <a:rPr lang="cs-CZ" sz="1400" strike="noStrike">
                <a:solidFill>
                  <a:srgbClr val="000000"/>
                </a:solidFill>
                <a:latin typeface="Times New Roman"/>
                <a:ea typeface="DejaVu Sans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Obrázek 79"/>
          <p:cNvPicPr/>
          <p:nvPr/>
        </p:nvPicPr>
        <p:blipFill>
          <a:blip r:embed="rId14"/>
          <a:stretch/>
        </p:blipFill>
        <p:spPr>
          <a:xfrm>
            <a:off x="720" y="720"/>
            <a:ext cx="10079280" cy="7559280"/>
          </a:xfrm>
          <a:prstGeom prst="rect">
            <a:avLst/>
          </a:prstGeom>
          <a:ln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3000" strike="noStrike">
                <a:latin typeface="Arial"/>
              </a:rPr>
              <a:t>Klikněte pro úpravu formátu textu nadpisuKliknutím lze upravit styl.</a:t>
            </a:r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3280" y="1800360"/>
            <a:ext cx="445896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cs-CZ" sz="2800" strike="noStrike">
                <a:latin typeface="Arial"/>
                <a:ea typeface="WenQuanYi Zen Hei"/>
              </a:rPr>
              <a:t>Klikněte pro úpravu formátu textu osnovy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cs-CZ" sz="2800" strike="noStrike">
                <a:latin typeface="Arial"/>
                <a:ea typeface="WenQuanYi Zen Hei"/>
              </a:rPr>
              <a:t>Druhá úroveň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cs-CZ" sz="2800" strike="noStrike">
                <a:latin typeface="Arial"/>
                <a:ea typeface="WenQuanYi Zen Hei"/>
              </a:rPr>
              <a:t>Třetí úroveň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cs-CZ" sz="2800" strike="noStrike">
                <a:latin typeface="Arial"/>
                <a:ea typeface="WenQuanYi Zen Hei"/>
              </a:rPr>
              <a:t>Čtvrtá úroveň osnovy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cs-CZ" sz="2800" strike="noStrike">
                <a:latin typeface="Arial"/>
                <a:ea typeface="WenQuanYi Zen Hei"/>
              </a:rPr>
              <a:t>Pátá úroveň osnovy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cs-CZ" sz="2800" strike="noStrike">
                <a:latin typeface="Arial"/>
                <a:ea typeface="WenQuanYi Zen Hei"/>
              </a:rPr>
              <a:t>Šestá úroveň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>
                <a:latin typeface="Arial"/>
                <a:ea typeface="WenQuanYi Zen Hei"/>
              </a:rPr>
              <a:t>Sedmá úroveňKliknutím lze upravit styly předlohy textu.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cs-CZ" sz="2400" strike="noStrike">
                <a:latin typeface="Arial"/>
                <a:ea typeface="WenQuanYi Zen Hei"/>
              </a:rPr>
              <a:t>Druhá úroveň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000" strike="noStrike">
                <a:latin typeface="Arial"/>
                <a:ea typeface="WenQuanYi Zen Hei"/>
              </a:rPr>
              <a:t>Třetí úroveň</a:t>
            </a:r>
            <a:endParaRPr/>
          </a:p>
          <a:p>
            <a:pPr lvl="3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cs-CZ" strike="noStrike">
                <a:latin typeface="Arial"/>
                <a:ea typeface="WenQuanYi Zen Hei"/>
              </a:rPr>
              <a:t>Čtvrtá úroveň</a:t>
            </a:r>
            <a:endParaRPr/>
          </a:p>
          <a:p>
            <a:pPr lvl="4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trike="noStrike">
                <a:latin typeface="Arial"/>
                <a:ea typeface="WenQuanYi Zen Hei"/>
              </a:rPr>
              <a:t>Pátá úroveň</a:t>
            </a:r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114880" y="1800360"/>
            <a:ext cx="44604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cs-CZ" sz="2800" strike="noStrike">
                <a:latin typeface="Arial"/>
                <a:ea typeface="WenQuanYi Zen Hei"/>
              </a:rPr>
              <a:t>Klikněte pro úpravu formátu textu osnovy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cs-CZ" sz="2800" strike="noStrike">
                <a:latin typeface="Arial"/>
                <a:ea typeface="WenQuanYi Zen Hei"/>
              </a:rPr>
              <a:t>Druhá úroveň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cs-CZ" sz="2800" strike="noStrike">
                <a:latin typeface="Arial"/>
                <a:ea typeface="WenQuanYi Zen Hei"/>
              </a:rPr>
              <a:t>Třetí úroveň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cs-CZ" sz="2800" strike="noStrike">
                <a:latin typeface="Arial"/>
                <a:ea typeface="WenQuanYi Zen Hei"/>
              </a:rPr>
              <a:t>Čtvrtá úroveň osnovy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cs-CZ" sz="2800" strike="noStrike">
                <a:latin typeface="Arial"/>
                <a:ea typeface="WenQuanYi Zen Hei"/>
              </a:rPr>
              <a:t>Pátá úroveň osnovy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cs-CZ" sz="2800" strike="noStrike">
                <a:latin typeface="Arial"/>
                <a:ea typeface="WenQuanYi Zen Hei"/>
              </a:rPr>
              <a:t>Šestá úroveň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>
                <a:latin typeface="Arial"/>
                <a:ea typeface="WenQuanYi Zen Hei"/>
              </a:rPr>
              <a:t>Sedmá úroveňKliknutím lze upravit styly předlohy textu.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cs-CZ" sz="2400" strike="noStrike">
                <a:latin typeface="Arial"/>
                <a:ea typeface="WenQuanYi Zen Hei"/>
              </a:rPr>
              <a:t>Druhá úroveň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000" strike="noStrike">
                <a:latin typeface="Arial"/>
                <a:ea typeface="WenQuanYi Zen Hei"/>
              </a:rPr>
              <a:t>Třetí úroveň</a:t>
            </a:r>
            <a:endParaRPr/>
          </a:p>
          <a:p>
            <a:pPr lvl="3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cs-CZ" strike="noStrike">
                <a:latin typeface="Arial"/>
                <a:ea typeface="WenQuanYi Zen Hei"/>
              </a:rPr>
              <a:t>Čtvrtá úroveň</a:t>
            </a:r>
            <a:endParaRPr/>
          </a:p>
          <a:p>
            <a:pPr lvl="4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trike="noStrike">
                <a:latin typeface="Arial"/>
                <a:ea typeface="WenQuanYi Zen Hei"/>
              </a:rPr>
              <a:t>Pátá úroveň</a:t>
            </a:r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504000" y="6887160"/>
            <a:ext cx="2347920" cy="520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4640" cy="520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7920" cy="52092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9E215824-90D8-46EC-8AE4-EF5EF75A2E6B}" type="slidenum">
              <a:rPr lang="cs-CZ" sz="1400" strike="noStrike">
                <a:solidFill>
                  <a:srgbClr val="000000"/>
                </a:solidFill>
                <a:latin typeface="Times New Roman"/>
                <a:ea typeface="DejaVu Sans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Obrázek 120"/>
          <p:cNvPicPr/>
          <p:nvPr/>
        </p:nvPicPr>
        <p:blipFill>
          <a:blip r:embed="rId14"/>
          <a:stretch/>
        </p:blipFill>
        <p:spPr>
          <a:xfrm>
            <a:off x="720" y="720"/>
            <a:ext cx="10079280" cy="7559280"/>
          </a:xfrm>
          <a:prstGeom prst="rect">
            <a:avLst/>
          </a:prstGeom>
          <a:ln>
            <a:noFill/>
          </a:ln>
        </p:spPr>
      </p:pic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3000" strike="noStrike">
                <a:latin typeface="Arial"/>
              </a:rPr>
              <a:t>Klikněte pro úpravu formátu textu nadpisuKliknutím lze upravit styl.</a:t>
            </a:r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cs-CZ" sz="2600" strike="noStrike">
                <a:latin typeface="Arial"/>
                <a:ea typeface="WenQuanYi Zen Hei"/>
              </a:rPr>
              <a:t>Klikněte pro úpravu formátu textu osnovy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cs-CZ" sz="2600" strike="noStrike">
                <a:latin typeface="Arial"/>
                <a:ea typeface="WenQuanYi Zen Hei"/>
              </a:rPr>
              <a:t>Druhá úroveň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cs-CZ" sz="2600" strike="noStrike">
                <a:latin typeface="Arial"/>
                <a:ea typeface="WenQuanYi Zen Hei"/>
              </a:rPr>
              <a:t>Třetí úroveň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cs-CZ" sz="2600" strike="noStrike">
                <a:latin typeface="Arial"/>
                <a:ea typeface="WenQuanYi Zen Hei"/>
              </a:rPr>
              <a:t>Čtvrtá úroveň osnovy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cs-CZ" sz="2600" strike="noStrike">
                <a:latin typeface="Arial"/>
                <a:ea typeface="WenQuanYi Zen Hei"/>
              </a:rPr>
              <a:t>Pátá úroveň osnovy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cs-CZ" sz="2600" strike="noStrike">
                <a:latin typeface="Arial"/>
                <a:ea typeface="WenQuanYi Zen Hei"/>
              </a:rPr>
              <a:t>Šestá úroveň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600" strike="noStrike">
                <a:latin typeface="Arial"/>
                <a:ea typeface="WenQuanYi Zen Hei"/>
              </a:rPr>
              <a:t>Sedmá úroveňKliknutím lze upravit styly předlohy textu.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cs-CZ" sz="2600" strike="noStrike">
                <a:latin typeface="Arial"/>
                <a:ea typeface="WenQuanYi Zen Hei"/>
              </a:rPr>
              <a:t>Druhá úroveň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600" strike="noStrike">
                <a:latin typeface="Arial"/>
                <a:ea typeface="WenQuanYi Zen Hei"/>
              </a:rPr>
              <a:t>Třetí úroveň</a:t>
            </a:r>
            <a:endParaRPr/>
          </a:p>
          <a:p>
            <a:pPr lvl="3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cs-CZ" sz="2600" strike="noStrike">
                <a:latin typeface="Arial"/>
                <a:ea typeface="WenQuanYi Zen Hei"/>
              </a:rPr>
              <a:t>Čtvrtá úroveň</a:t>
            </a:r>
            <a:endParaRPr/>
          </a:p>
          <a:p>
            <a:pPr lvl="4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600" strike="noStrike">
                <a:latin typeface="Arial"/>
                <a:ea typeface="WenQuanYi Zen Hei"/>
              </a:rPr>
              <a:t>Pátá úroveň</a:t>
            </a:r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7920" cy="520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5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4640" cy="520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6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7920" cy="52092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305FB40A-4E60-4629-B45E-1D2B34CCEB73}" type="slidenum">
              <a:rPr lang="cs-CZ" sz="1400" strike="noStrike">
                <a:solidFill>
                  <a:srgbClr val="000000"/>
                </a:solidFill>
                <a:latin typeface="Times New Roman"/>
                <a:ea typeface="DejaVu Sans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792000" y="2356560"/>
            <a:ext cx="8567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000" strike="noStrike" dirty="0" err="1">
                <a:latin typeface="Arial"/>
              </a:rPr>
              <a:t>Hubbleův</a:t>
            </a:r>
            <a:r>
              <a:rPr lang="cs-CZ" sz="4000" strike="noStrike" dirty="0">
                <a:latin typeface="Arial"/>
              </a:rPr>
              <a:t> vesmírný teleskop
Vesmírný </a:t>
            </a:r>
            <a:r>
              <a:rPr lang="cs-CZ" sz="4000" strike="noStrike" dirty="0" smtClean="0">
                <a:latin typeface="Arial"/>
              </a:rPr>
              <a:t>teleskop Jamese </a:t>
            </a:r>
            <a:r>
              <a:rPr lang="cs-CZ" sz="4000" strike="noStrike" dirty="0" err="1">
                <a:latin typeface="Arial"/>
              </a:rPr>
              <a:t>Webba</a:t>
            </a:r>
            <a:endParaRPr dirty="0"/>
          </a:p>
        </p:txBody>
      </p:sp>
      <p:sp>
        <p:nvSpPr>
          <p:cNvPr id="162" name="TextShape 2"/>
          <p:cNvSpPr txBox="1"/>
          <p:nvPr/>
        </p:nvSpPr>
        <p:spPr>
          <a:xfrm>
            <a:off x="792000" y="4408920"/>
            <a:ext cx="8567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cs-CZ" sz="2200" strike="noStrike">
                <a:latin typeface="Arial"/>
              </a:rPr>
              <a:t>Zdeněk Biberle, xbiber00@stud.fit.vutbr.cz
Josef Řídký, xridky00@stud.fit.vutbr.cz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797040" y="4857840"/>
            <a:ext cx="8567280" cy="1501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cs-CZ" sz="4000" b="1" strike="noStrike" dirty="0">
                <a:latin typeface="Arial"/>
              </a:rPr>
              <a:t>Vesmírný teleskop 
</a:t>
            </a:r>
            <a:r>
              <a:rPr lang="cs-CZ" sz="4000" b="1" dirty="0">
                <a:latin typeface="Arial"/>
              </a:rPr>
              <a:t>J</a:t>
            </a:r>
            <a:r>
              <a:rPr lang="cs-CZ" sz="4000" b="1" strike="noStrike" dirty="0" smtClean="0">
                <a:latin typeface="Arial"/>
              </a:rPr>
              <a:t>amese </a:t>
            </a:r>
            <a:r>
              <a:rPr lang="cs-CZ" sz="4000" b="1" strike="noStrike" dirty="0" err="1" smtClean="0">
                <a:latin typeface="Arial"/>
              </a:rPr>
              <a:t>Webba</a:t>
            </a:r>
            <a:endParaRPr dirty="0"/>
          </a:p>
        </p:txBody>
      </p:sp>
      <p:sp>
        <p:nvSpPr>
          <p:cNvPr id="184" name="TextShape 2"/>
          <p:cNvSpPr txBox="1"/>
          <p:nvPr/>
        </p:nvSpPr>
        <p:spPr>
          <a:xfrm>
            <a:off x="797040" y="3203640"/>
            <a:ext cx="8567280" cy="165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504000" y="576000"/>
            <a:ext cx="8352360" cy="71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cs-CZ" sz="3000" strike="noStrike" dirty="0">
                <a:latin typeface="Arial"/>
              </a:rPr>
              <a:t>Vesmírný teleskop Jamese </a:t>
            </a:r>
            <a:r>
              <a:rPr lang="cs-CZ" sz="3000" strike="noStrike" dirty="0" err="1">
                <a:latin typeface="Arial"/>
              </a:rPr>
              <a:t>Webba</a:t>
            </a:r>
            <a:r>
              <a:rPr lang="cs-CZ" sz="3000" strike="noStrike" dirty="0">
                <a:latin typeface="Arial"/>
              </a:rPr>
              <a:t> - úvod</a:t>
            </a:r>
            <a:endParaRPr dirty="0"/>
          </a:p>
        </p:txBody>
      </p:sp>
      <p:pic>
        <p:nvPicPr>
          <p:cNvPr id="187" name="Zástupný symbol pro obsah 4"/>
          <p:cNvPicPr/>
          <p:nvPr/>
        </p:nvPicPr>
        <p:blipFill>
          <a:blip r:embed="rId2"/>
          <a:stretch/>
        </p:blipFill>
        <p:spPr>
          <a:xfrm>
            <a:off x="5256336" y="3923853"/>
            <a:ext cx="4460400" cy="3202200"/>
          </a:xfrm>
          <a:prstGeom prst="rect">
            <a:avLst/>
          </a:prstGeom>
          <a:ln>
            <a:noFill/>
          </a:ln>
        </p:spPr>
      </p:pic>
      <p:sp>
        <p:nvSpPr>
          <p:cNvPr id="186" name="TextShape 2"/>
          <p:cNvSpPr txBox="1"/>
          <p:nvPr/>
        </p:nvSpPr>
        <p:spPr>
          <a:xfrm>
            <a:off x="503280" y="1800360"/>
            <a:ext cx="9072000" cy="23395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 dirty="0">
                <a:latin typeface="Arial"/>
                <a:ea typeface="WenQuanYi Zen Hei"/>
              </a:rPr>
              <a:t>plánovaná </a:t>
            </a:r>
            <a:r>
              <a:rPr lang="cs-CZ" sz="2800" strike="noStrike" dirty="0" smtClean="0">
                <a:latin typeface="Arial"/>
                <a:ea typeface="WenQuanYi Zen Hei"/>
              </a:rPr>
              <a:t>observatoř (nástupce </a:t>
            </a:r>
            <a:r>
              <a:rPr lang="cs-CZ" sz="2800" strike="noStrike" dirty="0" err="1" smtClean="0">
                <a:latin typeface="Arial"/>
                <a:ea typeface="WenQuanYi Zen Hei"/>
              </a:rPr>
              <a:t>Hubbleova</a:t>
            </a:r>
            <a:r>
              <a:rPr lang="cs-CZ" sz="2800" strike="noStrike" dirty="0" smtClean="0">
                <a:latin typeface="Arial"/>
                <a:ea typeface="WenQuanYi Zen Hei"/>
              </a:rPr>
              <a:t> teleskopu)</a:t>
            </a:r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 dirty="0" smtClean="0">
                <a:latin typeface="Arial"/>
                <a:ea typeface="WenQuanYi Zen Hei"/>
              </a:rPr>
              <a:t>příjem infračerveného záření (0.6 - 2</a:t>
            </a:r>
            <a:r>
              <a:rPr lang="cs-CZ" sz="2800" strike="noStrike" dirty="0" smtClean="0">
                <a:ea typeface="WenQuanYi Zen Hei"/>
              </a:rPr>
              <a:t>8</a:t>
            </a:r>
            <a:r>
              <a:rPr lang="el-GR" sz="2800" strike="noStrike" dirty="0" smtClean="0">
                <a:ea typeface="WenQuanYi Zen Hei"/>
              </a:rPr>
              <a:t>μ</a:t>
            </a:r>
            <a:r>
              <a:rPr lang="cs-CZ" sz="2800" strike="noStrike" dirty="0" smtClean="0">
                <a:ea typeface="WenQuanYi Zen Hei"/>
              </a:rPr>
              <a:t>m)</a:t>
            </a:r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 dirty="0">
                <a:latin typeface="Arial"/>
                <a:ea typeface="WenQuanYi Zen Hei"/>
              </a:rPr>
              <a:t>vývoj </a:t>
            </a:r>
            <a:r>
              <a:rPr lang="cs-CZ" sz="2800" dirty="0" smtClean="0">
                <a:latin typeface="Arial"/>
                <a:ea typeface="WenQuanYi Zen Hei"/>
              </a:rPr>
              <a:t>od</a:t>
            </a:r>
            <a:r>
              <a:rPr lang="cs-CZ" sz="2800" strike="noStrike" dirty="0" smtClean="0">
                <a:latin typeface="Arial"/>
                <a:ea typeface="WenQuanYi Zen Hei"/>
              </a:rPr>
              <a:t> roku </a:t>
            </a:r>
            <a:r>
              <a:rPr lang="cs-CZ" sz="2800" strike="noStrike" dirty="0">
                <a:latin typeface="Arial"/>
                <a:ea typeface="WenQuanYi Zen Hei"/>
              </a:rPr>
              <a:t>1996 </a:t>
            </a:r>
            <a:r>
              <a:rPr lang="cs-CZ" sz="2800" strike="noStrike" dirty="0" smtClean="0">
                <a:latin typeface="Arial"/>
                <a:ea typeface="WenQuanYi Zen Hei"/>
              </a:rPr>
              <a:t>(Vesmírný </a:t>
            </a:r>
            <a:r>
              <a:rPr lang="cs-CZ" sz="2800" strike="noStrike" dirty="0">
                <a:latin typeface="Arial"/>
                <a:ea typeface="WenQuanYi Zen Hei"/>
              </a:rPr>
              <a:t>teleskop nové </a:t>
            </a:r>
            <a:r>
              <a:rPr lang="cs-CZ" sz="2800" strike="noStrike" dirty="0" smtClean="0">
                <a:latin typeface="Arial"/>
                <a:ea typeface="WenQuanYi Zen Hei"/>
              </a:rPr>
              <a:t>generace)</a:t>
            </a:r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 dirty="0" smtClean="0">
                <a:latin typeface="Arial"/>
                <a:ea typeface="WenQuanYi Zen Hei"/>
              </a:rPr>
              <a:t>2002  </a:t>
            </a:r>
            <a:r>
              <a:rPr lang="cs-CZ" sz="2800" strike="noStrike" dirty="0">
                <a:latin typeface="Arial"/>
                <a:ea typeface="WenQuanYi Zen Hei"/>
              </a:rPr>
              <a:t>přejmenován na </a:t>
            </a:r>
            <a:r>
              <a:rPr lang="cs-CZ" sz="2800" strike="noStrike" dirty="0" smtClean="0">
                <a:latin typeface="Arial"/>
                <a:ea typeface="WenQuanYi Zen Hei"/>
              </a:rPr>
              <a:t>JWST</a:t>
            </a:r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 lang="cs-CZ" sz="2800" dirty="0">
              <a:latin typeface="Arial"/>
            </a:endParaRPr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dirty="0" err="1" smtClean="0">
                <a:latin typeface="Arial"/>
              </a:rPr>
              <a:t>tří-zrcadlový</a:t>
            </a:r>
            <a:r>
              <a:rPr lang="cs-CZ" sz="2800" dirty="0" smtClean="0">
                <a:latin typeface="Arial"/>
              </a:rPr>
              <a:t> </a:t>
            </a:r>
            <a:r>
              <a:rPr lang="cs-CZ" sz="2800" dirty="0" err="1" smtClean="0">
                <a:latin typeface="Arial"/>
              </a:rPr>
              <a:t>anastigmatismus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504000" y="576000"/>
            <a:ext cx="8352360" cy="71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cs-CZ" sz="3000" strike="noStrike" dirty="0" smtClean="0">
                <a:latin typeface="Arial"/>
              </a:rPr>
              <a:t>Odstraňované aberace</a:t>
            </a:r>
          </a:p>
        </p:txBody>
      </p:sp>
      <p:pic>
        <p:nvPicPr>
          <p:cNvPr id="1026" name="Picture 2" descr="http://www.stud.fit.vutbr.cz/~xridky00/co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48" y="1691605"/>
            <a:ext cx="39528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8/8d/Baader_Rowe_Coma_Corrector_Comparis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73" b="24823"/>
          <a:stretch/>
        </p:blipFill>
        <p:spPr bwMode="auto">
          <a:xfrm>
            <a:off x="1744913" y="4367964"/>
            <a:ext cx="2287287" cy="214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stud.fit.vutbr.cz/~xridky00/astg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2" y="1691605"/>
            <a:ext cx="4574981" cy="235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upload.wikimedia.org/wikipedia/commons/4/42/Astigmatism_text_blu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232" y="4334624"/>
            <a:ext cx="2953140" cy="221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6109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000" dirty="0" smtClean="0">
                <a:latin typeface="+mn-lt"/>
              </a:rPr>
              <a:t>Cíle mise</a:t>
            </a:r>
            <a:endParaRPr lang="cs-CZ" sz="3000" dirty="0">
              <a:latin typeface="+mn-lt"/>
            </a:endParaRPr>
          </a:p>
        </p:txBody>
      </p:sp>
      <p:sp>
        <p:nvSpPr>
          <p:cNvPr id="3" name="Zástupný symbol pro text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8928800" cy="4384080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cs-CZ" sz="2800" dirty="0" smtClean="0"/>
              <a:t>Hledání světla z prvních hvězd a galaxií</a:t>
            </a:r>
          </a:p>
          <a:p>
            <a:pPr marL="514350" indent="-514350">
              <a:buFont typeface="+mj-lt"/>
              <a:buAutoNum type="arabicParenR"/>
            </a:pPr>
            <a:endParaRPr lang="cs-CZ" sz="2800" dirty="0" smtClean="0"/>
          </a:p>
          <a:p>
            <a:pPr marL="514350" indent="-514350">
              <a:buFont typeface="+mj-lt"/>
              <a:buAutoNum type="arabicParenR"/>
            </a:pPr>
            <a:r>
              <a:rPr lang="cs-CZ" sz="2800" dirty="0" smtClean="0"/>
              <a:t>Studování formování a vývoje galaxií</a:t>
            </a:r>
          </a:p>
          <a:p>
            <a:pPr marL="514350" indent="-514350">
              <a:buFont typeface="+mj-lt"/>
              <a:buAutoNum type="arabicParenR"/>
            </a:pPr>
            <a:endParaRPr lang="cs-CZ" sz="2800" dirty="0" smtClean="0"/>
          </a:p>
          <a:p>
            <a:pPr marL="514350" indent="-514350">
              <a:buFont typeface="+mj-lt"/>
              <a:buAutoNum type="arabicParenR"/>
            </a:pPr>
            <a:r>
              <a:rPr lang="cs-CZ" sz="2800" dirty="0" smtClean="0"/>
              <a:t>Pochopení formování hvězd a planetárních systémů</a:t>
            </a:r>
          </a:p>
          <a:p>
            <a:pPr marL="514350" indent="-514350">
              <a:buFont typeface="+mj-lt"/>
              <a:buAutoNum type="arabicParenR"/>
            </a:pPr>
            <a:endParaRPr lang="cs-CZ" sz="2800" dirty="0" smtClean="0"/>
          </a:p>
          <a:p>
            <a:pPr marL="514350" indent="-514350">
              <a:buFont typeface="+mj-lt"/>
              <a:buAutoNum type="arabicParenR"/>
            </a:pPr>
            <a:r>
              <a:rPr lang="cs-CZ" sz="2800" dirty="0" smtClean="0"/>
              <a:t>Studování planetárních systémů a počátku života</a:t>
            </a:r>
          </a:p>
          <a:p>
            <a:pPr marL="514350" indent="-514350">
              <a:buFont typeface="+mj-lt"/>
              <a:buAutoNum type="arabicParenR"/>
            </a:pPr>
            <a:endParaRPr lang="cs-CZ" sz="2800" dirty="0" smtClean="0"/>
          </a:p>
          <a:p>
            <a:r>
              <a:rPr lang="cs-CZ" sz="2800" dirty="0" smtClean="0"/>
              <a:t>Předpokládaná délka mise je 10 let.</a:t>
            </a:r>
            <a:endParaRPr lang="cs-CZ" sz="2800" dirty="0"/>
          </a:p>
          <a:p>
            <a:pPr marL="514350" indent="-514350">
              <a:buFont typeface="+mj-lt"/>
              <a:buAutoNum type="arabicParenR"/>
            </a:pPr>
            <a:endParaRPr lang="cs-CZ" sz="2800" dirty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53097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cs-CZ" sz="3000" strike="noStrike">
                <a:latin typeface="Arial"/>
              </a:rPr>
              <a:t>James Edwin Webb</a:t>
            </a:r>
            <a:endParaRPr/>
          </a:p>
        </p:txBody>
      </p:sp>
      <p:sp>
        <p:nvSpPr>
          <p:cNvPr id="189" name="TextShape 2"/>
          <p:cNvSpPr txBox="1"/>
          <p:nvPr/>
        </p:nvSpPr>
        <p:spPr>
          <a:xfrm>
            <a:off x="503280" y="1800360"/>
            <a:ext cx="5617152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 dirty="0">
                <a:latin typeface="Arial"/>
                <a:ea typeface="WenQuanYi Zen Hei"/>
              </a:rPr>
              <a:t>druhý ředitel NASA (1961-1968</a:t>
            </a:r>
            <a:r>
              <a:rPr lang="cs-CZ" sz="2800" strike="noStrike" dirty="0" smtClean="0">
                <a:latin typeface="Arial"/>
                <a:ea typeface="WenQuanYi Zen Hei"/>
              </a:rPr>
              <a:t>)</a:t>
            </a:r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 dirty="0">
                <a:latin typeface="Arial"/>
                <a:ea typeface="WenQuanYi Zen Hei"/>
              </a:rPr>
              <a:t>vedoucí programu Apollo </a:t>
            </a:r>
            <a:r>
              <a:rPr lang="cs-CZ" sz="2800" strike="noStrike" dirty="0" smtClean="0">
                <a:latin typeface="Arial"/>
                <a:ea typeface="WenQuanYi Zen Hei"/>
              </a:rPr>
              <a:t>(</a:t>
            </a:r>
            <a:r>
              <a:rPr lang="cs-CZ" sz="2800" strike="noStrike" dirty="0">
                <a:latin typeface="Arial"/>
                <a:ea typeface="WenQuanYi Zen Hei"/>
              </a:rPr>
              <a:t>člověk na Měsíci</a:t>
            </a:r>
            <a:r>
              <a:rPr lang="cs-CZ" sz="2800" strike="noStrike" dirty="0" smtClean="0">
                <a:latin typeface="Arial"/>
                <a:ea typeface="WenQuanYi Zen Hei"/>
              </a:rPr>
              <a:t>)</a:t>
            </a:r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 dirty="0">
                <a:latin typeface="Arial"/>
                <a:ea typeface="WenQuanYi Zen Hei"/>
              </a:rPr>
              <a:t>během jeho působení bylo vypraveno více než 75 letů do vesmíru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90" name="Zástupný symbol pro obsah 4"/>
          <p:cNvPicPr/>
          <p:nvPr/>
        </p:nvPicPr>
        <p:blipFill>
          <a:blip r:embed="rId2"/>
          <a:stretch/>
        </p:blipFill>
        <p:spPr>
          <a:xfrm>
            <a:off x="6264448" y="1800360"/>
            <a:ext cx="333720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cs-CZ" sz="3000" strike="noStrike">
                <a:latin typeface="Arial"/>
              </a:rPr>
              <a:t>Popis teleskopu</a:t>
            </a:r>
            <a:endParaRPr/>
          </a:p>
        </p:txBody>
      </p:sp>
      <p:pic>
        <p:nvPicPr>
          <p:cNvPr id="192" name="Zástupný symbol pro obsah 4"/>
          <p:cNvPicPr/>
          <p:nvPr/>
        </p:nvPicPr>
        <p:blipFill>
          <a:blip r:embed="rId2"/>
          <a:stretch/>
        </p:blipFill>
        <p:spPr>
          <a:xfrm>
            <a:off x="1152000" y="1619640"/>
            <a:ext cx="7632360" cy="5479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cs-CZ" sz="3000" strike="noStrike">
                <a:latin typeface="Arial"/>
              </a:rPr>
              <a:t>Popis teleskopu	</a:t>
            </a:r>
            <a:endParaRPr/>
          </a:p>
        </p:txBody>
      </p:sp>
      <p:sp>
        <p:nvSpPr>
          <p:cNvPr id="194" name="TextShape 2"/>
          <p:cNvSpPr txBox="1"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600" strike="noStrike" dirty="0">
                <a:latin typeface="Arial"/>
                <a:ea typeface="WenQuanYi Zen Hei"/>
              </a:rPr>
              <a:t>Primární zrcadlo</a:t>
            </a:r>
            <a:r>
              <a:rPr lang="cs-CZ" sz="2600" strike="noStrike" dirty="0" smtClean="0">
                <a:latin typeface="Arial"/>
                <a:ea typeface="WenQuanYi Zen Hei"/>
              </a:rPr>
              <a:t>:</a:t>
            </a:r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 dirty="0"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cs-CZ" sz="2600" strike="noStrike" dirty="0">
                <a:latin typeface="Arial"/>
                <a:ea typeface="WenQuanYi Zen Hei"/>
              </a:rPr>
              <a:t>18 hexagonálních beryliových </a:t>
            </a:r>
            <a:r>
              <a:rPr lang="cs-CZ" sz="2600" strike="noStrike" dirty="0" smtClean="0">
                <a:latin typeface="Arial"/>
                <a:ea typeface="WenQuanYi Zen Hei"/>
              </a:rPr>
              <a:t>zrcadel (segmentů), </a:t>
            </a:r>
            <a:r>
              <a:rPr lang="cs-CZ" sz="2600" strike="noStrike" dirty="0">
                <a:latin typeface="Arial"/>
                <a:ea typeface="WenQuanYi Zen Hei"/>
              </a:rPr>
              <a:t>které jsou potaženy zlatem pro maximální odrazivost </a:t>
            </a:r>
            <a:r>
              <a:rPr lang="cs-CZ" sz="2600" strike="noStrike" dirty="0" smtClean="0">
                <a:latin typeface="Arial"/>
                <a:ea typeface="WenQuanYi Zen Hei"/>
              </a:rPr>
              <a:t>IR</a:t>
            </a:r>
          </a:p>
          <a:p>
            <a:pPr lvl="1">
              <a:lnSpc>
                <a:spcPct val="100000"/>
              </a:lnSpc>
              <a:buSzPct val="75000"/>
            </a:pPr>
            <a:endParaRPr dirty="0"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cs-CZ" sz="2600" strike="noStrike" dirty="0">
                <a:latin typeface="Arial"/>
                <a:ea typeface="WenQuanYi Zen Hei"/>
              </a:rPr>
              <a:t>jeden segment má průměr 1.3m a váží </a:t>
            </a:r>
            <a:r>
              <a:rPr lang="cs-CZ" sz="2600" strike="noStrike" dirty="0" smtClean="0">
                <a:latin typeface="Arial"/>
                <a:ea typeface="WenQuanYi Zen Hei"/>
              </a:rPr>
              <a:t>40kg</a:t>
            </a:r>
          </a:p>
          <a:p>
            <a:pPr lvl="1">
              <a:lnSpc>
                <a:spcPct val="100000"/>
              </a:lnSpc>
              <a:buSzPct val="75000"/>
            </a:pPr>
            <a:endParaRPr dirty="0"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cs-CZ" sz="2600" strike="noStrike" dirty="0">
                <a:latin typeface="Arial"/>
                <a:ea typeface="WenQuanYi Zen Hei"/>
              </a:rPr>
              <a:t>celková odrazová plocha primárního zrcadla je </a:t>
            </a:r>
            <a:r>
              <a:rPr lang="cs-CZ" sz="2600" strike="noStrike" dirty="0" smtClean="0">
                <a:latin typeface="Arial"/>
                <a:ea typeface="WenQuanYi Zen Hei"/>
              </a:rPr>
              <a:t>25m2</a:t>
            </a:r>
          </a:p>
          <a:p>
            <a:pPr lvl="1">
              <a:lnSpc>
                <a:spcPct val="100000"/>
              </a:lnSpc>
              <a:buSzPct val="75000"/>
            </a:pPr>
            <a:endParaRPr dirty="0"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cs-CZ" sz="2600" strike="noStrike" dirty="0">
                <a:latin typeface="Arial"/>
                <a:ea typeface="WenQuanYi Zen Hei"/>
              </a:rPr>
              <a:t>ovládání segmentů pomocí </a:t>
            </a:r>
            <a:r>
              <a:rPr lang="cs-CZ" sz="2600" strike="noStrike" dirty="0" err="1">
                <a:latin typeface="Arial"/>
                <a:ea typeface="WenQuanYi Zen Hei"/>
              </a:rPr>
              <a:t>servopohonů</a:t>
            </a:r>
            <a:r>
              <a:rPr lang="cs-CZ" sz="2600" strike="noStrike" dirty="0">
                <a:latin typeface="Arial"/>
                <a:ea typeface="WenQuanYi Zen Hei"/>
              </a:rPr>
              <a:t> (změny polohy v rozměrech nanometrů)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cs-CZ" sz="3000" strike="noStrike">
                <a:latin typeface="Arial"/>
              </a:rPr>
              <a:t>Použité technologie</a:t>
            </a:r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dirty="0" err="1" smtClean="0"/>
              <a:t>Integrated</a:t>
            </a:r>
            <a:r>
              <a:rPr lang="cs-CZ" sz="2800" dirty="0" smtClean="0"/>
              <a:t> Science Instrument Module</a:t>
            </a:r>
            <a:endParaRPr sz="2800" dirty="0"/>
          </a:p>
        </p:txBody>
      </p:sp>
      <p:pic>
        <p:nvPicPr>
          <p:cNvPr id="1028" name="Picture 4" descr="http://jwst.nasa.gov/images/news6_fi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184" y="2987749"/>
            <a:ext cx="5143612" cy="331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Přímá spojnice se šipkou 2"/>
          <p:cNvCxnSpPr>
            <a:endCxn id="6" idx="1"/>
          </p:cNvCxnSpPr>
          <p:nvPr/>
        </p:nvCxnSpPr>
        <p:spPr>
          <a:xfrm>
            <a:off x="3600152" y="2267669"/>
            <a:ext cx="2432609" cy="15579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ál 5"/>
          <p:cNvSpPr/>
          <p:nvPr/>
        </p:nvSpPr>
        <p:spPr>
          <a:xfrm>
            <a:off x="5832400" y="3635821"/>
            <a:ext cx="1368152" cy="12961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cs-CZ" sz="3000" strike="noStrike">
                <a:latin typeface="Arial"/>
              </a:rPr>
              <a:t>Použité technologie</a:t>
            </a:r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152" y="1766789"/>
            <a:ext cx="7416576" cy="5253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08213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cs-CZ" sz="3000" strike="noStrike">
                <a:latin typeface="Arial"/>
              </a:rPr>
              <a:t>Použité technologie</a:t>
            </a:r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600" strike="noStrike" dirty="0" err="1" smtClean="0">
                <a:latin typeface="Arial"/>
                <a:ea typeface="WenQuanYi Zen Hei"/>
              </a:rPr>
              <a:t>Near</a:t>
            </a:r>
            <a:r>
              <a:rPr lang="cs-CZ" sz="2600" strike="noStrike" dirty="0" smtClean="0">
                <a:latin typeface="Arial"/>
                <a:ea typeface="WenQuanYi Zen Hei"/>
              </a:rPr>
              <a:t> </a:t>
            </a:r>
            <a:r>
              <a:rPr lang="cs-CZ" sz="2600" strike="noStrike" dirty="0" err="1" smtClean="0">
                <a:latin typeface="Arial"/>
                <a:ea typeface="WenQuanYi Zen Hei"/>
              </a:rPr>
              <a:t>InfraRred</a:t>
            </a:r>
            <a:r>
              <a:rPr lang="cs-CZ" sz="2600" strike="noStrike" dirty="0" smtClean="0">
                <a:latin typeface="Arial"/>
                <a:ea typeface="WenQuanYi Zen Hei"/>
              </a:rPr>
              <a:t> </a:t>
            </a:r>
            <a:r>
              <a:rPr lang="cs-CZ" sz="2600" strike="noStrike" dirty="0" err="1" smtClean="0">
                <a:latin typeface="Arial"/>
                <a:ea typeface="WenQuanYi Zen Hei"/>
              </a:rPr>
              <a:t>Camera</a:t>
            </a:r>
            <a:r>
              <a:rPr lang="cs-CZ" sz="2600" strike="noStrike" dirty="0" smtClean="0">
                <a:latin typeface="Arial"/>
                <a:ea typeface="WenQuanYi Zen Hei"/>
              </a:rPr>
              <a:t> </a:t>
            </a:r>
            <a:r>
              <a:rPr lang="cs-CZ" sz="2600" strike="noStrike" dirty="0">
                <a:latin typeface="Arial"/>
                <a:ea typeface="WenQuanYi Zen Hei"/>
              </a:rPr>
              <a:t>– kamera vybavená přístrojem, který umožní odstínit světlo hvězdy a studovat tak její okolí (například planety). Zaměří se na studium starých hvězd ve vzdálených galaxiích i ledová tělesa daleko za dráhou Neptunu</a:t>
            </a:r>
            <a:r>
              <a:rPr lang="cs-CZ" sz="2600" strike="noStrike" dirty="0" smtClean="0">
                <a:latin typeface="Arial"/>
                <a:ea typeface="WenQuanYi Zen Hei"/>
              </a:rPr>
              <a:t>.</a:t>
            </a:r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600" strike="noStrike" dirty="0" err="1" smtClean="0">
                <a:latin typeface="Arial"/>
                <a:ea typeface="WenQuanYi Zen Hei"/>
              </a:rPr>
              <a:t>Near</a:t>
            </a:r>
            <a:r>
              <a:rPr lang="cs-CZ" sz="2600" strike="noStrike" dirty="0" smtClean="0">
                <a:latin typeface="Arial"/>
                <a:ea typeface="WenQuanYi Zen Hei"/>
              </a:rPr>
              <a:t> </a:t>
            </a:r>
            <a:r>
              <a:rPr lang="cs-CZ" sz="2600" strike="noStrike" dirty="0" err="1" smtClean="0">
                <a:latin typeface="Arial"/>
                <a:ea typeface="WenQuanYi Zen Hei"/>
              </a:rPr>
              <a:t>InfraRred</a:t>
            </a:r>
            <a:r>
              <a:rPr lang="cs-CZ" sz="2600" strike="noStrike" dirty="0" smtClean="0">
                <a:latin typeface="Arial"/>
                <a:ea typeface="WenQuanYi Zen Hei"/>
              </a:rPr>
              <a:t> </a:t>
            </a:r>
            <a:r>
              <a:rPr lang="cs-CZ" sz="2600" strike="noStrike" dirty="0" err="1" smtClean="0">
                <a:latin typeface="Arial"/>
                <a:ea typeface="WenQuanYi Zen Hei"/>
              </a:rPr>
              <a:t>Spectograph</a:t>
            </a:r>
            <a:r>
              <a:rPr lang="cs-CZ" sz="2600" strike="noStrike" dirty="0">
                <a:latin typeface="Arial"/>
                <a:ea typeface="WenQuanYi Zen Hei"/>
              </a:rPr>
              <a:t> – spektrograf čili přístroj, který zaznamenává spektrum záření vydávané určitým objektem. Je určený pro studium složení, teploty a hmotnosti vzdálených </a:t>
            </a:r>
            <a:r>
              <a:rPr lang="cs-CZ" sz="2600" strike="noStrike" dirty="0" smtClean="0">
                <a:latin typeface="Arial"/>
                <a:ea typeface="WenQuanYi Zen Hei"/>
              </a:rPr>
              <a:t>vesmírných objektů</a:t>
            </a:r>
            <a:r>
              <a:rPr lang="cs-CZ" sz="2600" strike="noStrike" dirty="0">
                <a:latin typeface="Arial"/>
                <a:ea typeface="WenQuanYi Zen Hei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77350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797040" y="4857840"/>
            <a:ext cx="8567280" cy="1501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cs-CZ" sz="4000" b="1" strike="noStrike">
                <a:latin typeface="Arial"/>
              </a:rPr>
              <a:t>Hubbleův vesmírný teleskop</a:t>
            </a:r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797040" y="3203640"/>
            <a:ext cx="8567280" cy="165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cs-CZ" sz="3000" strike="noStrike">
                <a:latin typeface="Arial"/>
              </a:rPr>
              <a:t>Použité technologie</a:t>
            </a:r>
            <a:endParaRPr/>
          </a:p>
        </p:txBody>
      </p:sp>
      <p:sp>
        <p:nvSpPr>
          <p:cNvPr id="198" name="TextShape 2"/>
          <p:cNvSpPr txBox="1"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600" strike="noStrike" dirty="0" err="1" smtClean="0">
                <a:latin typeface="Arial"/>
                <a:ea typeface="WenQuanYi Zen Hei"/>
              </a:rPr>
              <a:t>Mid-InfraRed</a:t>
            </a:r>
            <a:r>
              <a:rPr lang="cs-CZ" sz="2600" strike="noStrike" dirty="0" smtClean="0">
                <a:latin typeface="Arial"/>
                <a:ea typeface="WenQuanYi Zen Hei"/>
              </a:rPr>
              <a:t> Instrument </a:t>
            </a:r>
            <a:r>
              <a:rPr lang="cs-CZ" sz="2600" strike="noStrike" dirty="0">
                <a:latin typeface="Arial"/>
                <a:ea typeface="WenQuanYi Zen Hei"/>
              </a:rPr>
              <a:t>– kamera a spektrograf v jednom. Zaměří se na studium nejstarších galaxií a hvězd stejně jako slabých komet</a:t>
            </a:r>
            <a:r>
              <a:rPr lang="cs-CZ" sz="2600" strike="noStrike" dirty="0" smtClean="0">
                <a:latin typeface="Arial"/>
                <a:ea typeface="WenQuanYi Zen Hei"/>
              </a:rPr>
              <a:t>.</a:t>
            </a:r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600" strike="noStrike" dirty="0" smtClean="0">
                <a:latin typeface="Arial"/>
                <a:ea typeface="WenQuanYi Zen Hei"/>
              </a:rPr>
              <a:t>Fine </a:t>
            </a:r>
            <a:r>
              <a:rPr lang="cs-CZ" sz="2600" strike="noStrike" dirty="0" err="1" smtClean="0">
                <a:latin typeface="Arial"/>
                <a:ea typeface="WenQuanYi Zen Hei"/>
              </a:rPr>
              <a:t>Guidance</a:t>
            </a:r>
            <a:r>
              <a:rPr lang="cs-CZ" sz="2600" strike="noStrike" dirty="0" smtClean="0">
                <a:latin typeface="Arial"/>
                <a:ea typeface="WenQuanYi Zen Hei"/>
              </a:rPr>
              <a:t> Sensor / </a:t>
            </a:r>
            <a:r>
              <a:rPr lang="cs-CZ" sz="2600" strike="noStrike" dirty="0" err="1" smtClean="0">
                <a:latin typeface="Arial"/>
                <a:ea typeface="WenQuanYi Zen Hei"/>
              </a:rPr>
              <a:t>Near</a:t>
            </a:r>
            <a:r>
              <a:rPr lang="cs-CZ" sz="2600" strike="noStrike" dirty="0" smtClean="0">
                <a:latin typeface="Arial"/>
                <a:ea typeface="WenQuanYi Zen Hei"/>
              </a:rPr>
              <a:t> </a:t>
            </a:r>
            <a:r>
              <a:rPr lang="cs-CZ" sz="2600" strike="noStrike" dirty="0" err="1" smtClean="0">
                <a:latin typeface="Arial"/>
                <a:ea typeface="WenQuanYi Zen Hei"/>
              </a:rPr>
              <a:t>InraRed</a:t>
            </a:r>
            <a:r>
              <a:rPr lang="cs-CZ" sz="2600" strike="noStrike" dirty="0" smtClean="0">
                <a:latin typeface="Arial"/>
                <a:ea typeface="WenQuanYi Zen Hei"/>
              </a:rPr>
              <a:t> </a:t>
            </a:r>
            <a:r>
              <a:rPr lang="cs-CZ" sz="2600" strike="noStrike" dirty="0" err="1" smtClean="0">
                <a:latin typeface="Arial"/>
                <a:ea typeface="WenQuanYi Zen Hei"/>
              </a:rPr>
              <a:t>Imager</a:t>
            </a:r>
            <a:r>
              <a:rPr lang="cs-CZ" sz="2600" strike="noStrike" dirty="0" smtClean="0">
                <a:latin typeface="Arial"/>
                <a:ea typeface="WenQuanYi Zen Hei"/>
              </a:rPr>
              <a:t> and </a:t>
            </a:r>
            <a:r>
              <a:rPr lang="cs-CZ" sz="2600" strike="noStrike" dirty="0" err="1" smtClean="0">
                <a:latin typeface="Arial"/>
                <a:ea typeface="WenQuanYi Zen Hei"/>
              </a:rPr>
              <a:t>Slitless</a:t>
            </a:r>
            <a:r>
              <a:rPr lang="cs-CZ" sz="2600" strike="noStrike" dirty="0" smtClean="0">
                <a:latin typeface="Arial"/>
                <a:ea typeface="WenQuanYi Zen Hei"/>
              </a:rPr>
              <a:t> </a:t>
            </a:r>
            <a:r>
              <a:rPr lang="cs-CZ" sz="2600" strike="noStrike" dirty="0" err="1" smtClean="0">
                <a:latin typeface="Arial"/>
                <a:ea typeface="WenQuanYi Zen Hei"/>
              </a:rPr>
              <a:t>Spectograph</a:t>
            </a:r>
            <a:r>
              <a:rPr lang="cs-CZ" sz="2600" strike="noStrike" dirty="0" smtClean="0">
                <a:latin typeface="Arial"/>
                <a:ea typeface="WenQuanYi Zen Hei"/>
              </a:rPr>
              <a:t> </a:t>
            </a:r>
            <a:r>
              <a:rPr lang="cs-CZ" sz="2600" strike="noStrike" dirty="0">
                <a:latin typeface="Arial"/>
                <a:ea typeface="WenQuanYi Zen Hei"/>
              </a:rPr>
              <a:t>– další spektrograf. Jeho úkolem je zkoumat složení planet u cizích hvězd.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cs-CZ" sz="3000" strike="noStrike">
                <a:latin typeface="Arial"/>
              </a:rPr>
              <a:t>Vypuštění a umístění	</a:t>
            </a:r>
            <a:endParaRPr/>
          </a:p>
        </p:txBody>
      </p:sp>
      <p:sp>
        <p:nvSpPr>
          <p:cNvPr id="200" name="TextShape 2"/>
          <p:cNvSpPr txBox="1"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600" strike="noStrike" dirty="0">
                <a:latin typeface="Arial"/>
                <a:ea typeface="WenQuanYi Zen Hei"/>
              </a:rPr>
              <a:t>vypuštění teleskopu je plánováno na říjen </a:t>
            </a:r>
            <a:r>
              <a:rPr lang="cs-CZ" sz="2600" strike="noStrike" dirty="0" smtClean="0">
                <a:latin typeface="Arial"/>
                <a:ea typeface="WenQuanYi Zen Hei"/>
              </a:rPr>
              <a:t>2018</a:t>
            </a:r>
          </a:p>
          <a:p>
            <a:pPr>
              <a:lnSpc>
                <a:spcPct val="100000"/>
              </a:lnSpc>
              <a:buSzPct val="45000"/>
            </a:pPr>
            <a:r>
              <a:rPr lang="cs-CZ" sz="2600" dirty="0" smtClean="0">
                <a:latin typeface="Arial"/>
              </a:rPr>
              <a:t> (</a:t>
            </a:r>
            <a:r>
              <a:rPr lang="cs-CZ" sz="2600" dirty="0" err="1" smtClean="0">
                <a:latin typeface="Arial"/>
              </a:rPr>
              <a:t>Ariane</a:t>
            </a:r>
            <a:r>
              <a:rPr lang="cs-CZ" sz="2600" dirty="0" smtClean="0">
                <a:latin typeface="Arial"/>
              </a:rPr>
              <a:t> 5)</a:t>
            </a:r>
          </a:p>
          <a:p>
            <a:pPr>
              <a:lnSpc>
                <a:spcPct val="100000"/>
              </a:lnSpc>
              <a:buSzPct val="45000"/>
            </a:pP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600" strike="noStrike" dirty="0">
                <a:latin typeface="Arial"/>
                <a:ea typeface="WenQuanYi Zen Hei"/>
              </a:rPr>
              <a:t>umístěn v </a:t>
            </a:r>
            <a:r>
              <a:rPr lang="cs-CZ" sz="2600" strike="noStrike" dirty="0" err="1">
                <a:latin typeface="Arial"/>
                <a:ea typeface="WenQuanYi Zen Hei"/>
              </a:rPr>
              <a:t>Lagrangeově</a:t>
            </a:r>
            <a:r>
              <a:rPr lang="cs-CZ" sz="2600" strike="noStrike" dirty="0">
                <a:latin typeface="Arial"/>
                <a:ea typeface="WenQuanYi Zen Hei"/>
              </a:rPr>
              <a:t> bodě L2 cca 1,5 mil. km od </a:t>
            </a:r>
            <a:r>
              <a:rPr lang="cs-CZ" sz="2600" strike="noStrike" dirty="0" smtClean="0">
                <a:latin typeface="Arial"/>
                <a:ea typeface="WenQuanYi Zen Hei"/>
              </a:rPr>
              <a:t>Země</a:t>
            </a:r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600" strike="noStrike" dirty="0">
                <a:latin typeface="Arial"/>
                <a:ea typeface="WenQuanYi Zen Hei"/>
              </a:rPr>
              <a:t>bude se pohybovat po eliptické dráze s poloměrem přibližně 800 000 km (0.5 roku)</a:t>
            </a:r>
            <a:endParaRPr dirty="0"/>
          </a:p>
        </p:txBody>
      </p:sp>
      <p:pic>
        <p:nvPicPr>
          <p:cNvPr id="201" name="Obrázek 3"/>
          <p:cNvPicPr/>
          <p:nvPr/>
        </p:nvPicPr>
        <p:blipFill>
          <a:blip r:embed="rId2"/>
          <a:stretch/>
        </p:blipFill>
        <p:spPr>
          <a:xfrm>
            <a:off x="5064249" y="4139877"/>
            <a:ext cx="3613320" cy="2890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503808" y="576000"/>
            <a:ext cx="7199640" cy="71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cs-CZ" sz="3000" strike="noStrike" dirty="0" smtClean="0">
                <a:latin typeface="Arial"/>
              </a:rPr>
              <a:t>Ukázka rozložení teleskopu</a:t>
            </a:r>
            <a:endParaRPr dirty="0"/>
          </a:p>
        </p:txBody>
      </p:sp>
      <p:sp>
        <p:nvSpPr>
          <p:cNvPr id="200" name="TextShape 2"/>
          <p:cNvSpPr txBox="1"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 dirty="0"/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150" y="2479675"/>
            <a:ext cx="71723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894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504000" y="576000"/>
            <a:ext cx="7632360" cy="71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cs-CZ" sz="3000" strike="noStrike" dirty="0">
                <a:latin typeface="Arial"/>
              </a:rPr>
              <a:t>Srovnání </a:t>
            </a:r>
            <a:r>
              <a:rPr lang="cs-CZ" sz="3000" strike="noStrike" dirty="0" smtClean="0">
                <a:latin typeface="Arial"/>
              </a:rPr>
              <a:t>obrazu</a:t>
            </a:r>
          </a:p>
          <a:p>
            <a:pPr>
              <a:lnSpc>
                <a:spcPct val="100000"/>
              </a:lnSpc>
            </a:pPr>
            <a:r>
              <a:rPr lang="cs-CZ" sz="3000" strike="noStrike" dirty="0" err="1" smtClean="0">
                <a:latin typeface="Arial"/>
              </a:rPr>
              <a:t>Hubbleova</a:t>
            </a:r>
            <a:r>
              <a:rPr lang="cs-CZ" sz="3000" strike="noStrike" dirty="0" smtClean="0">
                <a:latin typeface="Arial"/>
              </a:rPr>
              <a:t> </a:t>
            </a:r>
            <a:r>
              <a:rPr lang="cs-CZ" sz="3000" strike="noStrike" dirty="0">
                <a:latin typeface="Arial"/>
              </a:rPr>
              <a:t>a </a:t>
            </a:r>
            <a:r>
              <a:rPr lang="cs-CZ" sz="3000" strike="noStrike" dirty="0" err="1">
                <a:latin typeface="Arial"/>
              </a:rPr>
              <a:t>Webbova</a:t>
            </a:r>
            <a:r>
              <a:rPr lang="cs-CZ" sz="3000" strike="noStrike" dirty="0">
                <a:latin typeface="Arial"/>
              </a:rPr>
              <a:t> teleskopu</a:t>
            </a:r>
            <a:endParaRPr dirty="0"/>
          </a:p>
        </p:txBody>
      </p:sp>
      <p:pic>
        <p:nvPicPr>
          <p:cNvPr id="203" name="Zástupný symbol pro obsah 3"/>
          <p:cNvPicPr/>
          <p:nvPr/>
        </p:nvPicPr>
        <p:blipFill>
          <a:blip r:embed="rId2"/>
          <a:stretch/>
        </p:blipFill>
        <p:spPr>
          <a:xfrm>
            <a:off x="1080000" y="1800360"/>
            <a:ext cx="78764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504000" y="304920"/>
            <a:ext cx="7199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cs-CZ" sz="3000" strike="noStrike">
                <a:latin typeface="Arial"/>
              </a:rPr>
              <a:t>Historie</a:t>
            </a:r>
            <a:endParaRPr/>
          </a:p>
        </p:txBody>
      </p:sp>
      <p:sp>
        <p:nvSpPr>
          <p:cNvPr id="166" name="TextShape 2"/>
          <p:cNvSpPr txBox="1"/>
          <p:nvPr/>
        </p:nvSpPr>
        <p:spPr>
          <a:xfrm>
            <a:off x="504000" y="1800000"/>
            <a:ext cx="4426560" cy="511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600" strike="noStrike">
                <a:latin typeface="Arial"/>
                <a:ea typeface="WenQuanYi Zen Hei"/>
              </a:rPr>
              <a:t>1946 – Lyman Spitzer dává první návrh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600" strike="noStrike">
                <a:latin typeface="Arial"/>
                <a:ea typeface="WenQuanYi Zen Hei"/>
              </a:rPr>
              <a:t>1971 – Stvořena Large Space Telescope Science Steering Group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600" strike="noStrike">
                <a:latin typeface="Arial"/>
                <a:ea typeface="WenQuanYi Zen Hei"/>
              </a:rPr>
              <a:t>1977 – Začátek výroby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600" strike="noStrike">
                <a:latin typeface="Arial"/>
                <a:ea typeface="WenQuanYi Zen Hei"/>
              </a:rPr>
              <a:t>1985 – Dokončení výroby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600" strike="noStrike">
                <a:latin typeface="Arial"/>
                <a:ea typeface="WenQuanYi Zen Hei"/>
              </a:rPr>
              <a:t>1990 – Teleskop vynesen na oběžnou dráhu</a:t>
            </a:r>
            <a:endParaRPr/>
          </a:p>
        </p:txBody>
      </p:sp>
      <p:pic>
        <p:nvPicPr>
          <p:cNvPr id="167" name="Obrázek 166"/>
          <p:cNvPicPr/>
          <p:nvPr/>
        </p:nvPicPr>
        <p:blipFill>
          <a:blip r:embed="rId2"/>
          <a:stretch/>
        </p:blipFill>
        <p:spPr>
          <a:xfrm>
            <a:off x="5152320" y="1807560"/>
            <a:ext cx="4426560" cy="436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04000" y="304920"/>
            <a:ext cx="7199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cs-CZ" sz="3000" strike="noStrike">
                <a:latin typeface="Arial"/>
              </a:rPr>
              <a:t>Problém</a:t>
            </a:r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504000" y="1800000"/>
            <a:ext cx="4426560" cy="511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600" strike="noStrike">
                <a:latin typeface="Arial"/>
                <a:ea typeface="WenQuanYi Zen Hei"/>
              </a:rPr>
              <a:t>Špatně tvarované primární zrcadlo způsobující sférickou aberaci</a:t>
            </a:r>
            <a:endParaRPr/>
          </a:p>
        </p:txBody>
      </p:sp>
      <p:pic>
        <p:nvPicPr>
          <p:cNvPr id="170" name="Obrázek 169"/>
          <p:cNvPicPr/>
          <p:nvPr/>
        </p:nvPicPr>
        <p:blipFill>
          <a:blip r:embed="rId2"/>
          <a:stretch/>
        </p:blipFill>
        <p:spPr>
          <a:xfrm>
            <a:off x="5152320" y="1807560"/>
            <a:ext cx="4426560" cy="436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04000" y="304920"/>
            <a:ext cx="7199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cs-CZ" sz="3000" strike="noStrike">
                <a:latin typeface="Arial"/>
              </a:rPr>
              <a:t>Problém</a:t>
            </a:r>
            <a:endParaRPr/>
          </a:p>
        </p:txBody>
      </p:sp>
      <p:pic>
        <p:nvPicPr>
          <p:cNvPr id="172" name="Obrázek 171"/>
          <p:cNvPicPr/>
          <p:nvPr/>
        </p:nvPicPr>
        <p:blipFill>
          <a:blip r:embed="rId2"/>
          <a:stretch/>
        </p:blipFill>
        <p:spPr>
          <a:xfrm>
            <a:off x="2196000" y="1548000"/>
            <a:ext cx="5472000" cy="547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504000" y="304920"/>
            <a:ext cx="7199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cs-CZ" sz="3000" strike="noStrike">
                <a:latin typeface="Arial"/>
              </a:rPr>
              <a:t>Problém</a:t>
            </a:r>
            <a:endParaRPr/>
          </a:p>
        </p:txBody>
      </p:sp>
      <p:pic>
        <p:nvPicPr>
          <p:cNvPr id="174" name="Obrázek 173"/>
          <p:cNvPicPr/>
          <p:nvPr/>
        </p:nvPicPr>
        <p:blipFill>
          <a:blip r:embed="rId2"/>
          <a:stretch/>
        </p:blipFill>
        <p:spPr>
          <a:xfrm>
            <a:off x="2196000" y="1548000"/>
            <a:ext cx="5472000" cy="547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504000" y="304920"/>
            <a:ext cx="842400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cs-CZ" sz="3000" strike="noStrike">
                <a:latin typeface="Arial"/>
              </a:rPr>
              <a:t>Servisní mise</a:t>
            </a:r>
            <a:endParaRPr/>
          </a:p>
        </p:txBody>
      </p:sp>
      <p:sp>
        <p:nvSpPr>
          <p:cNvPr id="176" name="TextShape 2"/>
          <p:cNvSpPr txBox="1"/>
          <p:nvPr/>
        </p:nvSpPr>
        <p:spPr>
          <a:xfrm>
            <a:off x="504000" y="1800000"/>
            <a:ext cx="9072000" cy="511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600" strike="noStrike">
                <a:latin typeface="Arial"/>
                <a:ea typeface="WenQuanYi Zen Hei"/>
              </a:rPr>
              <a:t>1993 – SM1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600" strike="noStrike">
                <a:latin typeface="Arial"/>
                <a:ea typeface="WenQuanYi Zen Hei"/>
              </a:rPr>
              <a:t>1997 – SM2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600" strike="noStrike">
                <a:latin typeface="Arial"/>
                <a:ea typeface="WenQuanYi Zen Hei"/>
              </a:rPr>
              <a:t>1999 – SM3A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600" strike="noStrike">
                <a:latin typeface="Arial"/>
                <a:ea typeface="WenQuanYi Zen Hei"/>
              </a:rPr>
              <a:t>2002 – SM3B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600" strike="noStrike">
                <a:latin typeface="Arial"/>
                <a:ea typeface="WenQuanYi Zen Hei"/>
              </a:rPr>
              <a:t>2009 – SM4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504000" y="304920"/>
            <a:ext cx="7199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cs-CZ" sz="3000" strike="noStrike">
                <a:latin typeface="Arial"/>
              </a:rPr>
              <a:t>Nástroje</a:t>
            </a:r>
            <a:endParaRPr/>
          </a:p>
        </p:txBody>
      </p:sp>
      <p:sp>
        <p:nvSpPr>
          <p:cNvPr id="178" name="TextShape 2"/>
          <p:cNvSpPr txBox="1"/>
          <p:nvPr/>
        </p:nvSpPr>
        <p:spPr>
          <a:xfrm>
            <a:off x="504000" y="1800000"/>
            <a:ext cx="9000000" cy="511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600" strike="noStrike">
                <a:latin typeface="Arial"/>
                <a:ea typeface="WenQuanYi Zen Hei"/>
              </a:rPr>
              <a:t>WFC3 – Wide Field Camera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600" strike="noStrike">
                <a:latin typeface="Arial"/>
                <a:ea typeface="WenQuanYi Zen Hei"/>
              </a:rPr>
              <a:t>COS – Cosmic Origins Spectrograph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600" strike="noStrike">
                <a:latin typeface="Arial"/>
                <a:ea typeface="WenQuanYi Zen Hei"/>
              </a:rPr>
              <a:t>ACS – Advanced Camera for Surveys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600" strike="noStrike">
                <a:latin typeface="Arial"/>
                <a:ea typeface="WenQuanYi Zen Hei"/>
              </a:rPr>
              <a:t>STIS – Space Telescope Imaging spectrograph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600" strike="noStrike">
                <a:latin typeface="Arial"/>
                <a:ea typeface="WenQuanYi Zen Hei"/>
              </a:rPr>
              <a:t>NICMOS – Near-Infrared Camera and Multi-Object System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600" strike="noStrike">
                <a:latin typeface="Arial"/>
                <a:ea typeface="WenQuanYi Zen Hei"/>
              </a:rPr>
              <a:t>FGS – Fine Guidance Sensors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504000" y="304920"/>
            <a:ext cx="7199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cs-CZ" sz="3000" strike="noStrike">
                <a:latin typeface="Arial"/>
              </a:rPr>
              <a:t>Optický systém</a:t>
            </a:r>
            <a:endParaRPr/>
          </a:p>
        </p:txBody>
      </p:sp>
      <p:pic>
        <p:nvPicPr>
          <p:cNvPr id="180" name="Obrázek 179"/>
          <p:cNvPicPr/>
          <p:nvPr/>
        </p:nvPicPr>
        <p:blipFill>
          <a:blip r:embed="rId2"/>
          <a:stretch/>
        </p:blipFill>
        <p:spPr>
          <a:xfrm>
            <a:off x="1650960" y="3168000"/>
            <a:ext cx="6922080" cy="4095360"/>
          </a:xfrm>
          <a:prstGeom prst="rect">
            <a:avLst/>
          </a:prstGeom>
          <a:ln>
            <a:noFill/>
          </a:ln>
        </p:spPr>
      </p:pic>
      <p:sp>
        <p:nvSpPr>
          <p:cNvPr id="181" name="TextShape 2"/>
          <p:cNvSpPr txBox="1"/>
          <p:nvPr/>
        </p:nvSpPr>
        <p:spPr>
          <a:xfrm>
            <a:off x="288000" y="1800360"/>
            <a:ext cx="4896000" cy="1943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200" strike="noStrike">
                <a:latin typeface="Arial"/>
                <a:ea typeface="WenQuanYi Zen Hei"/>
              </a:rPr>
              <a:t>Primární zrcadlo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cs-CZ" sz="2200" strike="noStrike">
                <a:latin typeface="Arial"/>
                <a:ea typeface="WenQuanYi Zen Hei"/>
              </a:rPr>
              <a:t>Průměr 2,4 m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cs-CZ" sz="2200" strike="noStrike">
                <a:latin typeface="Arial"/>
                <a:ea typeface="WenQuanYi Zen Hei"/>
              </a:rPr>
              <a:t> Poloměr zakřivení 11,04 m</a:t>
            </a:r>
            <a:endParaRPr/>
          </a:p>
        </p:txBody>
      </p:sp>
      <p:sp>
        <p:nvSpPr>
          <p:cNvPr id="182" name="TextShape 3"/>
          <p:cNvSpPr txBox="1"/>
          <p:nvPr/>
        </p:nvSpPr>
        <p:spPr>
          <a:xfrm>
            <a:off x="4968000" y="1800360"/>
            <a:ext cx="4752000" cy="2016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200" strike="noStrike">
                <a:latin typeface="Arial"/>
                <a:ea typeface="WenQuanYi Zen Hei"/>
              </a:rPr>
              <a:t>Sekundární zrcadlo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cs-CZ" sz="2200" strike="noStrike">
                <a:latin typeface="Arial"/>
                <a:ea typeface="WenQuanYi Zen Hei"/>
              </a:rPr>
              <a:t>Průměr 0,31 m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cs-CZ" sz="2200" strike="noStrike">
                <a:latin typeface="Arial"/>
                <a:ea typeface="WenQuanYi Zen Hei"/>
              </a:rPr>
              <a:t>Poloměr zakřivení -1,36 m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420</Words>
  <Application>Microsoft Office PowerPoint</Application>
  <PresentationFormat>Vlastní</PresentationFormat>
  <Paragraphs>94</Paragraphs>
  <Slides>23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4</vt:i4>
      </vt:variant>
      <vt:variant>
        <vt:lpstr>Nadpisy snímků</vt:lpstr>
      </vt:variant>
      <vt:variant>
        <vt:i4>23</vt:i4>
      </vt:variant>
    </vt:vector>
  </HeadingPairs>
  <TitlesOfParts>
    <vt:vector size="27" baseType="lpstr">
      <vt:lpstr>Office Theme</vt:lpstr>
      <vt:lpstr>Office Theme</vt:lpstr>
      <vt:lpstr>Office Theme</vt:lpstr>
      <vt:lpstr>Office Theme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Cíle mise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cp:lastModifiedBy>Jozkar</cp:lastModifiedBy>
  <cp:revision>9</cp:revision>
  <cp:lastPrinted>2015-04-14T09:05:52Z</cp:lastPrinted>
  <dcterms:modified xsi:type="dcterms:W3CDTF">2015-04-14T09:46:33Z</dcterms:modified>
</cp:coreProperties>
</file>