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64" r:id="rId5"/>
    <p:sldId id="262" r:id="rId6"/>
    <p:sldId id="265" r:id="rId7"/>
    <p:sldId id="263" r:id="rId8"/>
    <p:sldId id="266" r:id="rId9"/>
    <p:sldId id="267" r:id="rId10"/>
    <p:sldId id="259" r:id="rId11"/>
  </p:sldIdLst>
  <p:sldSz cx="9144000" cy="57134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826" y="-82"/>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E9784-BC1A-4B45-8E8D-823ADA9C8BE2}" type="datetimeFigureOut">
              <a:rPr lang="zh-CN" altLang="en-US" smtClean="0"/>
              <a:pPr/>
              <a:t>2017/5/19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08B06-8187-4A38-9D18-7E86B7680D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E08B06-8187-4A38-9D18-7E86B7680DFF}"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E08B06-8187-4A38-9D18-7E86B7680DFF}"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E08B06-8187-4A38-9D18-7E86B7680DFF}"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E08B06-8187-4A38-9D18-7E86B7680DFF}"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61"/>
            <a:ext cx="7772400" cy="122468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7601"/>
            <a:ext cx="6400800" cy="146009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02"/>
            <a:ext cx="2057400" cy="48749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02"/>
            <a:ext cx="6019800" cy="48749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397"/>
            <a:ext cx="7772400" cy="113474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1588"/>
            <a:ext cx="7772400" cy="124980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130"/>
            <a:ext cx="4038600" cy="3770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130"/>
            <a:ext cx="4038600" cy="3770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8906"/>
            <a:ext cx="4040188" cy="53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1892"/>
            <a:ext cx="4040188" cy="32918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8906"/>
            <a:ext cx="4041775" cy="53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1892"/>
            <a:ext cx="4041775" cy="32918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479"/>
            <a:ext cx="3008313" cy="96810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479"/>
            <a:ext cx="5111750" cy="48762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585"/>
            <a:ext cx="3008313" cy="39081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99389"/>
            <a:ext cx="5486400" cy="472151"/>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504"/>
            <a:ext cx="5486400" cy="34280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1540"/>
            <a:ext cx="5486400" cy="670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01"/>
            <a:ext cx="8229600" cy="9522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130"/>
            <a:ext cx="8229600" cy="377058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5488"/>
            <a:ext cx="2133600" cy="304186"/>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2017/5/19</a:t>
            </a:fld>
            <a:endParaRPr lang="zh-CN" altLang="en-US"/>
          </a:p>
        </p:txBody>
      </p:sp>
      <p:sp>
        <p:nvSpPr>
          <p:cNvPr id="5" name="页脚占位符 4"/>
          <p:cNvSpPr>
            <a:spLocks noGrp="1"/>
          </p:cNvSpPr>
          <p:nvPr>
            <p:ph type="ftr" sz="quarter" idx="3"/>
          </p:nvPr>
        </p:nvSpPr>
        <p:spPr>
          <a:xfrm>
            <a:off x="3124200" y="5295488"/>
            <a:ext cx="2895600" cy="30418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5488"/>
            <a:ext cx="2133600" cy="304186"/>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ivoras/MVW-demos/tree/master/src/scripts/mv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zm12.sm-tc.cn/?src=l4uLj4zF0NCYlouXip3RnJCS0JOWiZCNnozQsqmo0puakpCM0IuNmprQkp6Mi5qN0IuajIvQkomP&amp;uid=4b1ec5d59ab97f8f2e0a0a3e3ebf0a62&amp;restype=1&amp;from=derive&amp;depth=2&amp;v=1&amp;link_type=12" TargetMode="External"/><Relationship Id="rId2" Type="http://schemas.openxmlformats.org/officeDocument/2006/relationships/hyperlink" Target="https://github.com/livoras/MVW-demos/tree/master/src/scripts/mv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livoras/MVW-demos/tree/master/src/scripts/mvv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fastCreator/MV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5" name="副标题 4"/>
          <p:cNvSpPr>
            <a:spLocks noGrp="1"/>
          </p:cNvSpPr>
          <p:nvPr>
            <p:ph type="subTitle" idx="1"/>
          </p:nvPr>
        </p:nvSpPr>
        <p:spPr/>
        <p:txBody>
          <a:bodyPr/>
          <a:lstStyle/>
          <a:p>
            <a:endParaRPr lang="zh-CN" altLang="en-US"/>
          </a:p>
        </p:txBody>
      </p:sp>
      <p:pic>
        <p:nvPicPr>
          <p:cNvPr id="6" name="图片 5" descr="未命名 -1.png"/>
          <p:cNvPicPr>
            <a:picLocks noChangeAspect="1"/>
          </p:cNvPicPr>
          <p:nvPr/>
        </p:nvPicPr>
        <p:blipFill>
          <a:blip r:embed="rId2" cstate="print"/>
          <a:stretch>
            <a:fillRect/>
          </a:stretch>
        </p:blipFill>
        <p:spPr>
          <a:xfrm>
            <a:off x="-142908" y="1449"/>
            <a:ext cx="9140971" cy="5711964"/>
          </a:xfrm>
          <a:prstGeom prst="rect">
            <a:avLst/>
          </a:prstGeom>
        </p:spPr>
      </p:pic>
      <p:sp>
        <p:nvSpPr>
          <p:cNvPr id="8" name="TextBox 9"/>
          <p:cNvSpPr>
            <a:spLocks noChangeArrowheads="1"/>
          </p:cNvSpPr>
          <p:nvPr/>
        </p:nvSpPr>
        <p:spPr bwMode="auto">
          <a:xfrm>
            <a:off x="1588" y="1647825"/>
            <a:ext cx="9142412" cy="1352550"/>
          </a:xfrm>
          <a:prstGeom prst="rect">
            <a:avLst/>
          </a:prstGeom>
          <a:noFill/>
          <a:ln w="9525">
            <a:noFill/>
            <a:miter lim="800000"/>
            <a:headEnd/>
            <a:tailEnd/>
          </a:ln>
        </p:spPr>
        <p:txBody>
          <a:bodyPr>
            <a:spAutoFit/>
          </a:bodyPr>
          <a:lstStyle/>
          <a:p>
            <a:pPr algn="ctr">
              <a:spcBef>
                <a:spcPts val="1200"/>
              </a:spcBef>
              <a:spcAft>
                <a:spcPts val="700"/>
              </a:spcAft>
              <a:buFont typeface="Arial" charset="0"/>
              <a:buNone/>
            </a:pPr>
            <a:r>
              <a:rPr lang="en-US" altLang="zh-CN" sz="4800" b="1" dirty="0" smtClean="0">
                <a:solidFill>
                  <a:schemeClr val="bg1"/>
                </a:solidFill>
                <a:latin typeface="微软雅黑" pitchFamily="34" charset="-122"/>
                <a:ea typeface="微软雅黑" pitchFamily="34" charset="-122"/>
                <a:sym typeface="微软雅黑" pitchFamily="34" charset="-122"/>
              </a:rPr>
              <a:t>VUE</a:t>
            </a:r>
            <a:r>
              <a:rPr lang="zh-CN" altLang="en-US" sz="4800" b="1" dirty="0" smtClean="0">
                <a:solidFill>
                  <a:schemeClr val="bg1"/>
                </a:solidFill>
                <a:latin typeface="微软雅黑" pitchFamily="34" charset="-122"/>
                <a:ea typeface="微软雅黑" pitchFamily="34" charset="-122"/>
                <a:sym typeface="微软雅黑" pitchFamily="34" charset="-122"/>
              </a:rPr>
              <a:t>源码解析</a:t>
            </a:r>
            <a:endParaRPr lang="en-US" altLang="zh-CN" sz="4800" b="1" dirty="0">
              <a:solidFill>
                <a:schemeClr val="bg1"/>
              </a:solidFill>
              <a:latin typeface="微软雅黑" pitchFamily="34" charset="-122"/>
              <a:ea typeface="微软雅黑" pitchFamily="34" charset="-122"/>
              <a:sym typeface="微软雅黑" pitchFamily="34" charset="-122"/>
            </a:endParaRPr>
          </a:p>
          <a:p>
            <a:pPr algn="ctr">
              <a:spcBef>
                <a:spcPts val="1200"/>
              </a:spcBef>
              <a:buFont typeface="Arial" charset="0"/>
              <a:buNone/>
            </a:pPr>
            <a:r>
              <a:rPr lang="zh-CN" altLang="en-US" dirty="0">
                <a:solidFill>
                  <a:schemeClr val="bg1"/>
                </a:solidFill>
                <a:latin typeface="微软雅黑" pitchFamily="34" charset="-122"/>
                <a:ea typeface="微软雅黑" pitchFamily="34" charset="-122"/>
                <a:sym typeface="微软雅黑" pitchFamily="34" charset="-122"/>
              </a:rPr>
              <a:t>部门： </a:t>
            </a:r>
            <a:r>
              <a:rPr lang="zh-CN" altLang="en-US" dirty="0" smtClean="0">
                <a:solidFill>
                  <a:schemeClr val="bg1"/>
                </a:solidFill>
                <a:latin typeface="微软雅黑" pitchFamily="34" charset="-122"/>
                <a:ea typeface="微软雅黑" pitchFamily="34" charset="-122"/>
                <a:sym typeface="微软雅黑" pitchFamily="34" charset="-122"/>
              </a:rPr>
              <a:t>技术中心                      </a:t>
            </a:r>
            <a:r>
              <a:rPr lang="zh-CN" altLang="en-US" dirty="0">
                <a:solidFill>
                  <a:schemeClr val="bg1"/>
                </a:solidFill>
                <a:latin typeface="微软雅黑" pitchFamily="34" charset="-122"/>
                <a:ea typeface="微软雅黑" pitchFamily="34" charset="-122"/>
                <a:sym typeface="微软雅黑" pitchFamily="34" charset="-122"/>
              </a:rPr>
              <a:t>姓名</a:t>
            </a:r>
            <a:r>
              <a:rPr lang="zh-CN" altLang="en-US" dirty="0" smtClean="0">
                <a:solidFill>
                  <a:schemeClr val="bg1"/>
                </a:solidFill>
                <a:latin typeface="微软雅黑" pitchFamily="34" charset="-122"/>
                <a:ea typeface="微软雅黑" pitchFamily="34" charset="-122"/>
                <a:sym typeface="微软雅黑" pitchFamily="34" charset="-122"/>
              </a:rPr>
              <a:t>：张果</a:t>
            </a:r>
            <a:endParaRPr lang="en-US" dirty="0">
              <a:solidFill>
                <a:schemeClr val="bg1"/>
              </a:solidFill>
              <a:latin typeface="微软雅黑" pitchFamily="34" charset="-122"/>
              <a:ea typeface="微软雅黑" pitchFamily="34" charset="-122"/>
              <a:sym typeface="微软雅黑" pitchFamily="34" charset="-122"/>
            </a:endParaRPr>
          </a:p>
        </p:txBody>
      </p:sp>
      <p:sp>
        <p:nvSpPr>
          <p:cNvPr id="9" name="TextBox 7"/>
          <p:cNvSpPr txBox="1">
            <a:spLocks noChangeArrowheads="1"/>
          </p:cNvSpPr>
          <p:nvPr/>
        </p:nvSpPr>
        <p:spPr bwMode="auto">
          <a:xfrm>
            <a:off x="5286375" y="284163"/>
            <a:ext cx="3571875" cy="307975"/>
          </a:xfrm>
          <a:prstGeom prst="rect">
            <a:avLst/>
          </a:prstGeom>
          <a:noFill/>
          <a:ln w="9525">
            <a:noFill/>
            <a:miter lim="800000"/>
            <a:headEnd/>
            <a:tailEnd/>
          </a:ln>
        </p:spPr>
        <p:txBody>
          <a:bodyPr>
            <a:spAutoFit/>
          </a:bodyPr>
          <a:lstStyle/>
          <a:p>
            <a:r>
              <a:rPr lang="zh-CN" altLang="en-US" sz="1400">
                <a:solidFill>
                  <a:schemeClr val="bg1"/>
                </a:solidFill>
                <a:latin typeface="方正正纤黑简体" pitchFamily="2" charset="-122"/>
                <a:ea typeface="方正正纤黑简体" pitchFamily="2" charset="-122"/>
              </a:rPr>
              <a:t>帮助他人   成就自己 </a:t>
            </a:r>
            <a:r>
              <a:rPr lang="en-US" altLang="zh-CN" sz="1400">
                <a:solidFill>
                  <a:schemeClr val="bg1"/>
                </a:solidFill>
                <a:latin typeface="方正正纤黑简体" pitchFamily="2" charset="-122"/>
                <a:ea typeface="方正正纤黑简体" pitchFamily="2" charset="-122"/>
              </a:rPr>
              <a:t>  </a:t>
            </a:r>
            <a:r>
              <a:rPr lang="zh-CN" altLang="en-US" sz="1400">
                <a:solidFill>
                  <a:schemeClr val="bg1"/>
                </a:solidFill>
                <a:latin typeface="方正正纤黑简体" pitchFamily="2" charset="-122"/>
                <a:ea typeface="方正正纤黑简体" pitchFamily="2" charset="-122"/>
              </a:rPr>
              <a:t>着眼未来   贡献为王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2.jpg"/>
          <p:cNvPicPr>
            <a:picLocks noChangeAspect="1"/>
          </p:cNvPicPr>
          <p:nvPr/>
        </p:nvPicPr>
        <p:blipFill>
          <a:blip r:embed="rId2" cstate="print"/>
          <a:stretch>
            <a:fillRect/>
          </a:stretch>
        </p:blipFill>
        <p:spPr>
          <a:xfrm>
            <a:off x="0" y="730"/>
            <a:ext cx="9144000" cy="57119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前端架构演进</a:t>
            </a:r>
            <a:endParaRPr lang="zh-CN" altLang="en-US" dirty="0"/>
          </a:p>
        </p:txBody>
      </p:sp>
      <p:sp>
        <p:nvSpPr>
          <p:cNvPr id="3" name="内容占位符 2"/>
          <p:cNvSpPr>
            <a:spLocks noGrp="1"/>
          </p:cNvSpPr>
          <p:nvPr>
            <p:ph sz="half" idx="1"/>
          </p:nvPr>
        </p:nvSpPr>
        <p:spPr>
          <a:xfrm>
            <a:off x="285720" y="3071020"/>
            <a:ext cx="1328718" cy="523444"/>
          </a:xfrm>
        </p:spPr>
        <p:txBody>
          <a:bodyPr>
            <a:normAutofit lnSpcReduction="10000"/>
          </a:bodyPr>
          <a:lstStyle/>
          <a:p>
            <a:pPr>
              <a:buNone/>
            </a:pPr>
            <a:r>
              <a:rPr lang="en-US" altLang="zh-CN" dirty="0" smtClean="0"/>
              <a:t>	MVC</a:t>
            </a:r>
            <a:endParaRPr lang="zh-CN" altLang="en-US" dirty="0"/>
          </a:p>
        </p:txBody>
      </p:sp>
      <p:sp>
        <p:nvSpPr>
          <p:cNvPr id="4" name="内容占位符 3"/>
          <p:cNvSpPr>
            <a:spLocks noGrp="1"/>
          </p:cNvSpPr>
          <p:nvPr>
            <p:ph sz="half" idx="2"/>
          </p:nvPr>
        </p:nvSpPr>
        <p:spPr>
          <a:xfrm>
            <a:off x="2571736" y="3071020"/>
            <a:ext cx="1357322" cy="500066"/>
          </a:xfrm>
        </p:spPr>
        <p:txBody>
          <a:bodyPr>
            <a:normAutofit lnSpcReduction="10000"/>
          </a:bodyPr>
          <a:lstStyle/>
          <a:p>
            <a:pPr>
              <a:buNone/>
            </a:pPr>
            <a:r>
              <a:rPr lang="en-US" altLang="zh-CN" dirty="0" smtClean="0"/>
              <a:t>	MVP</a:t>
            </a:r>
            <a:endParaRPr lang="zh-CN" altLang="en-US" dirty="0"/>
          </a:p>
        </p:txBody>
      </p:sp>
      <p:sp>
        <p:nvSpPr>
          <p:cNvPr id="6" name="内容占位符 3"/>
          <p:cNvSpPr txBox="1">
            <a:spLocks/>
          </p:cNvSpPr>
          <p:nvPr/>
        </p:nvSpPr>
        <p:spPr>
          <a:xfrm>
            <a:off x="4714876" y="3071020"/>
            <a:ext cx="1714512" cy="5715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MVVM</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714348" y="999318"/>
            <a:ext cx="7215238" cy="2031325"/>
          </a:xfrm>
          <a:prstGeom prst="rect">
            <a:avLst/>
          </a:prstGeom>
          <a:noFill/>
        </p:spPr>
        <p:txBody>
          <a:bodyPr wrap="square" rtlCol="0">
            <a:spAutoFit/>
          </a:bodyPr>
          <a:lstStyle/>
          <a:p>
            <a:r>
              <a:rPr lang="zh-CN" altLang="en-US" dirty="0" smtClean="0"/>
              <a:t>  </a:t>
            </a:r>
            <a:r>
              <a:rPr lang="zh-CN" altLang="en-US" dirty="0" smtClean="0"/>
              <a:t>   做</a:t>
            </a:r>
            <a:r>
              <a:rPr lang="zh-CN" altLang="en-US" dirty="0" smtClean="0"/>
              <a:t>客户端开发、前端开发对</a:t>
            </a:r>
            <a:r>
              <a:rPr lang="en-US" altLang="zh-CN" dirty="0" smtClean="0"/>
              <a:t>MVC</a:t>
            </a:r>
            <a:r>
              <a:rPr lang="zh-CN" altLang="en-US" dirty="0" smtClean="0"/>
              <a:t>、</a:t>
            </a:r>
            <a:r>
              <a:rPr lang="en-US" altLang="zh-CN" dirty="0" smtClean="0"/>
              <a:t>MVP</a:t>
            </a:r>
            <a:r>
              <a:rPr lang="zh-CN" altLang="en-US" dirty="0" smtClean="0"/>
              <a:t>、</a:t>
            </a:r>
            <a:r>
              <a:rPr lang="en-US" altLang="zh-CN" dirty="0" smtClean="0"/>
              <a:t>MVVM</a:t>
            </a:r>
            <a:r>
              <a:rPr lang="zh-CN" altLang="en-US" dirty="0" smtClean="0"/>
              <a:t>这些名词不了解也应该大致听过，都是为了解决图形界面应用程序复杂性管理问题而产生的应用架构模式。</a:t>
            </a:r>
            <a:endParaRPr lang="en-US" altLang="zh-CN" dirty="0" smtClean="0"/>
          </a:p>
          <a:p>
            <a:r>
              <a:rPr lang="en-US" altLang="zh-CN" dirty="0" smtClean="0"/>
              <a:t>     </a:t>
            </a:r>
            <a:r>
              <a:rPr lang="zh-CN" altLang="en-US" dirty="0" smtClean="0"/>
              <a:t>在</a:t>
            </a:r>
            <a:r>
              <a:rPr lang="zh-CN" altLang="en-US" dirty="0" smtClean="0"/>
              <a:t>开发应用程序的时候，以求更好的管理应用程序的复杂性，基于职责分离（</a:t>
            </a:r>
            <a:r>
              <a:rPr lang="en-US" altLang="zh-CN" dirty="0" err="1" smtClean="0"/>
              <a:t>Speration</a:t>
            </a:r>
            <a:r>
              <a:rPr lang="en-US" altLang="zh-CN" dirty="0" smtClean="0"/>
              <a:t> of Duties</a:t>
            </a:r>
            <a:r>
              <a:rPr lang="zh-CN" altLang="en-US" dirty="0" smtClean="0"/>
              <a:t>）的思想都会对应用程序进行分层。在开发图形界面应用程序的时候，会把</a:t>
            </a:r>
            <a:r>
              <a:rPr lang="zh-CN" altLang="en-US" dirty="0" smtClean="0">
                <a:solidFill>
                  <a:srgbClr val="FF0000"/>
                </a:solidFill>
              </a:rPr>
              <a:t>管理用户界面的层次称为</a:t>
            </a:r>
            <a:r>
              <a:rPr lang="en-US" altLang="zh-CN" dirty="0" smtClean="0">
                <a:solidFill>
                  <a:srgbClr val="FF0000"/>
                </a:solidFill>
              </a:rPr>
              <a:t>View</a:t>
            </a:r>
            <a:r>
              <a:rPr lang="zh-CN" altLang="en-US" dirty="0" smtClean="0"/>
              <a:t>，</a:t>
            </a:r>
            <a:r>
              <a:rPr lang="zh-CN" altLang="en-US" dirty="0" smtClean="0">
                <a:solidFill>
                  <a:srgbClr val="FF0000"/>
                </a:solidFill>
              </a:rPr>
              <a:t>应用程序的数据为</a:t>
            </a:r>
            <a:r>
              <a:rPr lang="en-US" altLang="zh-CN" dirty="0" smtClean="0">
                <a:solidFill>
                  <a:srgbClr val="FF0000"/>
                </a:solidFill>
              </a:rPr>
              <a:t>Model</a:t>
            </a:r>
            <a:r>
              <a:rPr lang="zh-CN" altLang="en-US" dirty="0" smtClean="0"/>
              <a:t>。</a:t>
            </a:r>
            <a:endParaRPr lang="zh-CN" altLang="en-US" dirty="0"/>
          </a:p>
        </p:txBody>
      </p:sp>
      <p:sp>
        <p:nvSpPr>
          <p:cNvPr id="14" name="右箭头 13"/>
          <p:cNvSpPr/>
          <p:nvPr/>
        </p:nvSpPr>
        <p:spPr>
          <a:xfrm>
            <a:off x="1571604" y="3142458"/>
            <a:ext cx="128588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786182" y="3213896"/>
            <a:ext cx="128588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6286512" y="3213896"/>
            <a:ext cx="128588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3"/>
          <p:cNvSpPr txBox="1">
            <a:spLocks/>
          </p:cNvSpPr>
          <p:nvPr/>
        </p:nvSpPr>
        <p:spPr>
          <a:xfrm>
            <a:off x="6929454" y="3071020"/>
            <a:ext cx="1714512" cy="5715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未来</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01"/>
            <a:ext cx="8686800" cy="270451"/>
          </a:xfrm>
        </p:spPr>
        <p:txBody>
          <a:bodyPr>
            <a:normAutofit fontScale="90000"/>
          </a:bodyPr>
          <a:lstStyle/>
          <a:p>
            <a:r>
              <a:rPr lang="en-US" altLang="zh-CN" dirty="0" err="1" smtClean="0"/>
              <a:t>mvc</a:t>
            </a:r>
            <a:endParaRPr lang="zh-CN" altLang="en-US" dirty="0"/>
          </a:p>
        </p:txBody>
      </p:sp>
      <p:pic>
        <p:nvPicPr>
          <p:cNvPr id="2050" name="Picture 2" descr="http://cdn12.sm-img5.com/?src=l4uLj8XQ0IiIiNGTlpGKh5abnNGckJLQio%2BTkJ6b0M3Pzsqgzs%2FQzsrOz83HzsjNy8nMyMzL0Y%2BRmA%3D%3D&amp;restype=3&amp;from=derive&amp;pi=&amp;v=1"/>
          <p:cNvPicPr>
            <a:picLocks noChangeAspect="1" noChangeArrowheads="1"/>
          </p:cNvPicPr>
          <p:nvPr/>
        </p:nvPicPr>
        <p:blipFill>
          <a:blip r:embed="rId3"/>
          <a:srcRect/>
          <a:stretch>
            <a:fillRect/>
          </a:stretch>
        </p:blipFill>
        <p:spPr bwMode="auto">
          <a:xfrm>
            <a:off x="4929190" y="1785136"/>
            <a:ext cx="2721736" cy="2357454"/>
          </a:xfrm>
          <a:prstGeom prst="rect">
            <a:avLst/>
          </a:prstGeom>
          <a:noFill/>
        </p:spPr>
      </p:pic>
      <p:sp>
        <p:nvSpPr>
          <p:cNvPr id="5" name="TextBox 4"/>
          <p:cNvSpPr txBox="1"/>
          <p:nvPr/>
        </p:nvSpPr>
        <p:spPr>
          <a:xfrm>
            <a:off x="1142976" y="927880"/>
            <a:ext cx="1338828" cy="369332"/>
          </a:xfrm>
          <a:prstGeom prst="rect">
            <a:avLst/>
          </a:prstGeom>
          <a:noFill/>
        </p:spPr>
        <p:txBody>
          <a:bodyPr wrap="none" rtlCol="0">
            <a:spAutoFit/>
          </a:bodyPr>
          <a:lstStyle/>
          <a:p>
            <a:r>
              <a:rPr lang="zh-CN" altLang="en-US" dirty="0" smtClean="0"/>
              <a:t>依赖关系图</a:t>
            </a:r>
            <a:endParaRPr lang="zh-CN" altLang="en-US" dirty="0"/>
          </a:p>
        </p:txBody>
      </p:sp>
      <p:pic>
        <p:nvPicPr>
          <p:cNvPr id="6" name="Picture 8" descr="http://cdn12.sm-img5.com/?src=l4uLj8XQ0IiIiNGTlpGKh5abnNGckJLQio%2BTkJ6b0M3Pzsqgzs%2FQzsrOz83HzsjNy8nMyMzM0Y%2BRmA%3D%3D&amp;restype=3&amp;from=derive&amp;pi=&amp;v=1"/>
          <p:cNvPicPr>
            <a:picLocks noChangeAspect="1" noChangeArrowheads="1"/>
          </p:cNvPicPr>
          <p:nvPr/>
        </p:nvPicPr>
        <p:blipFill>
          <a:blip r:embed="rId4"/>
          <a:srcRect/>
          <a:stretch>
            <a:fillRect/>
          </a:stretch>
        </p:blipFill>
        <p:spPr bwMode="auto">
          <a:xfrm>
            <a:off x="714347" y="1785136"/>
            <a:ext cx="3155281" cy="2357454"/>
          </a:xfrm>
          <a:prstGeom prst="rect">
            <a:avLst/>
          </a:prstGeom>
          <a:noFill/>
        </p:spPr>
      </p:pic>
      <p:sp>
        <p:nvSpPr>
          <p:cNvPr id="7" name="TextBox 6"/>
          <p:cNvSpPr txBox="1"/>
          <p:nvPr/>
        </p:nvSpPr>
        <p:spPr>
          <a:xfrm>
            <a:off x="5500694" y="927880"/>
            <a:ext cx="1338828" cy="369332"/>
          </a:xfrm>
          <a:prstGeom prst="rect">
            <a:avLst/>
          </a:prstGeom>
          <a:noFill/>
        </p:spPr>
        <p:txBody>
          <a:bodyPr wrap="none" rtlCol="0">
            <a:spAutoFit/>
          </a:bodyPr>
          <a:lstStyle/>
          <a:p>
            <a:r>
              <a:rPr lang="zh-CN" altLang="en-US" dirty="0" smtClean="0"/>
              <a:t>调用关系图</a:t>
            </a:r>
            <a:endParaRPr lang="zh-CN" altLang="en-US" dirty="0"/>
          </a:p>
        </p:txBody>
      </p:sp>
      <p:sp>
        <p:nvSpPr>
          <p:cNvPr id="8" name="TextBox 7"/>
          <p:cNvSpPr txBox="1"/>
          <p:nvPr/>
        </p:nvSpPr>
        <p:spPr>
          <a:xfrm>
            <a:off x="571472" y="4356904"/>
            <a:ext cx="8358246" cy="646331"/>
          </a:xfrm>
          <a:prstGeom prst="rect">
            <a:avLst/>
          </a:prstGeom>
          <a:noFill/>
        </p:spPr>
        <p:txBody>
          <a:bodyPr wrap="square" rtlCol="0">
            <a:spAutoFit/>
          </a:bodyPr>
          <a:lstStyle/>
          <a:p>
            <a:r>
              <a:rPr lang="zh-CN" altLang="en-US" dirty="0" smtClean="0"/>
              <a:t>  </a:t>
            </a:r>
            <a:r>
              <a:rPr lang="en-US" altLang="zh-CN" dirty="0" smtClean="0"/>
              <a:t>MVC</a:t>
            </a:r>
            <a:r>
              <a:rPr lang="zh-CN" altLang="en-US" dirty="0" smtClean="0"/>
              <a:t>出了把应用程序分成</a:t>
            </a:r>
            <a:r>
              <a:rPr lang="en-US" altLang="zh-CN" dirty="0" smtClean="0"/>
              <a:t>View</a:t>
            </a:r>
            <a:r>
              <a:rPr lang="zh-CN" altLang="en-US" dirty="0" smtClean="0"/>
              <a:t>、</a:t>
            </a:r>
            <a:r>
              <a:rPr lang="en-US" altLang="zh-CN" dirty="0" smtClean="0"/>
              <a:t>Model</a:t>
            </a:r>
            <a:r>
              <a:rPr lang="zh-CN" altLang="en-US" dirty="0" smtClean="0"/>
              <a:t>层，还额外的加了一个</a:t>
            </a:r>
            <a:r>
              <a:rPr lang="en-US" altLang="zh-CN" dirty="0" smtClean="0">
                <a:solidFill>
                  <a:srgbClr val="FF0000"/>
                </a:solidFill>
              </a:rPr>
              <a:t>Controller</a:t>
            </a:r>
            <a:r>
              <a:rPr lang="zh-CN" altLang="en-US" dirty="0" smtClean="0">
                <a:solidFill>
                  <a:srgbClr val="FF0000"/>
                </a:solidFill>
              </a:rPr>
              <a:t>层</a:t>
            </a:r>
            <a:r>
              <a:rPr lang="zh-CN" altLang="en-US" dirty="0" smtClean="0"/>
              <a:t>，它的职责就是专门管理应用程序的</a:t>
            </a:r>
            <a:r>
              <a:rPr lang="zh-CN" altLang="en-US" dirty="0" smtClean="0">
                <a:solidFill>
                  <a:srgbClr val="FF0000"/>
                </a:solidFill>
              </a:rPr>
              <a:t>业务逻辑</a:t>
            </a:r>
            <a:r>
              <a:rPr lang="zh-CN" altLang="en-US"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13500"/>
            <a:ext cx="2870594" cy="369332"/>
          </a:xfrm>
          <a:prstGeom prst="rect">
            <a:avLst/>
          </a:prstGeom>
          <a:noFill/>
        </p:spPr>
        <p:txBody>
          <a:bodyPr wrap="none" rtlCol="0">
            <a:spAutoFit/>
          </a:bodyPr>
          <a:lstStyle/>
          <a:p>
            <a:r>
              <a:rPr lang="en-US" dirty="0" smtClean="0">
                <a:hlinkClick r:id="rId3"/>
              </a:rPr>
              <a:t>MVC</a:t>
            </a:r>
            <a:r>
              <a:rPr lang="zh-CN" altLang="en-US" dirty="0" smtClean="0">
                <a:hlinkClick r:id="rId3"/>
              </a:rPr>
              <a:t>模式的</a:t>
            </a:r>
            <a:r>
              <a:rPr lang="en-US" dirty="0" smtClean="0">
                <a:hlinkClick r:id="rId3"/>
              </a:rPr>
              <a:t>JavaScript Demo</a:t>
            </a:r>
            <a:endParaRPr lang="zh-CN" altLang="en-US" dirty="0"/>
          </a:p>
        </p:txBody>
      </p:sp>
      <p:sp>
        <p:nvSpPr>
          <p:cNvPr id="5" name="TextBox 4"/>
          <p:cNvSpPr txBox="1"/>
          <p:nvPr/>
        </p:nvSpPr>
        <p:spPr>
          <a:xfrm>
            <a:off x="571472" y="999318"/>
            <a:ext cx="8572528" cy="1077218"/>
          </a:xfrm>
          <a:prstGeom prst="rect">
            <a:avLst/>
          </a:prstGeom>
          <a:noFill/>
        </p:spPr>
        <p:txBody>
          <a:bodyPr wrap="square" rtlCol="0">
            <a:spAutoFit/>
          </a:bodyPr>
          <a:lstStyle/>
          <a:p>
            <a:r>
              <a:rPr lang="zh-CN" altLang="en-US" sz="1600" b="1" dirty="0" smtClean="0"/>
              <a:t>优点</a:t>
            </a:r>
            <a:r>
              <a:rPr lang="zh-CN" altLang="en-US" sz="1600" dirty="0" smtClean="0"/>
              <a:t>：</a:t>
            </a:r>
          </a:p>
          <a:p>
            <a:r>
              <a:rPr lang="zh-CN" altLang="en-US" sz="1600" dirty="0" smtClean="0"/>
              <a:t>      把业务逻辑全部分离到</a:t>
            </a:r>
            <a:r>
              <a:rPr lang="en-US" sz="1600" dirty="0" smtClean="0"/>
              <a:t>Controller</a:t>
            </a:r>
            <a:r>
              <a:rPr lang="zh-CN" altLang="en-US" sz="1600" dirty="0" smtClean="0"/>
              <a:t>中，模块化程度高。当业务逻辑变更的时候，不需要变更</a:t>
            </a:r>
            <a:r>
              <a:rPr lang="en-US" sz="1600" dirty="0" smtClean="0"/>
              <a:t>View</a:t>
            </a:r>
            <a:r>
              <a:rPr lang="zh-CN" altLang="en-US" sz="1600" dirty="0" smtClean="0"/>
              <a:t>和</a:t>
            </a:r>
            <a:r>
              <a:rPr lang="en-US" sz="1600" dirty="0" smtClean="0"/>
              <a:t>Model，</a:t>
            </a:r>
            <a:r>
              <a:rPr lang="zh-CN" altLang="en-US" sz="1600" dirty="0" smtClean="0"/>
              <a:t>只需要</a:t>
            </a:r>
            <a:r>
              <a:rPr lang="en-US" sz="1600" dirty="0" smtClean="0"/>
              <a:t>Controller</a:t>
            </a:r>
            <a:r>
              <a:rPr lang="zh-CN" altLang="en-US" sz="1600" dirty="0" smtClean="0"/>
              <a:t>换成另外一个</a:t>
            </a:r>
            <a:r>
              <a:rPr lang="en-US" sz="1600" dirty="0" smtClean="0"/>
              <a:t>Controller</a:t>
            </a:r>
            <a:r>
              <a:rPr lang="zh-CN" altLang="en-US" sz="1600" dirty="0" smtClean="0"/>
              <a:t>就行了（</a:t>
            </a:r>
            <a:r>
              <a:rPr lang="en-US" sz="1600" dirty="0" smtClean="0"/>
              <a:t>Swappable Controller）。</a:t>
            </a:r>
          </a:p>
          <a:p>
            <a:r>
              <a:rPr lang="en-US" sz="1600" dirty="0" smtClean="0"/>
              <a:t>      </a:t>
            </a:r>
            <a:r>
              <a:rPr lang="zh-CN" altLang="en-US" sz="1600" dirty="0" smtClean="0"/>
              <a:t>观察者模式可以做到多视图同时更新</a:t>
            </a:r>
            <a:endParaRPr lang="zh-CN" altLang="en-US" sz="1600" dirty="0"/>
          </a:p>
        </p:txBody>
      </p:sp>
      <p:sp>
        <p:nvSpPr>
          <p:cNvPr id="6" name="TextBox 5"/>
          <p:cNvSpPr txBox="1"/>
          <p:nvPr/>
        </p:nvSpPr>
        <p:spPr>
          <a:xfrm>
            <a:off x="428596" y="2356640"/>
            <a:ext cx="8715404" cy="1846659"/>
          </a:xfrm>
          <a:prstGeom prst="rect">
            <a:avLst/>
          </a:prstGeom>
          <a:noFill/>
        </p:spPr>
        <p:txBody>
          <a:bodyPr wrap="square" rtlCol="0">
            <a:spAutoFit/>
          </a:bodyPr>
          <a:lstStyle/>
          <a:p>
            <a:r>
              <a:rPr lang="zh-CN" altLang="en-US" dirty="0" smtClean="0"/>
              <a:t>    </a:t>
            </a:r>
            <a:r>
              <a:rPr lang="zh-CN" altLang="en-US" sz="1600" b="1" dirty="0" smtClean="0"/>
              <a:t>缺点</a:t>
            </a:r>
            <a:r>
              <a:rPr lang="zh-CN" altLang="en-US" sz="1600" dirty="0" smtClean="0"/>
              <a:t>：</a:t>
            </a:r>
          </a:p>
          <a:p>
            <a:r>
              <a:rPr lang="zh-CN" altLang="en-US" sz="1600" dirty="0" smtClean="0"/>
              <a:t>      </a:t>
            </a:r>
            <a:r>
              <a:rPr lang="en-US" altLang="zh-CN" sz="1600" dirty="0" smtClean="0"/>
              <a:t>Controller</a:t>
            </a:r>
            <a:r>
              <a:rPr lang="zh-CN" altLang="en-US" sz="1600" dirty="0" smtClean="0"/>
              <a:t>测试困难。因为视图同步操作是由</a:t>
            </a:r>
            <a:r>
              <a:rPr lang="en-US" altLang="zh-CN" sz="1600" dirty="0" smtClean="0"/>
              <a:t>View</a:t>
            </a:r>
            <a:r>
              <a:rPr lang="zh-CN" altLang="en-US" sz="1600" dirty="0" smtClean="0"/>
              <a:t>自己执行，而</a:t>
            </a:r>
            <a:r>
              <a:rPr lang="en-US" altLang="zh-CN" sz="1600" dirty="0" smtClean="0"/>
              <a:t>View</a:t>
            </a:r>
            <a:r>
              <a:rPr lang="zh-CN" altLang="en-US" sz="1600" dirty="0" smtClean="0"/>
              <a:t>只能在有</a:t>
            </a:r>
            <a:r>
              <a:rPr lang="en-US" altLang="zh-CN" sz="1600" dirty="0" smtClean="0"/>
              <a:t>UI</a:t>
            </a:r>
            <a:r>
              <a:rPr lang="zh-CN" altLang="en-US" sz="1600" dirty="0" smtClean="0"/>
              <a:t>的环境下运行。在没有</a:t>
            </a:r>
            <a:r>
              <a:rPr lang="en-US" altLang="zh-CN" sz="1600" dirty="0" smtClean="0"/>
              <a:t>UI</a:t>
            </a:r>
            <a:r>
              <a:rPr lang="zh-CN" altLang="en-US" sz="1600" dirty="0" smtClean="0"/>
              <a:t>环境下对</a:t>
            </a:r>
            <a:r>
              <a:rPr lang="en-US" altLang="zh-CN" sz="1600" dirty="0" smtClean="0"/>
              <a:t>Controller</a:t>
            </a:r>
            <a:r>
              <a:rPr lang="zh-CN" altLang="en-US" sz="1600" dirty="0" smtClean="0"/>
              <a:t>进行单元测试的时候，</a:t>
            </a:r>
            <a:r>
              <a:rPr lang="en-US" altLang="zh-CN" sz="1600" dirty="0" smtClean="0"/>
              <a:t>Controller</a:t>
            </a:r>
            <a:r>
              <a:rPr lang="zh-CN" altLang="en-US" sz="1600" dirty="0" smtClean="0"/>
              <a:t>业务逻辑的正确性是无法验证的：</a:t>
            </a:r>
            <a:endParaRPr lang="en-US" altLang="zh-CN" sz="1600" dirty="0" smtClean="0"/>
          </a:p>
          <a:p>
            <a:r>
              <a:rPr lang="en-US" altLang="zh-CN" sz="1600" dirty="0" smtClean="0"/>
              <a:t>Controller</a:t>
            </a:r>
            <a:r>
              <a:rPr lang="zh-CN" altLang="en-US" sz="1600" dirty="0" smtClean="0"/>
              <a:t>更新</a:t>
            </a:r>
            <a:r>
              <a:rPr lang="en-US" altLang="zh-CN" sz="1600" dirty="0" smtClean="0"/>
              <a:t>Model</a:t>
            </a:r>
            <a:r>
              <a:rPr lang="zh-CN" altLang="en-US" sz="1600" dirty="0" smtClean="0"/>
              <a:t>的时候，无法对</a:t>
            </a:r>
            <a:r>
              <a:rPr lang="en-US" altLang="zh-CN" sz="1600" dirty="0" smtClean="0"/>
              <a:t>View</a:t>
            </a:r>
            <a:r>
              <a:rPr lang="zh-CN" altLang="en-US" sz="1600" dirty="0" smtClean="0"/>
              <a:t>的更新操作进行断言。</a:t>
            </a:r>
          </a:p>
          <a:p>
            <a:r>
              <a:rPr lang="zh-CN" altLang="en-US" sz="1600" dirty="0" smtClean="0"/>
              <a:t>      </a:t>
            </a:r>
            <a:r>
              <a:rPr lang="en-US" altLang="zh-CN" sz="1600" dirty="0" smtClean="0"/>
              <a:t>View</a:t>
            </a:r>
            <a:r>
              <a:rPr lang="zh-CN" altLang="en-US" sz="1600" dirty="0" smtClean="0"/>
              <a:t>无法组件化。</a:t>
            </a:r>
            <a:r>
              <a:rPr lang="en-US" altLang="zh-CN" sz="1600" dirty="0" smtClean="0"/>
              <a:t>View</a:t>
            </a:r>
            <a:r>
              <a:rPr lang="zh-CN" altLang="en-US" sz="1600" dirty="0" smtClean="0"/>
              <a:t>是强依赖特定的</a:t>
            </a:r>
            <a:r>
              <a:rPr lang="en-US" altLang="zh-CN" sz="1600" dirty="0" smtClean="0"/>
              <a:t>Model</a:t>
            </a:r>
            <a:r>
              <a:rPr lang="zh-CN" altLang="en-US" sz="1600" dirty="0" smtClean="0"/>
              <a:t>的，如果需要把这个</a:t>
            </a:r>
            <a:r>
              <a:rPr lang="en-US" altLang="zh-CN" sz="1600" dirty="0" smtClean="0"/>
              <a:t>View</a:t>
            </a:r>
            <a:r>
              <a:rPr lang="zh-CN" altLang="en-US" sz="1600" dirty="0" smtClean="0"/>
              <a:t>抽出来作为一个另外一个应用程序可复用的组件就困难了。</a:t>
            </a:r>
            <a:endParaRPr lang="en-US" altLang="zh-CN" sz="1600" dirty="0" smtClean="0"/>
          </a:p>
          <a:p>
            <a:r>
              <a:rPr lang="zh-CN" altLang="en-US" sz="1600" dirty="0" smtClean="0"/>
              <a:t>因为不同程序的的</a:t>
            </a:r>
            <a:r>
              <a:rPr lang="en-US" altLang="zh-CN" sz="1600" dirty="0" smtClean="0"/>
              <a:t>Domain Model</a:t>
            </a:r>
            <a:r>
              <a:rPr lang="zh-CN" altLang="en-US" sz="1600" dirty="0" smtClean="0"/>
              <a:t>是不一样的</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01"/>
            <a:ext cx="8686800" cy="270451"/>
          </a:xfrm>
        </p:spPr>
        <p:txBody>
          <a:bodyPr>
            <a:normAutofit fontScale="90000"/>
          </a:bodyPr>
          <a:lstStyle/>
          <a:p>
            <a:r>
              <a:rPr lang="en-US" altLang="zh-CN" dirty="0" err="1" smtClean="0"/>
              <a:t>mvp</a:t>
            </a:r>
            <a:endParaRPr lang="zh-CN" altLang="en-US" dirty="0"/>
          </a:p>
        </p:txBody>
      </p:sp>
      <p:sp>
        <p:nvSpPr>
          <p:cNvPr id="5" name="TextBox 4"/>
          <p:cNvSpPr txBox="1"/>
          <p:nvPr/>
        </p:nvSpPr>
        <p:spPr>
          <a:xfrm>
            <a:off x="1142976" y="927880"/>
            <a:ext cx="1338828" cy="369332"/>
          </a:xfrm>
          <a:prstGeom prst="rect">
            <a:avLst/>
          </a:prstGeom>
          <a:noFill/>
        </p:spPr>
        <p:txBody>
          <a:bodyPr wrap="none" rtlCol="0">
            <a:spAutoFit/>
          </a:bodyPr>
          <a:lstStyle/>
          <a:p>
            <a:r>
              <a:rPr lang="zh-CN" altLang="en-US" dirty="0" smtClean="0"/>
              <a:t>依赖关系图</a:t>
            </a:r>
            <a:endParaRPr lang="zh-CN" altLang="en-US" dirty="0"/>
          </a:p>
        </p:txBody>
      </p:sp>
      <p:sp>
        <p:nvSpPr>
          <p:cNvPr id="7" name="TextBox 6"/>
          <p:cNvSpPr txBox="1"/>
          <p:nvPr/>
        </p:nvSpPr>
        <p:spPr>
          <a:xfrm>
            <a:off x="5500694" y="927880"/>
            <a:ext cx="1338828" cy="369332"/>
          </a:xfrm>
          <a:prstGeom prst="rect">
            <a:avLst/>
          </a:prstGeom>
          <a:noFill/>
        </p:spPr>
        <p:txBody>
          <a:bodyPr wrap="none" rtlCol="0">
            <a:spAutoFit/>
          </a:bodyPr>
          <a:lstStyle/>
          <a:p>
            <a:r>
              <a:rPr lang="zh-CN" altLang="en-US" dirty="0" smtClean="0"/>
              <a:t>调用关系图</a:t>
            </a:r>
            <a:endParaRPr lang="zh-CN" altLang="en-US" dirty="0"/>
          </a:p>
        </p:txBody>
      </p:sp>
      <p:pic>
        <p:nvPicPr>
          <p:cNvPr id="8" name="Picture 10" descr="http://cdn12.sm-img5.com/?src=l4uLj8XQ0IiIiNGTlpGKh5abnNGckJLQio%2BTkJ6b0M3Pzsqgzs%2FQzsrOz83HzsjNy8nMyMzI0Y%2BRmA%3D%3D&amp;restype=3&amp;from=derive&amp;pi=&amp;v=1"/>
          <p:cNvPicPr>
            <a:picLocks noChangeAspect="1" noChangeArrowheads="1"/>
          </p:cNvPicPr>
          <p:nvPr/>
        </p:nvPicPr>
        <p:blipFill>
          <a:blip r:embed="rId3"/>
          <a:srcRect/>
          <a:stretch>
            <a:fillRect/>
          </a:stretch>
        </p:blipFill>
        <p:spPr bwMode="auto">
          <a:xfrm>
            <a:off x="857224" y="1642260"/>
            <a:ext cx="3041463" cy="2143140"/>
          </a:xfrm>
          <a:prstGeom prst="rect">
            <a:avLst/>
          </a:prstGeom>
          <a:noFill/>
        </p:spPr>
      </p:pic>
      <p:pic>
        <p:nvPicPr>
          <p:cNvPr id="20482" name="Picture 2" descr="http://cdn12.sm-img5.com/?src=l4uLj8XQ0IiIiNGTlpGKh5abnNGckJLQio%2BTkJ6b0M3Pzsqgzs%2FQzsrOz83HzsjNy8nMyMzH0Y%2BRmA%3D%3D&amp;restype=3&amp;from=derive&amp;pi=&amp;v=1"/>
          <p:cNvPicPr>
            <a:picLocks noChangeAspect="1" noChangeArrowheads="1"/>
          </p:cNvPicPr>
          <p:nvPr/>
        </p:nvPicPr>
        <p:blipFill>
          <a:blip r:embed="rId4"/>
          <a:srcRect/>
          <a:stretch>
            <a:fillRect/>
          </a:stretch>
        </p:blipFill>
        <p:spPr bwMode="auto">
          <a:xfrm>
            <a:off x="4857752" y="1570822"/>
            <a:ext cx="2824091" cy="2508318"/>
          </a:xfrm>
          <a:prstGeom prst="rect">
            <a:avLst/>
          </a:prstGeom>
          <a:noFill/>
        </p:spPr>
      </p:pic>
      <p:sp>
        <p:nvSpPr>
          <p:cNvPr id="9" name="TextBox 8"/>
          <p:cNvSpPr txBox="1"/>
          <p:nvPr/>
        </p:nvSpPr>
        <p:spPr>
          <a:xfrm>
            <a:off x="857224" y="4214028"/>
            <a:ext cx="3159391" cy="369332"/>
          </a:xfrm>
          <a:prstGeom prst="rect">
            <a:avLst/>
          </a:prstGeom>
          <a:noFill/>
        </p:spPr>
        <p:txBody>
          <a:bodyPr wrap="none" rtlCol="0">
            <a:spAutoFit/>
          </a:bodyPr>
          <a:lstStyle/>
          <a:p>
            <a:r>
              <a:rPr lang="en-US" dirty="0" smtClean="0"/>
              <a:t>MVP</a:t>
            </a:r>
            <a:r>
              <a:rPr lang="zh-CN" altLang="en-US" dirty="0" smtClean="0"/>
              <a:t>模式是</a:t>
            </a:r>
            <a:r>
              <a:rPr lang="en-US" dirty="0" smtClean="0"/>
              <a:t>MVC</a:t>
            </a:r>
            <a:r>
              <a:rPr lang="zh-CN" altLang="en-US" dirty="0" smtClean="0"/>
              <a:t>模式的改良。</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13500"/>
            <a:ext cx="2870594" cy="369332"/>
          </a:xfrm>
          <a:prstGeom prst="rect">
            <a:avLst/>
          </a:prstGeom>
          <a:noFill/>
        </p:spPr>
        <p:txBody>
          <a:bodyPr wrap="none" rtlCol="0">
            <a:spAutoFit/>
          </a:bodyPr>
          <a:lstStyle/>
          <a:p>
            <a:r>
              <a:rPr lang="en-US" dirty="0" smtClean="0">
                <a:hlinkClick r:id="rId2"/>
              </a:rPr>
              <a:t>MVC</a:t>
            </a:r>
            <a:r>
              <a:rPr lang="zh-CN" altLang="en-US" dirty="0" smtClean="0">
                <a:hlinkClick r:id="rId2"/>
              </a:rPr>
              <a:t>模式的</a:t>
            </a:r>
            <a:r>
              <a:rPr lang="en-US" dirty="0" smtClean="0">
                <a:hlinkClick r:id="rId2"/>
              </a:rPr>
              <a:t>JavaScript Demo</a:t>
            </a:r>
            <a:endParaRPr lang="zh-CN" altLang="en-US" dirty="0"/>
          </a:p>
        </p:txBody>
      </p:sp>
      <p:sp>
        <p:nvSpPr>
          <p:cNvPr id="5" name="TextBox 4"/>
          <p:cNvSpPr txBox="1"/>
          <p:nvPr/>
        </p:nvSpPr>
        <p:spPr>
          <a:xfrm>
            <a:off x="571472" y="999318"/>
            <a:ext cx="8572528" cy="2062103"/>
          </a:xfrm>
          <a:prstGeom prst="rect">
            <a:avLst/>
          </a:prstGeom>
          <a:noFill/>
        </p:spPr>
        <p:txBody>
          <a:bodyPr wrap="square" rtlCol="0">
            <a:spAutoFit/>
          </a:bodyPr>
          <a:lstStyle/>
          <a:p>
            <a:r>
              <a:rPr lang="zh-CN" altLang="en-US" sz="1600" b="1" dirty="0" smtClean="0"/>
              <a:t>优点</a:t>
            </a:r>
            <a:r>
              <a:rPr lang="zh-CN" altLang="en-US" sz="1600" dirty="0" smtClean="0"/>
              <a:t>：</a:t>
            </a:r>
          </a:p>
          <a:p>
            <a:r>
              <a:rPr lang="zh-CN" altLang="en-US" sz="1600" dirty="0" smtClean="0"/>
              <a:t>      便于测试。</a:t>
            </a:r>
            <a:r>
              <a:rPr lang="en-US" altLang="zh-CN" sz="1600" dirty="0" smtClean="0"/>
              <a:t>Presenter</a:t>
            </a:r>
            <a:r>
              <a:rPr lang="zh-CN" altLang="en-US" sz="1600" dirty="0" smtClean="0"/>
              <a:t>对</a:t>
            </a:r>
            <a:r>
              <a:rPr lang="en-US" altLang="zh-CN" sz="1600" dirty="0" smtClean="0"/>
              <a:t>View</a:t>
            </a:r>
            <a:r>
              <a:rPr lang="zh-CN" altLang="en-US" sz="1600" dirty="0" smtClean="0"/>
              <a:t>是通过接口进行，在对</a:t>
            </a:r>
            <a:r>
              <a:rPr lang="en-US" altLang="zh-CN" sz="1600" dirty="0" smtClean="0"/>
              <a:t>Presenter</a:t>
            </a:r>
            <a:r>
              <a:rPr lang="zh-CN" altLang="en-US" sz="1600" dirty="0" smtClean="0"/>
              <a:t>进行不依赖</a:t>
            </a:r>
            <a:r>
              <a:rPr lang="en-US" altLang="zh-CN" sz="1600" dirty="0" smtClean="0"/>
              <a:t>UI</a:t>
            </a:r>
            <a:r>
              <a:rPr lang="zh-CN" altLang="en-US" sz="1600" dirty="0" smtClean="0"/>
              <a:t>环境的单元测试的时候。可以通过</a:t>
            </a:r>
            <a:r>
              <a:rPr lang="en-US" altLang="zh-CN" sz="1600" dirty="0" smtClean="0"/>
              <a:t>Mock</a:t>
            </a:r>
            <a:r>
              <a:rPr lang="zh-CN" altLang="en-US" sz="1600" dirty="0" smtClean="0"/>
              <a:t>一个</a:t>
            </a:r>
            <a:r>
              <a:rPr lang="en-US" altLang="zh-CN" sz="1600" dirty="0" smtClean="0"/>
              <a:t>View</a:t>
            </a:r>
            <a:r>
              <a:rPr lang="zh-CN" altLang="en-US" sz="1600" dirty="0" smtClean="0"/>
              <a:t>对象，这个对象只需要实现了</a:t>
            </a:r>
            <a:r>
              <a:rPr lang="en-US" altLang="zh-CN" sz="1600" dirty="0" smtClean="0"/>
              <a:t>View</a:t>
            </a:r>
            <a:r>
              <a:rPr lang="zh-CN" altLang="en-US" sz="1600" dirty="0" smtClean="0"/>
              <a:t>的接口即可。然后依赖注入到</a:t>
            </a:r>
            <a:r>
              <a:rPr lang="en-US" altLang="zh-CN" sz="1600" dirty="0" smtClean="0"/>
              <a:t>Presenter</a:t>
            </a:r>
            <a:r>
              <a:rPr lang="zh-CN" altLang="en-US" sz="1600" dirty="0" smtClean="0"/>
              <a:t>中，单元测试的时候就可以完整的测试</a:t>
            </a:r>
            <a:r>
              <a:rPr lang="en-US" altLang="zh-CN" sz="1600" dirty="0" smtClean="0"/>
              <a:t>Presenter</a:t>
            </a:r>
            <a:r>
              <a:rPr lang="zh-CN" altLang="en-US" sz="1600" dirty="0" smtClean="0"/>
              <a:t>业务逻辑的正确性。这里根据上面的例子给出了</a:t>
            </a:r>
            <a:r>
              <a:rPr lang="en-US" altLang="zh-CN" sz="1600" dirty="0" smtClean="0"/>
              <a:t>Presenter</a:t>
            </a:r>
            <a:r>
              <a:rPr lang="zh-CN" altLang="en-US" sz="1600" dirty="0" smtClean="0"/>
              <a:t>的</a:t>
            </a:r>
            <a:r>
              <a:rPr lang="zh-CN" altLang="en-US" sz="1600" dirty="0" smtClean="0">
                <a:hlinkClick r:id="rId3"/>
              </a:rPr>
              <a:t>单元测试样例</a:t>
            </a:r>
            <a:r>
              <a:rPr lang="zh-CN" altLang="en-US" sz="1600" dirty="0" smtClean="0"/>
              <a:t>。</a:t>
            </a:r>
          </a:p>
          <a:p>
            <a:r>
              <a:rPr lang="zh-CN" altLang="en-US" sz="1600" dirty="0" smtClean="0"/>
              <a:t>      </a:t>
            </a:r>
            <a:r>
              <a:rPr lang="en-US" altLang="zh-CN" sz="1600" dirty="0" smtClean="0"/>
              <a:t>View</a:t>
            </a:r>
            <a:r>
              <a:rPr lang="zh-CN" altLang="en-US" sz="1600" dirty="0" smtClean="0"/>
              <a:t>可以进行组件化。在</a:t>
            </a:r>
            <a:r>
              <a:rPr lang="en-US" altLang="zh-CN" sz="1600" dirty="0" smtClean="0"/>
              <a:t>MVP</a:t>
            </a:r>
            <a:r>
              <a:rPr lang="zh-CN" altLang="en-US" sz="1600" dirty="0" smtClean="0"/>
              <a:t>当中，</a:t>
            </a:r>
            <a:r>
              <a:rPr lang="en-US" altLang="zh-CN" sz="1600" dirty="0" smtClean="0"/>
              <a:t>View</a:t>
            </a:r>
            <a:r>
              <a:rPr lang="zh-CN" altLang="en-US" sz="1600" dirty="0" smtClean="0"/>
              <a:t>不依赖</a:t>
            </a:r>
            <a:r>
              <a:rPr lang="en-US" altLang="zh-CN" sz="1600" dirty="0" smtClean="0"/>
              <a:t>Model</a:t>
            </a:r>
            <a:r>
              <a:rPr lang="zh-CN" altLang="en-US" sz="1600" dirty="0" smtClean="0"/>
              <a:t>。这样就可以让</a:t>
            </a:r>
            <a:r>
              <a:rPr lang="en-US" altLang="zh-CN" sz="1600" dirty="0" smtClean="0"/>
              <a:t>View</a:t>
            </a:r>
            <a:r>
              <a:rPr lang="zh-CN" altLang="en-US" sz="1600" dirty="0" smtClean="0"/>
              <a:t>从特定的业务场景中脱离出来，可以说</a:t>
            </a:r>
            <a:r>
              <a:rPr lang="en-US" altLang="zh-CN" sz="1600" dirty="0" smtClean="0"/>
              <a:t>View</a:t>
            </a:r>
            <a:r>
              <a:rPr lang="zh-CN" altLang="en-US" sz="1600" dirty="0" smtClean="0"/>
              <a:t>可以做到对业务逻辑完全无知。它只需要提供一系列接口提供给上层操作。这样就可以做到高度可复用的</a:t>
            </a:r>
            <a:r>
              <a:rPr lang="en-US" altLang="zh-CN" sz="1600" dirty="0" smtClean="0"/>
              <a:t>View</a:t>
            </a:r>
            <a:r>
              <a:rPr lang="zh-CN" altLang="en-US" sz="1600" dirty="0" smtClean="0"/>
              <a:t>组件。</a:t>
            </a:r>
            <a:endParaRPr lang="zh-CN" altLang="en-US" sz="1600" dirty="0"/>
          </a:p>
        </p:txBody>
      </p:sp>
      <p:sp>
        <p:nvSpPr>
          <p:cNvPr id="6" name="TextBox 5"/>
          <p:cNvSpPr txBox="1"/>
          <p:nvPr/>
        </p:nvSpPr>
        <p:spPr>
          <a:xfrm>
            <a:off x="642910" y="3142458"/>
            <a:ext cx="8358246" cy="1077218"/>
          </a:xfrm>
          <a:prstGeom prst="rect">
            <a:avLst/>
          </a:prstGeom>
          <a:noFill/>
        </p:spPr>
        <p:txBody>
          <a:bodyPr wrap="square" rtlCol="0">
            <a:spAutoFit/>
          </a:bodyPr>
          <a:lstStyle/>
          <a:p>
            <a:r>
              <a:rPr lang="zh-CN" altLang="en-US" sz="1600" b="1" dirty="0" smtClean="0"/>
              <a:t>缺点</a:t>
            </a:r>
            <a:r>
              <a:rPr lang="zh-CN" altLang="en-US" sz="1600" dirty="0" smtClean="0"/>
              <a:t>：</a:t>
            </a:r>
          </a:p>
          <a:p>
            <a:r>
              <a:rPr lang="zh-CN" altLang="en-US" sz="1600" dirty="0" smtClean="0"/>
              <a:t>    </a:t>
            </a:r>
            <a:r>
              <a:rPr lang="zh-CN" altLang="en-US" sz="1600" dirty="0" smtClean="0"/>
              <a:t> </a:t>
            </a:r>
            <a:r>
              <a:rPr lang="en-US" sz="1600" dirty="0" smtClean="0"/>
              <a:t>Presenter</a:t>
            </a:r>
            <a:r>
              <a:rPr lang="zh-CN" altLang="en-US" sz="1600" dirty="0" smtClean="0"/>
              <a:t>中除了业务逻辑以外，还有大量的</a:t>
            </a:r>
            <a:r>
              <a:rPr lang="en-US" sz="1600" dirty="0" smtClean="0"/>
              <a:t>View-&gt;</a:t>
            </a:r>
            <a:r>
              <a:rPr lang="en-US" sz="1600" dirty="0" err="1" smtClean="0"/>
              <a:t>Model，Model</a:t>
            </a:r>
            <a:r>
              <a:rPr lang="en-US" sz="1600" dirty="0" smtClean="0"/>
              <a:t>-&gt;View</a:t>
            </a:r>
            <a:r>
              <a:rPr lang="zh-CN" altLang="en-US" sz="1600" dirty="0" smtClean="0"/>
              <a:t>的手动同步逻辑，造成</a:t>
            </a:r>
            <a:r>
              <a:rPr lang="en-US" sz="1600" dirty="0" smtClean="0"/>
              <a:t>Presenter</a:t>
            </a:r>
            <a:r>
              <a:rPr lang="zh-CN" altLang="en-US" sz="1600" dirty="0" smtClean="0"/>
              <a:t>比较笨重，维护起来 比较困难。</a:t>
            </a:r>
          </a:p>
          <a:p>
            <a:r>
              <a:rPr lang="en-US" sz="1600" dirty="0" err="1" smtClean="0"/>
              <a:t>MVP（Supervising</a:t>
            </a:r>
            <a:r>
              <a:rPr lang="en-US" sz="1600" dirty="0" smtClean="0"/>
              <a:t> Controller）</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01"/>
            <a:ext cx="8686800" cy="270451"/>
          </a:xfrm>
        </p:spPr>
        <p:txBody>
          <a:bodyPr>
            <a:normAutofit fontScale="90000"/>
          </a:bodyPr>
          <a:lstStyle/>
          <a:p>
            <a:r>
              <a:rPr lang="en-US" altLang="zh-CN" dirty="0" err="1" smtClean="0"/>
              <a:t>mvvm</a:t>
            </a:r>
            <a:endParaRPr lang="zh-CN" altLang="en-US" dirty="0"/>
          </a:p>
        </p:txBody>
      </p:sp>
      <p:sp>
        <p:nvSpPr>
          <p:cNvPr id="5" name="TextBox 4"/>
          <p:cNvSpPr txBox="1"/>
          <p:nvPr/>
        </p:nvSpPr>
        <p:spPr>
          <a:xfrm>
            <a:off x="1500166" y="927880"/>
            <a:ext cx="1338828" cy="369332"/>
          </a:xfrm>
          <a:prstGeom prst="rect">
            <a:avLst/>
          </a:prstGeom>
          <a:noFill/>
        </p:spPr>
        <p:txBody>
          <a:bodyPr wrap="none" rtlCol="0">
            <a:spAutoFit/>
          </a:bodyPr>
          <a:lstStyle/>
          <a:p>
            <a:r>
              <a:rPr lang="zh-CN" altLang="en-US" dirty="0" smtClean="0"/>
              <a:t>依赖关系图</a:t>
            </a:r>
            <a:endParaRPr lang="zh-CN" altLang="en-US" dirty="0"/>
          </a:p>
        </p:txBody>
      </p:sp>
      <p:sp>
        <p:nvSpPr>
          <p:cNvPr id="7" name="TextBox 6"/>
          <p:cNvSpPr txBox="1"/>
          <p:nvPr/>
        </p:nvSpPr>
        <p:spPr>
          <a:xfrm>
            <a:off x="5500694" y="927880"/>
            <a:ext cx="1338828" cy="369332"/>
          </a:xfrm>
          <a:prstGeom prst="rect">
            <a:avLst/>
          </a:prstGeom>
          <a:noFill/>
        </p:spPr>
        <p:txBody>
          <a:bodyPr wrap="none" rtlCol="0">
            <a:spAutoFit/>
          </a:bodyPr>
          <a:lstStyle/>
          <a:p>
            <a:r>
              <a:rPr lang="zh-CN" altLang="en-US" dirty="0" smtClean="0"/>
              <a:t>调用关系图</a:t>
            </a:r>
            <a:endParaRPr lang="zh-CN" altLang="en-US" dirty="0"/>
          </a:p>
        </p:txBody>
      </p:sp>
      <p:pic>
        <p:nvPicPr>
          <p:cNvPr id="8" name="Picture 12" descr="http://cdn12.sm-img5.com/?src=l4uLj8XQ0IiIiNGTlpGKh5abnNGckJLQio%2BTkJ6b0M3Pzsqgzs%2FQzsrOz83HzsjNy8nMyMzOz9GPkZg%3D&amp;restype=3&amp;from=derive&amp;pi=&amp;v=1"/>
          <p:cNvPicPr>
            <a:picLocks noChangeAspect="1" noChangeArrowheads="1"/>
          </p:cNvPicPr>
          <p:nvPr/>
        </p:nvPicPr>
        <p:blipFill>
          <a:blip r:embed="rId3"/>
          <a:srcRect/>
          <a:stretch>
            <a:fillRect/>
          </a:stretch>
        </p:blipFill>
        <p:spPr bwMode="auto">
          <a:xfrm>
            <a:off x="714348" y="1642260"/>
            <a:ext cx="3214710" cy="2357454"/>
          </a:xfrm>
          <a:prstGeom prst="rect">
            <a:avLst/>
          </a:prstGeom>
          <a:noFill/>
        </p:spPr>
      </p:pic>
      <p:pic>
        <p:nvPicPr>
          <p:cNvPr id="18434" name="Picture 2" descr="http://cdn12.sm-img5.com/?src=l4uLj8XQ0IiIiNGTlpGKh5abnNGckJLQio%2BTkJ6b0M3Pzsqgzs%2FQzsrOz83HzsjNy8nMyMzOztGPkZg%3D&amp;restype=3&amp;from=derive&amp;pi=&amp;v=1"/>
          <p:cNvPicPr>
            <a:picLocks noChangeAspect="1" noChangeArrowheads="1"/>
          </p:cNvPicPr>
          <p:nvPr/>
        </p:nvPicPr>
        <p:blipFill>
          <a:blip r:embed="rId4"/>
          <a:srcRect/>
          <a:stretch>
            <a:fillRect/>
          </a:stretch>
        </p:blipFill>
        <p:spPr bwMode="auto">
          <a:xfrm>
            <a:off x="4929190" y="1499384"/>
            <a:ext cx="2857520" cy="25862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13500"/>
            <a:ext cx="2870594" cy="369332"/>
          </a:xfrm>
          <a:prstGeom prst="rect">
            <a:avLst/>
          </a:prstGeom>
          <a:noFill/>
        </p:spPr>
        <p:txBody>
          <a:bodyPr wrap="none" rtlCol="0">
            <a:spAutoFit/>
          </a:bodyPr>
          <a:lstStyle/>
          <a:p>
            <a:r>
              <a:rPr lang="en-US" dirty="0" smtClean="0">
                <a:hlinkClick r:id="rId2"/>
              </a:rPr>
              <a:t>MVC</a:t>
            </a:r>
            <a:r>
              <a:rPr lang="zh-CN" altLang="en-US" dirty="0" smtClean="0">
                <a:hlinkClick r:id="rId2"/>
              </a:rPr>
              <a:t>模式的</a:t>
            </a:r>
            <a:r>
              <a:rPr lang="en-US" dirty="0" smtClean="0">
                <a:hlinkClick r:id="rId2"/>
              </a:rPr>
              <a:t>JavaScript Demo</a:t>
            </a:r>
            <a:endParaRPr lang="zh-CN" altLang="en-US" dirty="0"/>
          </a:p>
        </p:txBody>
      </p:sp>
      <p:sp>
        <p:nvSpPr>
          <p:cNvPr id="5" name="TextBox 4"/>
          <p:cNvSpPr txBox="1"/>
          <p:nvPr/>
        </p:nvSpPr>
        <p:spPr>
          <a:xfrm>
            <a:off x="571472" y="713566"/>
            <a:ext cx="8572528" cy="1569660"/>
          </a:xfrm>
          <a:prstGeom prst="rect">
            <a:avLst/>
          </a:prstGeom>
          <a:noFill/>
        </p:spPr>
        <p:txBody>
          <a:bodyPr wrap="square" rtlCol="0">
            <a:spAutoFit/>
          </a:bodyPr>
          <a:lstStyle/>
          <a:p>
            <a:r>
              <a:rPr lang="zh-CN" altLang="en-US" sz="1600" b="1" dirty="0" smtClean="0"/>
              <a:t>优点</a:t>
            </a:r>
            <a:r>
              <a:rPr lang="zh-CN" altLang="en-US" sz="1600" dirty="0" smtClean="0"/>
              <a:t>：</a:t>
            </a:r>
          </a:p>
          <a:p>
            <a:r>
              <a:rPr lang="zh-CN" altLang="en-US" sz="1600" dirty="0" smtClean="0"/>
              <a:t>     提高可维护性。解决了</a:t>
            </a:r>
            <a:r>
              <a:rPr lang="en-US" altLang="zh-CN" sz="1600" dirty="0" smtClean="0"/>
              <a:t>MVP</a:t>
            </a:r>
            <a:r>
              <a:rPr lang="zh-CN" altLang="en-US" sz="1600" dirty="0" smtClean="0"/>
              <a:t>大量的手动</a:t>
            </a:r>
            <a:r>
              <a:rPr lang="en-US" altLang="zh-CN" sz="1600" dirty="0" smtClean="0"/>
              <a:t>View</a:t>
            </a:r>
            <a:r>
              <a:rPr lang="zh-CN" altLang="en-US" sz="1600" dirty="0" smtClean="0"/>
              <a:t>和</a:t>
            </a:r>
            <a:r>
              <a:rPr lang="en-US" altLang="zh-CN" sz="1600" dirty="0" smtClean="0"/>
              <a:t>Model</a:t>
            </a:r>
            <a:r>
              <a:rPr lang="zh-CN" altLang="en-US" sz="1600" dirty="0" smtClean="0"/>
              <a:t>同步的问题，提供双向绑定机制。提高了代码的可维护性。</a:t>
            </a:r>
          </a:p>
          <a:p>
            <a:r>
              <a:rPr lang="zh-CN" altLang="en-US" sz="1600" dirty="0" smtClean="0"/>
              <a:t>      简化测试。因为同步逻辑是交由</a:t>
            </a:r>
            <a:r>
              <a:rPr lang="en-US" altLang="zh-CN" sz="1600" dirty="0" smtClean="0"/>
              <a:t>Binder</a:t>
            </a:r>
            <a:r>
              <a:rPr lang="zh-CN" altLang="en-US" sz="1600" dirty="0" smtClean="0"/>
              <a:t>做的，</a:t>
            </a:r>
            <a:r>
              <a:rPr lang="en-US" altLang="zh-CN" sz="1600" dirty="0" smtClean="0"/>
              <a:t>View</a:t>
            </a:r>
            <a:r>
              <a:rPr lang="zh-CN" altLang="en-US" sz="1600" dirty="0" smtClean="0"/>
              <a:t>跟着</a:t>
            </a:r>
            <a:r>
              <a:rPr lang="en-US" altLang="zh-CN" sz="1600" dirty="0" smtClean="0"/>
              <a:t>Model</a:t>
            </a:r>
            <a:r>
              <a:rPr lang="zh-CN" altLang="en-US" sz="1600" dirty="0" smtClean="0"/>
              <a:t>同时变更，所以只需要保证</a:t>
            </a:r>
            <a:r>
              <a:rPr lang="en-US" altLang="zh-CN" sz="1600" dirty="0" smtClean="0"/>
              <a:t>Model</a:t>
            </a:r>
            <a:r>
              <a:rPr lang="zh-CN" altLang="en-US" sz="1600" dirty="0" smtClean="0"/>
              <a:t>的正确性，</a:t>
            </a:r>
            <a:r>
              <a:rPr lang="en-US" altLang="zh-CN" sz="1600" dirty="0" smtClean="0"/>
              <a:t>View</a:t>
            </a:r>
            <a:r>
              <a:rPr lang="zh-CN" altLang="en-US" sz="1600" dirty="0" smtClean="0"/>
              <a:t>就正确。大大减少了对</a:t>
            </a:r>
            <a:r>
              <a:rPr lang="en-US" altLang="zh-CN" sz="1600" dirty="0" smtClean="0"/>
              <a:t>View</a:t>
            </a:r>
            <a:r>
              <a:rPr lang="zh-CN" altLang="en-US" sz="1600" dirty="0" smtClean="0"/>
              <a:t>同步更新的测试。</a:t>
            </a:r>
          </a:p>
          <a:p>
            <a:endParaRPr lang="zh-CN" altLang="en-US" sz="1600" dirty="0"/>
          </a:p>
        </p:txBody>
      </p:sp>
      <p:sp>
        <p:nvSpPr>
          <p:cNvPr id="6" name="TextBox 5"/>
          <p:cNvSpPr txBox="1"/>
          <p:nvPr/>
        </p:nvSpPr>
        <p:spPr>
          <a:xfrm>
            <a:off x="571472" y="2070888"/>
            <a:ext cx="8715404" cy="1384995"/>
          </a:xfrm>
          <a:prstGeom prst="rect">
            <a:avLst/>
          </a:prstGeom>
          <a:noFill/>
        </p:spPr>
        <p:txBody>
          <a:bodyPr wrap="square" rtlCol="0">
            <a:spAutoFit/>
          </a:bodyPr>
          <a:lstStyle/>
          <a:p>
            <a:r>
              <a:rPr lang="zh-CN" altLang="en-US" sz="1600" b="1" dirty="0" smtClean="0"/>
              <a:t>缺点</a:t>
            </a:r>
            <a:r>
              <a:rPr lang="zh-CN" altLang="en-US" sz="1600" dirty="0" smtClean="0"/>
              <a:t>：</a:t>
            </a:r>
          </a:p>
          <a:p>
            <a:r>
              <a:rPr lang="zh-CN" altLang="en-US" sz="1600" dirty="0" smtClean="0"/>
              <a:t>      </a:t>
            </a:r>
            <a:r>
              <a:rPr lang="zh-CN" altLang="en-US" sz="1600" dirty="0" smtClean="0"/>
              <a:t>过于</a:t>
            </a:r>
            <a:r>
              <a:rPr lang="zh-CN" altLang="en-US" sz="1600" dirty="0" smtClean="0"/>
              <a:t>简单的图形界面不适用，或说牛刀杀鸡。</a:t>
            </a:r>
          </a:p>
          <a:p>
            <a:r>
              <a:rPr lang="zh-CN" altLang="en-US" sz="1600" dirty="0" smtClean="0"/>
              <a:t>      对于大型的图形应用程序，视图状态较多，</a:t>
            </a:r>
            <a:r>
              <a:rPr lang="en-US" altLang="zh-CN" sz="1600" dirty="0" err="1" smtClean="0"/>
              <a:t>ViewModel</a:t>
            </a:r>
            <a:r>
              <a:rPr lang="zh-CN" altLang="en-US" sz="1600" dirty="0" smtClean="0"/>
              <a:t>的构建和维护的成本都会比较高。</a:t>
            </a:r>
          </a:p>
          <a:p>
            <a:r>
              <a:rPr lang="zh-CN" altLang="en-US" sz="1600" dirty="0" smtClean="0"/>
              <a:t>      数据绑定的声明是指令式地写在</a:t>
            </a:r>
            <a:r>
              <a:rPr lang="en-US" altLang="zh-CN" sz="1600" dirty="0" smtClean="0"/>
              <a:t>View</a:t>
            </a:r>
            <a:r>
              <a:rPr lang="zh-CN" altLang="en-US" sz="1600" dirty="0" smtClean="0"/>
              <a:t>的模版当中的，这些内容是没办法去打断点</a:t>
            </a:r>
            <a:r>
              <a:rPr lang="en-US" altLang="zh-CN" sz="1600" dirty="0" smtClean="0"/>
              <a:t>debug</a:t>
            </a:r>
            <a:r>
              <a:rPr lang="zh-CN" altLang="en-US" sz="1600" dirty="0" smtClean="0"/>
              <a:t>的。</a:t>
            </a:r>
          </a:p>
          <a:p>
            <a:endParaRPr lang="zh-CN" altLang="en-US" dirty="0"/>
          </a:p>
        </p:txBody>
      </p:sp>
      <p:sp>
        <p:nvSpPr>
          <p:cNvPr id="7" name="TextBox 6"/>
          <p:cNvSpPr txBox="1"/>
          <p:nvPr/>
        </p:nvSpPr>
        <p:spPr>
          <a:xfrm>
            <a:off x="571472" y="3285334"/>
            <a:ext cx="8072494" cy="1384995"/>
          </a:xfrm>
          <a:prstGeom prst="rect">
            <a:avLst/>
          </a:prstGeom>
          <a:noFill/>
        </p:spPr>
        <p:txBody>
          <a:bodyPr wrap="square" rtlCol="0">
            <a:spAutoFit/>
          </a:bodyPr>
          <a:lstStyle/>
          <a:p>
            <a:r>
              <a:rPr lang="en-US" altLang="zh-CN" sz="1400" dirty="0" smtClean="0"/>
              <a:t>MVVM</a:t>
            </a:r>
            <a:r>
              <a:rPr lang="zh-CN" altLang="en-US" sz="1400" dirty="0" smtClean="0"/>
              <a:t>的调用关系和</a:t>
            </a:r>
            <a:r>
              <a:rPr lang="en-US" altLang="zh-CN" sz="1400" dirty="0" smtClean="0"/>
              <a:t>MVP</a:t>
            </a:r>
            <a:r>
              <a:rPr lang="zh-CN" altLang="en-US" sz="1400" dirty="0" smtClean="0"/>
              <a:t>一样。但是，在</a:t>
            </a:r>
            <a:r>
              <a:rPr lang="en-US" altLang="zh-CN" sz="1400" dirty="0" err="1" smtClean="0"/>
              <a:t>ViewModel</a:t>
            </a:r>
            <a:r>
              <a:rPr lang="zh-CN" altLang="en-US" sz="1400" dirty="0" smtClean="0"/>
              <a:t>当中会有一个叫</a:t>
            </a:r>
            <a:r>
              <a:rPr lang="en-US" altLang="zh-CN" sz="1400" dirty="0" smtClean="0"/>
              <a:t>Binder</a:t>
            </a:r>
            <a:r>
              <a:rPr lang="zh-CN" altLang="en-US" sz="1400" dirty="0" smtClean="0"/>
              <a:t>，或者是</a:t>
            </a:r>
            <a:r>
              <a:rPr lang="en-US" altLang="zh-CN" sz="1400" dirty="0" smtClean="0"/>
              <a:t>Data-binding engine</a:t>
            </a:r>
            <a:r>
              <a:rPr lang="zh-CN" altLang="en-US" sz="1400" dirty="0" smtClean="0"/>
              <a:t>的东西。以前全部由</a:t>
            </a:r>
            <a:r>
              <a:rPr lang="en-US" altLang="zh-CN" sz="1400" dirty="0" smtClean="0"/>
              <a:t>Presenter</a:t>
            </a:r>
            <a:r>
              <a:rPr lang="zh-CN" altLang="en-US" sz="1400" dirty="0" smtClean="0"/>
              <a:t>负责的</a:t>
            </a:r>
            <a:r>
              <a:rPr lang="en-US" altLang="zh-CN" sz="1400" dirty="0" smtClean="0"/>
              <a:t>View</a:t>
            </a:r>
            <a:r>
              <a:rPr lang="zh-CN" altLang="en-US" sz="1400" dirty="0" smtClean="0"/>
              <a:t>和</a:t>
            </a:r>
            <a:r>
              <a:rPr lang="en-US" altLang="zh-CN" sz="1400" dirty="0" smtClean="0"/>
              <a:t>Model</a:t>
            </a:r>
            <a:r>
              <a:rPr lang="zh-CN" altLang="en-US" sz="1400" dirty="0" smtClean="0"/>
              <a:t>之间数据同步操作交由给</a:t>
            </a:r>
            <a:r>
              <a:rPr lang="en-US" altLang="zh-CN" sz="1400" dirty="0" smtClean="0"/>
              <a:t>Binder</a:t>
            </a:r>
            <a:r>
              <a:rPr lang="zh-CN" altLang="en-US" sz="1400" dirty="0" smtClean="0"/>
              <a:t>处理。你只需要在</a:t>
            </a:r>
            <a:r>
              <a:rPr lang="en-US" altLang="zh-CN" sz="1400" dirty="0" smtClean="0"/>
              <a:t>View</a:t>
            </a:r>
            <a:r>
              <a:rPr lang="zh-CN" altLang="en-US" sz="1400" dirty="0" smtClean="0"/>
              <a:t>的模版语法当中，指令式地声明</a:t>
            </a:r>
            <a:r>
              <a:rPr lang="en-US" altLang="zh-CN" sz="1400" dirty="0" smtClean="0"/>
              <a:t>View</a:t>
            </a:r>
            <a:r>
              <a:rPr lang="zh-CN" altLang="en-US" sz="1400" dirty="0" smtClean="0"/>
              <a:t>上的显示的内容是和</a:t>
            </a:r>
            <a:r>
              <a:rPr lang="en-US" altLang="zh-CN" sz="1400" dirty="0" smtClean="0"/>
              <a:t>Model</a:t>
            </a:r>
            <a:r>
              <a:rPr lang="zh-CN" altLang="en-US" sz="1400" dirty="0" smtClean="0"/>
              <a:t>的哪一块数据绑定的。当</a:t>
            </a:r>
            <a:r>
              <a:rPr lang="en-US" altLang="zh-CN" sz="1400" dirty="0" err="1" smtClean="0"/>
              <a:t>ViewModel</a:t>
            </a:r>
            <a:r>
              <a:rPr lang="zh-CN" altLang="en-US" sz="1400" dirty="0" smtClean="0"/>
              <a:t>对进行</a:t>
            </a:r>
            <a:r>
              <a:rPr lang="en-US" altLang="zh-CN" sz="1400" dirty="0" smtClean="0"/>
              <a:t>Model</a:t>
            </a:r>
            <a:r>
              <a:rPr lang="zh-CN" altLang="en-US" sz="1400" dirty="0" smtClean="0"/>
              <a:t>更新的时候，</a:t>
            </a:r>
            <a:r>
              <a:rPr lang="en-US" altLang="zh-CN" sz="1400" dirty="0" smtClean="0"/>
              <a:t>Binder</a:t>
            </a:r>
            <a:r>
              <a:rPr lang="zh-CN" altLang="en-US" sz="1400" dirty="0" smtClean="0"/>
              <a:t>会自动把数据更新到</a:t>
            </a:r>
            <a:r>
              <a:rPr lang="en-US" altLang="zh-CN" sz="1400" dirty="0" smtClean="0"/>
              <a:t>View</a:t>
            </a:r>
            <a:r>
              <a:rPr lang="zh-CN" altLang="en-US" sz="1400" dirty="0" smtClean="0"/>
              <a:t>上去，当用户对</a:t>
            </a:r>
            <a:r>
              <a:rPr lang="en-US" altLang="zh-CN" sz="1400" dirty="0" smtClean="0"/>
              <a:t>View</a:t>
            </a:r>
            <a:r>
              <a:rPr lang="zh-CN" altLang="en-US" sz="1400" dirty="0" smtClean="0"/>
              <a:t>进行操作（例如表单输入），</a:t>
            </a:r>
            <a:r>
              <a:rPr lang="en-US" altLang="zh-CN" sz="1400" dirty="0" smtClean="0"/>
              <a:t>Binder</a:t>
            </a:r>
            <a:r>
              <a:rPr lang="zh-CN" altLang="en-US" sz="1400" dirty="0" smtClean="0"/>
              <a:t>也会自动把数据更新到</a:t>
            </a:r>
            <a:r>
              <a:rPr lang="en-US" altLang="zh-CN" sz="1400" dirty="0" smtClean="0"/>
              <a:t>Model</a:t>
            </a:r>
            <a:r>
              <a:rPr lang="zh-CN" altLang="en-US" sz="1400" dirty="0" smtClean="0"/>
              <a:t>上去。这种方式称为：</a:t>
            </a:r>
            <a:r>
              <a:rPr lang="en-US" altLang="zh-CN" sz="1400" dirty="0" smtClean="0"/>
              <a:t>Two-way data-binding</a:t>
            </a:r>
            <a:r>
              <a:rPr lang="zh-CN" altLang="en-US" sz="1400" dirty="0" smtClean="0"/>
              <a:t>，双向数据绑定。可以简单而不恰当地理解为一个模版引擎，但是会根据数据变更实时渲染。</a:t>
            </a:r>
            <a:endParaRPr lang="zh-CN" alt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499252"/>
            <a:ext cx="3847335" cy="369332"/>
          </a:xfrm>
          <a:prstGeom prst="rect">
            <a:avLst/>
          </a:prstGeom>
          <a:noFill/>
        </p:spPr>
        <p:txBody>
          <a:bodyPr wrap="none" rtlCol="0">
            <a:spAutoFit/>
          </a:bodyPr>
          <a:lstStyle/>
          <a:p>
            <a:r>
              <a:rPr lang="en-US" altLang="zh-CN" dirty="0" smtClean="0">
                <a:hlinkClick r:id="rId2"/>
              </a:rPr>
              <a:t>https://github.com/fastCreator/MVVM</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235</Words>
  <Application>Microsoft Office PowerPoint</Application>
  <PresentationFormat>自定义</PresentationFormat>
  <Paragraphs>51</Paragraphs>
  <Slides>10</Slides>
  <Notes>4</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前端架构演进</vt:lpstr>
      <vt:lpstr>mvc</vt:lpstr>
      <vt:lpstr>幻灯片 4</vt:lpstr>
      <vt:lpstr>mvp</vt:lpstr>
      <vt:lpstr>幻灯片 6</vt:lpstr>
      <vt:lpstr>mvvm</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PC</cp:lastModifiedBy>
  <cp:revision>158</cp:revision>
  <dcterms:created xsi:type="dcterms:W3CDTF">2015-09-24T06:03:26Z</dcterms:created>
  <dcterms:modified xsi:type="dcterms:W3CDTF">2017-05-19T07:05:41Z</dcterms:modified>
</cp:coreProperties>
</file>