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4" r:id="rId5"/>
    <p:sldId id="262" r:id="rId6"/>
    <p:sldId id="265" r:id="rId7"/>
    <p:sldId id="263" r:id="rId8"/>
    <p:sldId id="266" r:id="rId9"/>
    <p:sldId id="271" r:id="rId10"/>
    <p:sldId id="270" r:id="rId11"/>
    <p:sldId id="267" r:id="rId12"/>
    <p:sldId id="268" r:id="rId13"/>
    <p:sldId id="269" r:id="rId14"/>
    <p:sldId id="259" r:id="rId15"/>
  </p:sldIdLst>
  <p:sldSz cx="9144000" cy="57134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26" y="-8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E9784-BC1A-4B45-8E8D-823ADA9C8BE2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08B06-8187-4A38-9D18-7E86B7680D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08B06-8187-4A38-9D18-7E86B7680DF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08B06-8187-4A38-9D18-7E86B7680DF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08B06-8187-4A38-9D18-7E86B7680DF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08B06-8187-4A38-9D18-7E86B7680DF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61"/>
            <a:ext cx="7772400" cy="12246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7601"/>
            <a:ext cx="6400800" cy="14600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02"/>
            <a:ext cx="2057400" cy="48749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02"/>
            <a:ext cx="6019800" cy="48749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397"/>
            <a:ext cx="7772400" cy="11347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1588"/>
            <a:ext cx="7772400" cy="12498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130"/>
            <a:ext cx="4038600" cy="377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130"/>
            <a:ext cx="4038600" cy="377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906"/>
            <a:ext cx="4040188" cy="532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1892"/>
            <a:ext cx="4040188" cy="32918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8906"/>
            <a:ext cx="4041775" cy="532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1892"/>
            <a:ext cx="4041775" cy="32918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479"/>
            <a:ext cx="3008313" cy="9681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479"/>
            <a:ext cx="5111750" cy="4876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585"/>
            <a:ext cx="3008313" cy="39081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99389"/>
            <a:ext cx="5486400" cy="4721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504"/>
            <a:ext cx="5486400" cy="34280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1540"/>
            <a:ext cx="5486400" cy="6705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01"/>
            <a:ext cx="8229600" cy="952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130"/>
            <a:ext cx="8229600" cy="37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5488"/>
            <a:ext cx="21336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5488"/>
            <a:ext cx="28956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5488"/>
            <a:ext cx="21336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stCreator/MVV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m12.sm-tc.cn/?src=l4uLj4zF0NCYlouXip3RnJCS0JOWiZCNnozQsqmo0puakpCM0IuNmprQkp6Mi5qN0IuajIvQkomP&amp;uid=4b1ec5d59ab97f8f2e0a0a3e3ebf0a62&amp;restype=1&amp;from=derive&amp;depth=2&amp;v=1&amp;link_type=1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未命名 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2908" y="1449"/>
            <a:ext cx="9140971" cy="5711964"/>
          </a:xfrm>
          <a:prstGeom prst="rect">
            <a:avLst/>
          </a:prstGeom>
        </p:spPr>
      </p:pic>
      <p:sp>
        <p:nvSpPr>
          <p:cNvPr id="8" name="TextBox 9"/>
          <p:cNvSpPr>
            <a:spLocks noChangeArrowheads="1"/>
          </p:cNvSpPr>
          <p:nvPr/>
        </p:nvSpPr>
        <p:spPr bwMode="auto">
          <a:xfrm>
            <a:off x="1588" y="1647825"/>
            <a:ext cx="914241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700"/>
              </a:spcAft>
              <a:buFont typeface="Arial" charset="0"/>
              <a:buNone/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VUE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源码解析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>
              <a:spcBef>
                <a:spcPts val="1200"/>
              </a:spcBef>
              <a:buFont typeface="Arial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部门：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技术中心                     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姓名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：张果</a:t>
            </a:r>
            <a:endParaRPr 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286375" y="284163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帮助他人   成就自己 </a:t>
            </a:r>
            <a:r>
              <a:rPr lang="en-US" altLang="zh-CN" sz="140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着眼未来   贡献为王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en-US" altLang="zh-CN" dirty="0" smtClean="0"/>
              <a:t>ngular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vue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1,</a:t>
            </a:r>
            <a:r>
              <a:rPr lang="zh-CN" altLang="en-US" sz="1800" dirty="0" smtClean="0"/>
              <a:t>从架构层次来说是同一个层次</a:t>
            </a:r>
            <a:endParaRPr lang="en-US" altLang="zh-CN" sz="1800" dirty="0" smtClean="0"/>
          </a:p>
          <a:p>
            <a:r>
              <a:rPr lang="en-US" altLang="zh-CN" sz="1800" dirty="0" smtClean="0"/>
              <a:t>2,vue</a:t>
            </a:r>
            <a:r>
              <a:rPr lang="zh-CN" altLang="en-US" sz="1800" dirty="0" smtClean="0"/>
              <a:t>语法更为简单上手更快</a:t>
            </a:r>
            <a:endParaRPr lang="en-US" altLang="zh-CN" sz="1800" dirty="0" smtClean="0"/>
          </a:p>
          <a:p>
            <a:r>
              <a:rPr lang="en-US" altLang="zh-CN" sz="1800" dirty="0" smtClean="0"/>
              <a:t>3,vue </a:t>
            </a:r>
            <a:r>
              <a:rPr lang="zh-CN" altLang="en-US" sz="1800" dirty="0" smtClean="0"/>
              <a:t>文档更容易阅读，</a:t>
            </a:r>
            <a:r>
              <a:rPr lang="en-US" altLang="zh-CN" sz="1800" dirty="0" smtClean="0"/>
              <a:t>angular</a:t>
            </a:r>
            <a:r>
              <a:rPr lang="zh-CN" altLang="en-US" sz="1800" dirty="0" smtClean="0"/>
              <a:t>英文，</a:t>
            </a:r>
            <a:r>
              <a:rPr lang="en-US" altLang="zh-CN" sz="1800" dirty="0" err="1" smtClean="0"/>
              <a:t>vue</a:t>
            </a:r>
            <a:r>
              <a:rPr lang="zh-CN" altLang="en-US" sz="1800" dirty="0" smtClean="0"/>
              <a:t>阿里巴巴</a:t>
            </a:r>
            <a:endParaRPr lang="en-US" altLang="zh-CN" sz="1800" dirty="0" smtClean="0"/>
          </a:p>
          <a:p>
            <a:r>
              <a:rPr lang="en-US" altLang="zh-CN" sz="1800" dirty="0" smtClean="0"/>
              <a:t>4,</a:t>
            </a:r>
            <a:r>
              <a:rPr lang="zh-CN" altLang="en-US" sz="1800" dirty="0" smtClean="0"/>
              <a:t>性能更好，</a:t>
            </a:r>
            <a:r>
              <a:rPr lang="en-US" altLang="zh-CN" sz="1800" dirty="0" smtClean="0"/>
              <a:t>angular</a:t>
            </a:r>
            <a:r>
              <a:rPr lang="zh-CN" altLang="en-US" sz="1800" dirty="0" smtClean="0"/>
              <a:t>为轮询的脏值检测</a:t>
            </a:r>
            <a:r>
              <a:rPr lang="en-US" altLang="zh-CN" sz="1800" dirty="0" smtClean="0"/>
              <a:t>;</a:t>
            </a:r>
            <a:r>
              <a:rPr lang="en-US" altLang="zh-CN" sz="1800" dirty="0" err="1" smtClean="0"/>
              <a:t>vue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基于</a:t>
            </a:r>
            <a:r>
              <a:rPr lang="en-US" altLang="zh-CN" sz="1800" dirty="0" smtClean="0"/>
              <a:t>get/</a:t>
            </a:r>
            <a:r>
              <a:rPr lang="en-US" altLang="zh-CN" sz="1800" dirty="0" err="1" smtClean="0"/>
              <a:t>set,vue</a:t>
            </a:r>
            <a:r>
              <a:rPr lang="en-US" altLang="zh-CN" sz="1800" dirty="0" smtClean="0"/>
              <a:t> 2.0</a:t>
            </a:r>
            <a:r>
              <a:rPr lang="zh-CN" altLang="en-US" sz="1800" dirty="0" smtClean="0"/>
              <a:t>有了虚拟</a:t>
            </a:r>
            <a:r>
              <a:rPr lang="en-US" altLang="zh-CN" sz="1800" dirty="0" err="1" smtClean="0"/>
              <a:t>dom</a:t>
            </a:r>
            <a:endParaRPr lang="en-US" altLang="zh-CN" sz="1800" dirty="0" smtClean="0"/>
          </a:p>
          <a:p>
            <a:r>
              <a:rPr lang="en-US" altLang="zh-CN" sz="1800" dirty="0" smtClean="0"/>
              <a:t>5,</a:t>
            </a:r>
            <a:r>
              <a:rPr lang="zh-CN" altLang="en-US" sz="1800" dirty="0" smtClean="0"/>
              <a:t>更好的生态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weex</a:t>
            </a:r>
            <a:r>
              <a:rPr lang="en-US" altLang="zh-CN" sz="1800" dirty="0" smtClean="0"/>
              <a:t> ,</a:t>
            </a:r>
            <a:r>
              <a:rPr lang="zh-CN" altLang="en-US" sz="1800" dirty="0" smtClean="0"/>
              <a:t>服务端渲染等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vue</a:t>
            </a:r>
            <a:r>
              <a:rPr lang="zh-CN" altLang="en-US" sz="1800" dirty="0" smtClean="0"/>
              <a:t>处于快速上升期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499252"/>
            <a:ext cx="384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https://github.com/fastCreator/MVVM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213632"/>
            <a:ext cx="7929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htmlParse</a:t>
            </a:r>
            <a:r>
              <a:rPr lang="en-US" altLang="zh-CN" dirty="0" smtClean="0"/>
              <a:t>,</a:t>
            </a:r>
            <a:r>
              <a:rPr lang="en-US" dirty="0" smtClean="0"/>
              <a:t> Virtual </a:t>
            </a:r>
            <a:r>
              <a:rPr lang="en-US" dirty="0" err="1" smtClean="0"/>
              <a:t>DOM,observer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解析</a:t>
            </a:r>
            <a:r>
              <a:rPr lang="en-US" altLang="zh-CN" dirty="0" smtClean="0"/>
              <a:t>html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步骤</a:t>
            </a:r>
            <a:r>
              <a:rPr lang="zh-CN" altLang="en-US" dirty="0" smtClean="0"/>
              <a:t>一：用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对象模拟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</a:p>
          <a:p>
            <a:r>
              <a:rPr lang="zh-CN" altLang="en-US" dirty="0" smtClean="0"/>
              <a:t>步骤</a:t>
            </a:r>
            <a:r>
              <a:rPr lang="zh-CN" altLang="en-US" dirty="0" smtClean="0"/>
              <a:t>二：比较两棵虚拟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树的差异</a:t>
            </a:r>
          </a:p>
          <a:p>
            <a:r>
              <a:rPr lang="zh-CN" altLang="en-US" dirty="0" smtClean="0"/>
              <a:t>步骤</a:t>
            </a:r>
            <a:r>
              <a:rPr lang="zh-CN" altLang="en-US" dirty="0" smtClean="0"/>
              <a:t>三：把差异应用到真正的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Get/set  demo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针对有</a:t>
            </a:r>
            <a:r>
              <a:rPr lang="en-US" altLang="zh-CN" dirty="0" smtClean="0"/>
              <a:t>VUE</a:t>
            </a:r>
            <a:r>
              <a:rPr lang="zh-CN" altLang="en-US" dirty="0" smtClean="0"/>
              <a:t>代码基础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，整体代码概述</a:t>
            </a:r>
            <a:endParaRPr lang="en-US" altLang="zh-CN" dirty="0" smtClean="0"/>
          </a:p>
          <a:p>
            <a:r>
              <a:rPr lang="en-US" b="1" dirty="0" smtClean="0"/>
              <a:t>3,    </a:t>
            </a:r>
            <a:r>
              <a:rPr lang="en-US" b="1" dirty="0" err="1" smtClean="0"/>
              <a:t>nextTick</a:t>
            </a:r>
            <a:r>
              <a:rPr lang="zh-CN" altLang="en-US" b="1" dirty="0" smtClean="0"/>
              <a:t>，</a:t>
            </a:r>
            <a:r>
              <a:rPr lang="en-US" b="1" dirty="0" smtClean="0"/>
              <a:t>cache</a:t>
            </a:r>
            <a:endParaRPr lang="en-US" altLang="zh-CN" dirty="0" smtClean="0"/>
          </a:p>
          <a:p>
            <a:r>
              <a:rPr lang="en-US" altLang="zh-CN" dirty="0" smtClean="0"/>
              <a:t>4,    </a:t>
            </a:r>
            <a:r>
              <a:rPr lang="zh-CN" altLang="en-US" dirty="0" smtClean="0"/>
              <a:t>深入讲解</a:t>
            </a:r>
            <a:r>
              <a:rPr lang="en-US" dirty="0" smtClean="0"/>
              <a:t>observer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目录结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6773" cy="49998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062"/>
            <a:ext cx="8786874" cy="48569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30"/>
            <a:ext cx="9144000" cy="5711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前端架构演进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0" y="3071020"/>
            <a:ext cx="1328718" cy="5234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	MVC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71736" y="3071020"/>
            <a:ext cx="1357322" cy="50006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	MVP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4714876" y="3071020"/>
            <a:ext cx="171451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MVVM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999318"/>
            <a:ext cx="7215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     做客户端开发、前端开发对</a:t>
            </a:r>
            <a:r>
              <a:rPr lang="en-US" altLang="zh-CN" dirty="0" smtClean="0"/>
              <a:t>MVC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MVP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这些名词不了解也应该大致听过，都是为了解决图形界面应用程序复杂性管理问题而产生的应用</a:t>
            </a:r>
            <a:r>
              <a:rPr lang="zh-CN" altLang="en-US" dirty="0" smtClean="0">
                <a:solidFill>
                  <a:srgbClr val="FF0000"/>
                </a:solidFill>
              </a:rPr>
              <a:t>架构模式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在开发应用程序的时候，以求更好的管理应用程序的复杂性，基于职责分离（</a:t>
            </a:r>
            <a:r>
              <a:rPr lang="en-US" altLang="zh-CN" dirty="0" err="1" smtClean="0"/>
              <a:t>Speration</a:t>
            </a:r>
            <a:r>
              <a:rPr lang="en-US" altLang="zh-CN" dirty="0" smtClean="0"/>
              <a:t> of Duties</a:t>
            </a:r>
            <a:r>
              <a:rPr lang="zh-CN" altLang="en-US" dirty="0" smtClean="0"/>
              <a:t>）的思想都会对应用程序进行分层。在开发图形界面应用程序的时候，会把</a:t>
            </a:r>
            <a:r>
              <a:rPr lang="zh-CN" altLang="en-US" dirty="0" smtClean="0">
                <a:solidFill>
                  <a:srgbClr val="FF0000"/>
                </a:solidFill>
              </a:rPr>
              <a:t>管理用户界面的层次称为</a:t>
            </a:r>
            <a:r>
              <a:rPr lang="en-US" altLang="zh-CN" dirty="0" smtClean="0">
                <a:solidFill>
                  <a:srgbClr val="FF0000"/>
                </a:solidFill>
              </a:rPr>
              <a:t>View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应用程序的数据为</a:t>
            </a:r>
            <a:r>
              <a:rPr lang="en-US" altLang="zh-CN" dirty="0" smtClean="0">
                <a:solidFill>
                  <a:srgbClr val="FF0000"/>
                </a:solidFill>
              </a:rPr>
              <a:t>Model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1571604" y="3142458"/>
            <a:ext cx="128588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3786182" y="3213896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6286512" y="3213896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3"/>
          <p:cNvSpPr txBox="1">
            <a:spLocks/>
          </p:cNvSpPr>
          <p:nvPr/>
        </p:nvSpPr>
        <p:spPr>
          <a:xfrm>
            <a:off x="6929454" y="3071020"/>
            <a:ext cx="171451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未来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01"/>
            <a:ext cx="8686800" cy="270451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mvc</a:t>
            </a:r>
            <a:endParaRPr lang="zh-CN" altLang="en-US" dirty="0"/>
          </a:p>
        </p:txBody>
      </p:sp>
      <p:pic>
        <p:nvPicPr>
          <p:cNvPr id="2050" name="Picture 2" descr="http://cdn12.sm-img5.com/?src=l4uLj8XQ0IiIiNGTlpGKh5abnNGckJLQio%2BTkJ6b0M3Pzsqgzs%2FQzsrOz83HzsjNy8nMyMzL0Y%2BRmA%3D%3D&amp;restype=3&amp;from=derive&amp;pi=&amp;v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785136"/>
            <a:ext cx="2721736" cy="23574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927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依赖关系图</a:t>
            </a:r>
            <a:endParaRPr lang="zh-CN" altLang="en-US" dirty="0"/>
          </a:p>
        </p:txBody>
      </p:sp>
      <p:pic>
        <p:nvPicPr>
          <p:cNvPr id="6" name="Picture 8" descr="http://cdn12.sm-img5.com/?src=l4uLj8XQ0IiIiNGTlpGKh5abnNGckJLQio%2BTkJ6b0M3Pzsqgzs%2FQzsrOz83HzsjNy8nMyMzM0Y%2BRmA%3D%3D&amp;restype=3&amp;from=derive&amp;pi=&amp;v=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7" y="1785136"/>
            <a:ext cx="3155281" cy="235745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500694" y="927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调用关系图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4356904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  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出了把应用程序分成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层，还额外的加了一个</a:t>
            </a:r>
            <a:r>
              <a:rPr lang="en-US" altLang="zh-CN" dirty="0" smtClean="0">
                <a:solidFill>
                  <a:srgbClr val="FF0000"/>
                </a:solidFill>
              </a:rPr>
              <a:t>Controller</a:t>
            </a:r>
            <a:r>
              <a:rPr lang="zh-CN" altLang="en-US" dirty="0" smtClean="0">
                <a:solidFill>
                  <a:srgbClr val="FF0000"/>
                </a:solidFill>
              </a:rPr>
              <a:t>层</a:t>
            </a:r>
            <a:r>
              <a:rPr lang="zh-CN" altLang="en-US" dirty="0" smtClean="0"/>
              <a:t>，它的职责就是专门管理应用程序的</a:t>
            </a:r>
            <a:r>
              <a:rPr lang="zh-CN" altLang="en-US" dirty="0" smtClean="0">
                <a:solidFill>
                  <a:srgbClr val="FF0000"/>
                </a:solidFill>
              </a:rPr>
              <a:t>业务逻辑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999318"/>
            <a:ext cx="857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优点</a:t>
            </a:r>
            <a:r>
              <a:rPr lang="zh-CN" altLang="en-US" sz="1600" dirty="0" smtClean="0"/>
              <a:t>：</a:t>
            </a:r>
          </a:p>
          <a:p>
            <a:r>
              <a:rPr lang="zh-CN" altLang="en-US" sz="1600" dirty="0" smtClean="0"/>
              <a:t>      把业务逻辑全部分离到</a:t>
            </a:r>
            <a:r>
              <a:rPr lang="en-US" sz="1600" dirty="0" smtClean="0"/>
              <a:t>Controller</a:t>
            </a:r>
            <a:r>
              <a:rPr lang="zh-CN" altLang="en-US" sz="1600" dirty="0" smtClean="0"/>
              <a:t>中，模块化程度高。当业务逻辑变更的时候，不需要变更</a:t>
            </a:r>
            <a:r>
              <a:rPr lang="en-US" sz="1600" dirty="0" smtClean="0"/>
              <a:t>View</a:t>
            </a:r>
            <a:r>
              <a:rPr lang="zh-CN" altLang="en-US" sz="1600" dirty="0" smtClean="0"/>
              <a:t>和</a:t>
            </a:r>
            <a:r>
              <a:rPr lang="en-US" sz="1600" dirty="0" smtClean="0"/>
              <a:t>Model，</a:t>
            </a:r>
            <a:r>
              <a:rPr lang="zh-CN" altLang="en-US" sz="1600" dirty="0" smtClean="0"/>
              <a:t>只需要</a:t>
            </a:r>
            <a:r>
              <a:rPr lang="en-US" sz="1600" dirty="0" smtClean="0"/>
              <a:t>Controller</a:t>
            </a:r>
            <a:r>
              <a:rPr lang="zh-CN" altLang="en-US" sz="1600" dirty="0" smtClean="0"/>
              <a:t>换成另外一个</a:t>
            </a:r>
            <a:r>
              <a:rPr lang="en-US" sz="1600" dirty="0" smtClean="0"/>
              <a:t>Controller</a:t>
            </a:r>
            <a:r>
              <a:rPr lang="zh-CN" altLang="en-US" sz="1600" dirty="0" smtClean="0"/>
              <a:t>就行了（</a:t>
            </a:r>
            <a:r>
              <a:rPr lang="en-US" sz="1600" dirty="0" smtClean="0"/>
              <a:t>Swappable Controller）。</a:t>
            </a:r>
          </a:p>
          <a:p>
            <a:r>
              <a:rPr lang="en-US" sz="1600" dirty="0" smtClean="0"/>
              <a:t>      </a:t>
            </a:r>
            <a:r>
              <a:rPr lang="zh-CN" altLang="en-US" sz="1600" dirty="0" smtClean="0"/>
              <a:t>观察者模式可以做到多视图同时更新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2356640"/>
            <a:ext cx="8715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    </a:t>
            </a:r>
            <a:r>
              <a:rPr lang="zh-CN" altLang="en-US" sz="1600" b="1" dirty="0" smtClean="0"/>
              <a:t>缺点</a:t>
            </a:r>
            <a:r>
              <a:rPr lang="zh-CN" altLang="en-US" sz="1600" dirty="0" smtClean="0"/>
              <a:t>：</a:t>
            </a:r>
          </a:p>
          <a:p>
            <a:r>
              <a:rPr lang="zh-CN" altLang="en-US" sz="1600" dirty="0" smtClean="0"/>
              <a:t>      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测试困难。因为视图同步操作是由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自己执行，而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只能在有</a:t>
            </a:r>
            <a:r>
              <a:rPr lang="en-US" altLang="zh-CN" sz="1600" dirty="0" smtClean="0"/>
              <a:t>UI</a:t>
            </a:r>
            <a:r>
              <a:rPr lang="zh-CN" altLang="en-US" sz="1600" dirty="0" smtClean="0"/>
              <a:t>的环境下运行。在没有</a:t>
            </a:r>
            <a:r>
              <a:rPr lang="en-US" altLang="zh-CN" sz="1600" dirty="0" smtClean="0"/>
              <a:t>UI</a:t>
            </a:r>
            <a:r>
              <a:rPr lang="zh-CN" altLang="en-US" sz="1600" dirty="0" smtClean="0"/>
              <a:t>环境下对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进行单元测试的时候，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业务逻辑的正确性是无法验证的：</a:t>
            </a:r>
            <a:endParaRPr lang="en-US" altLang="zh-CN" sz="1600" dirty="0" smtClean="0"/>
          </a:p>
          <a:p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更新</a:t>
            </a:r>
            <a:r>
              <a:rPr lang="en-US" altLang="zh-CN" sz="1600" dirty="0" smtClean="0"/>
              <a:t>Model</a:t>
            </a:r>
            <a:r>
              <a:rPr lang="zh-CN" altLang="en-US" sz="1600" dirty="0" smtClean="0"/>
              <a:t>的时候，无法对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的更新操作进行断言。</a:t>
            </a:r>
          </a:p>
          <a:p>
            <a:r>
              <a:rPr lang="zh-CN" altLang="en-US" sz="1600" dirty="0" smtClean="0"/>
              <a:t>      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无法组件化。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是强依赖特定的</a:t>
            </a:r>
            <a:r>
              <a:rPr lang="en-US" altLang="zh-CN" sz="1600" dirty="0" smtClean="0"/>
              <a:t>Model</a:t>
            </a:r>
            <a:r>
              <a:rPr lang="zh-CN" altLang="en-US" sz="1600" dirty="0" smtClean="0"/>
              <a:t>的，如果需要把这个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抽出来作为一个另外一个应用程序可复用的组件就困难了。</a:t>
            </a:r>
            <a:endParaRPr lang="en-US" altLang="zh-CN" sz="1600" dirty="0" smtClean="0"/>
          </a:p>
          <a:p>
            <a:r>
              <a:rPr lang="zh-CN" altLang="en-US" sz="1600" dirty="0" smtClean="0"/>
              <a:t>因为不同程序的的</a:t>
            </a:r>
            <a:r>
              <a:rPr lang="en-US" altLang="zh-CN" sz="1600" dirty="0" smtClean="0"/>
              <a:t>Domain Model</a:t>
            </a:r>
            <a:r>
              <a:rPr lang="zh-CN" altLang="en-US" sz="1600" dirty="0" smtClean="0"/>
              <a:t>是不一样的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01"/>
            <a:ext cx="8686800" cy="270451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mvp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927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依赖关系图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0694" y="927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调用关系图</a:t>
            </a:r>
            <a:endParaRPr lang="zh-CN" altLang="en-US" dirty="0"/>
          </a:p>
        </p:txBody>
      </p:sp>
      <p:pic>
        <p:nvPicPr>
          <p:cNvPr id="8" name="Picture 10" descr="http://cdn12.sm-img5.com/?src=l4uLj8XQ0IiIiNGTlpGKh5abnNGckJLQio%2BTkJ6b0M3Pzsqgzs%2FQzsrOz83HzsjNy8nMyMzI0Y%2BRmA%3D%3D&amp;restype=3&amp;from=derive&amp;pi=&amp;v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642260"/>
            <a:ext cx="3041463" cy="2143140"/>
          </a:xfrm>
          <a:prstGeom prst="rect">
            <a:avLst/>
          </a:prstGeom>
          <a:noFill/>
        </p:spPr>
      </p:pic>
      <p:pic>
        <p:nvPicPr>
          <p:cNvPr id="20482" name="Picture 2" descr="http://cdn12.sm-img5.com/?src=l4uLj8XQ0IiIiNGTlpGKh5abnNGckJLQio%2BTkJ6b0M3Pzsqgzs%2FQzsrOz83HzsjNy8nMyMzH0Y%2BRmA%3D%3D&amp;restype=3&amp;from=derive&amp;pi=&amp;v=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570822"/>
            <a:ext cx="2824091" cy="250831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57224" y="4214028"/>
            <a:ext cx="315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MVP</a:t>
            </a:r>
            <a:r>
              <a:rPr lang="zh-CN" altLang="en-US" dirty="0" smtClean="0"/>
              <a:t>模式是</a:t>
            </a:r>
            <a:r>
              <a:rPr lang="en-US" dirty="0" smtClean="0"/>
              <a:t>MVC</a:t>
            </a:r>
            <a:r>
              <a:rPr lang="zh-CN" altLang="en-US" dirty="0" smtClean="0"/>
              <a:t>模式的改良。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999318"/>
            <a:ext cx="8572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优点</a:t>
            </a:r>
            <a:r>
              <a:rPr lang="zh-CN" altLang="en-US" sz="1600" dirty="0" smtClean="0"/>
              <a:t>：</a:t>
            </a:r>
          </a:p>
          <a:p>
            <a:r>
              <a:rPr lang="zh-CN" altLang="en-US" sz="1600" dirty="0" smtClean="0"/>
              <a:t>      便于测试。</a:t>
            </a:r>
            <a:r>
              <a:rPr lang="en-US" altLang="zh-CN" sz="1600" dirty="0" smtClean="0"/>
              <a:t>Presenter</a:t>
            </a:r>
            <a:r>
              <a:rPr lang="zh-CN" altLang="en-US" sz="1600" dirty="0" smtClean="0"/>
              <a:t>对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是通过接口进行，在对</a:t>
            </a:r>
            <a:r>
              <a:rPr lang="en-US" altLang="zh-CN" sz="1600" dirty="0" smtClean="0"/>
              <a:t>Presenter</a:t>
            </a:r>
            <a:r>
              <a:rPr lang="zh-CN" altLang="en-US" sz="1600" dirty="0" smtClean="0"/>
              <a:t>进行不依赖</a:t>
            </a:r>
            <a:r>
              <a:rPr lang="en-US" altLang="zh-CN" sz="1600" dirty="0" smtClean="0"/>
              <a:t>UI</a:t>
            </a:r>
            <a:r>
              <a:rPr lang="zh-CN" altLang="en-US" sz="1600" dirty="0" smtClean="0"/>
              <a:t>环境的单元测试的时候。可以通过</a:t>
            </a:r>
            <a:r>
              <a:rPr lang="en-US" altLang="zh-CN" sz="1600" dirty="0" smtClean="0"/>
              <a:t>Mock</a:t>
            </a:r>
            <a:r>
              <a:rPr lang="zh-CN" altLang="en-US" sz="1600" dirty="0" smtClean="0"/>
              <a:t>一个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对象，这个对象只需要实现了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的接口即可。然后依赖注入到</a:t>
            </a:r>
            <a:r>
              <a:rPr lang="en-US" altLang="zh-CN" sz="1600" dirty="0" smtClean="0"/>
              <a:t>Presenter</a:t>
            </a:r>
            <a:r>
              <a:rPr lang="zh-CN" altLang="en-US" sz="1600" dirty="0" smtClean="0"/>
              <a:t>中，单元测试的时候就可以完整的测试</a:t>
            </a:r>
            <a:r>
              <a:rPr lang="en-US" altLang="zh-CN" sz="1600" dirty="0" smtClean="0"/>
              <a:t>Presenter</a:t>
            </a:r>
            <a:r>
              <a:rPr lang="zh-CN" altLang="en-US" sz="1600" dirty="0" smtClean="0"/>
              <a:t>业务逻辑的正确性。这里根据上面的例子给出了</a:t>
            </a:r>
            <a:r>
              <a:rPr lang="en-US" altLang="zh-CN" sz="1600" dirty="0" smtClean="0"/>
              <a:t>Presenter</a:t>
            </a:r>
            <a:r>
              <a:rPr lang="zh-CN" altLang="en-US" sz="1600" dirty="0" smtClean="0"/>
              <a:t>的</a:t>
            </a:r>
            <a:r>
              <a:rPr lang="zh-CN" altLang="en-US" sz="1600" dirty="0" smtClean="0">
                <a:hlinkClick r:id="rId2"/>
              </a:rPr>
              <a:t>单元测试样例</a:t>
            </a:r>
            <a:r>
              <a:rPr lang="zh-CN" altLang="en-US" sz="1600" dirty="0" smtClean="0"/>
              <a:t>。</a:t>
            </a:r>
          </a:p>
          <a:p>
            <a:r>
              <a:rPr lang="zh-CN" altLang="en-US" sz="1600" dirty="0" smtClean="0"/>
              <a:t>      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可以进行组件化。在</a:t>
            </a:r>
            <a:r>
              <a:rPr lang="en-US" altLang="zh-CN" sz="1600" dirty="0" smtClean="0"/>
              <a:t>MVP</a:t>
            </a:r>
            <a:r>
              <a:rPr lang="zh-CN" altLang="en-US" sz="1600" dirty="0" smtClean="0"/>
              <a:t>当中，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不依赖</a:t>
            </a:r>
            <a:r>
              <a:rPr lang="en-US" altLang="zh-CN" sz="1600" dirty="0" smtClean="0"/>
              <a:t>Model</a:t>
            </a:r>
            <a:r>
              <a:rPr lang="zh-CN" altLang="en-US" sz="1600" dirty="0" smtClean="0"/>
              <a:t>。这样就可以让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从特定的业务场景中脱离出来，可以说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可以做到对业务逻辑完全无知。它只需要提供一系列接口提供给上层操作。这样就可以做到高度可复用的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组件。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142458"/>
            <a:ext cx="8358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缺点</a:t>
            </a:r>
            <a:r>
              <a:rPr lang="zh-CN" altLang="en-US" sz="1600" dirty="0" smtClean="0"/>
              <a:t>：</a:t>
            </a:r>
          </a:p>
          <a:p>
            <a:r>
              <a:rPr lang="zh-CN" altLang="en-US" sz="1600" dirty="0" smtClean="0"/>
              <a:t>     </a:t>
            </a:r>
            <a:r>
              <a:rPr lang="en-US" sz="1600" dirty="0" smtClean="0"/>
              <a:t>Presenter</a:t>
            </a:r>
            <a:r>
              <a:rPr lang="zh-CN" altLang="en-US" sz="1600" dirty="0" smtClean="0"/>
              <a:t>中除了业务逻辑以外，还有大量的</a:t>
            </a:r>
            <a:r>
              <a:rPr lang="en-US" sz="1600" dirty="0" smtClean="0"/>
              <a:t>View-&gt;</a:t>
            </a:r>
            <a:r>
              <a:rPr lang="en-US" sz="1600" dirty="0" err="1" smtClean="0"/>
              <a:t>Model，Model</a:t>
            </a:r>
            <a:r>
              <a:rPr lang="en-US" sz="1600" dirty="0" smtClean="0"/>
              <a:t>-&gt;View</a:t>
            </a:r>
            <a:r>
              <a:rPr lang="zh-CN" altLang="en-US" sz="1600" dirty="0" smtClean="0"/>
              <a:t>的手动同步逻辑，造成</a:t>
            </a:r>
            <a:r>
              <a:rPr lang="en-US" sz="1600" dirty="0" smtClean="0"/>
              <a:t>Presenter</a:t>
            </a:r>
            <a:r>
              <a:rPr lang="zh-CN" altLang="en-US" sz="1600" dirty="0" smtClean="0"/>
              <a:t>比较笨重，维护起来 比较困难。</a:t>
            </a:r>
          </a:p>
          <a:p>
            <a:r>
              <a:rPr lang="en-US" sz="1600" dirty="0" err="1" smtClean="0"/>
              <a:t>MVP（Supervising</a:t>
            </a:r>
            <a:r>
              <a:rPr lang="en-US" sz="1600" dirty="0" smtClean="0"/>
              <a:t> Controller）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01"/>
            <a:ext cx="8686800" cy="270451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mvvm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927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依赖关系图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0694" y="927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调用关系图</a:t>
            </a:r>
            <a:endParaRPr lang="zh-CN" altLang="en-US" dirty="0"/>
          </a:p>
        </p:txBody>
      </p:sp>
      <p:pic>
        <p:nvPicPr>
          <p:cNvPr id="8" name="Picture 12" descr="http://cdn12.sm-img5.com/?src=l4uLj8XQ0IiIiNGTlpGKh5abnNGckJLQio%2BTkJ6b0M3Pzsqgzs%2FQzsrOz83HzsjNy8nMyMzOz9GPkZg%3D&amp;restype=3&amp;from=derive&amp;pi=&amp;v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642260"/>
            <a:ext cx="3214710" cy="2357454"/>
          </a:xfrm>
          <a:prstGeom prst="rect">
            <a:avLst/>
          </a:prstGeom>
          <a:noFill/>
        </p:spPr>
      </p:pic>
      <p:pic>
        <p:nvPicPr>
          <p:cNvPr id="18434" name="Picture 2" descr="http://cdn12.sm-img5.com/?src=l4uLj8XQ0IiIiNGTlpGKh5abnNGckJLQio%2BTkJ6b0M3Pzsqgzs%2FQzsrOz83HzsjNy8nMyMzOztGPkZg%3D&amp;restype=3&amp;from=derive&amp;pi=&amp;v=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499384"/>
            <a:ext cx="2857520" cy="2586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713566"/>
            <a:ext cx="857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优点</a:t>
            </a:r>
            <a:r>
              <a:rPr lang="zh-CN" altLang="en-US" sz="1600" dirty="0" smtClean="0"/>
              <a:t>：</a:t>
            </a:r>
          </a:p>
          <a:p>
            <a:r>
              <a:rPr lang="zh-CN" altLang="en-US" sz="1600" dirty="0" smtClean="0"/>
              <a:t>     提高可维护性。解决了</a:t>
            </a:r>
            <a:r>
              <a:rPr lang="en-US" altLang="zh-CN" sz="1600" dirty="0" smtClean="0"/>
              <a:t>MVP</a:t>
            </a:r>
            <a:r>
              <a:rPr lang="zh-CN" altLang="en-US" sz="1600" dirty="0" smtClean="0"/>
              <a:t>大量的手动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Model</a:t>
            </a:r>
            <a:r>
              <a:rPr lang="zh-CN" altLang="en-US" sz="1600" dirty="0" smtClean="0"/>
              <a:t>同步的问题，提供双向绑定机制。提高了代码的可维护性。</a:t>
            </a:r>
          </a:p>
          <a:p>
            <a:r>
              <a:rPr lang="zh-CN" altLang="en-US" sz="1600" dirty="0" smtClean="0"/>
              <a:t>      简化测试。因为同步逻辑是交由</a:t>
            </a:r>
            <a:r>
              <a:rPr lang="en-US" altLang="zh-CN" sz="1600" dirty="0" smtClean="0"/>
              <a:t>Binder</a:t>
            </a:r>
            <a:r>
              <a:rPr lang="zh-CN" altLang="en-US" sz="1600" dirty="0" smtClean="0"/>
              <a:t>做的，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跟着</a:t>
            </a:r>
            <a:r>
              <a:rPr lang="en-US" altLang="zh-CN" sz="1600" dirty="0" smtClean="0"/>
              <a:t>Model</a:t>
            </a:r>
            <a:r>
              <a:rPr lang="zh-CN" altLang="en-US" sz="1600" dirty="0" smtClean="0"/>
              <a:t>同时变更，所以只需要保证</a:t>
            </a:r>
            <a:r>
              <a:rPr lang="en-US" altLang="zh-CN" sz="1600" dirty="0" smtClean="0"/>
              <a:t>Model</a:t>
            </a:r>
            <a:r>
              <a:rPr lang="zh-CN" altLang="en-US" sz="1600" dirty="0" smtClean="0"/>
              <a:t>的正确性，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就正确。大大减少了对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同步更新的测试。</a:t>
            </a:r>
          </a:p>
          <a:p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2070888"/>
            <a:ext cx="8715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缺点</a:t>
            </a:r>
            <a:r>
              <a:rPr lang="zh-CN" altLang="en-US" sz="1600" dirty="0" smtClean="0"/>
              <a:t>：</a:t>
            </a:r>
          </a:p>
          <a:p>
            <a:r>
              <a:rPr lang="zh-CN" altLang="en-US" sz="1600" dirty="0" smtClean="0"/>
              <a:t>      过于简单的图形界面不适用，或说牛刀杀鸡。</a:t>
            </a:r>
          </a:p>
          <a:p>
            <a:r>
              <a:rPr lang="zh-CN" altLang="en-US" sz="1600" dirty="0" smtClean="0"/>
              <a:t>      对于大型的图形应用程序，视图状态较多，</a:t>
            </a:r>
            <a:r>
              <a:rPr lang="en-US" altLang="zh-CN" sz="1600" dirty="0" err="1" smtClean="0"/>
              <a:t>ViewModel</a:t>
            </a:r>
            <a:r>
              <a:rPr lang="zh-CN" altLang="en-US" sz="1600" dirty="0" smtClean="0"/>
              <a:t>的构建和维护的成本都会比较高。</a:t>
            </a:r>
          </a:p>
          <a:p>
            <a:r>
              <a:rPr lang="zh-CN" altLang="en-US" sz="1600" dirty="0" smtClean="0"/>
              <a:t>      数据绑定的声明是指令式地写在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的模版当中的，这些内容是没办法去打断点</a:t>
            </a:r>
            <a:r>
              <a:rPr lang="en-US" altLang="zh-CN" sz="1600" dirty="0" smtClean="0"/>
              <a:t>debug</a:t>
            </a:r>
            <a:r>
              <a:rPr lang="zh-CN" altLang="en-US" sz="1600" dirty="0" smtClean="0"/>
              <a:t>的。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3285334"/>
            <a:ext cx="8072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MVVM</a:t>
            </a:r>
            <a:r>
              <a:rPr lang="zh-CN" altLang="en-US" sz="1400" dirty="0" smtClean="0"/>
              <a:t>的调用关系和</a:t>
            </a:r>
            <a:r>
              <a:rPr lang="en-US" altLang="zh-CN" sz="1400" dirty="0" smtClean="0"/>
              <a:t>MVP</a:t>
            </a:r>
            <a:r>
              <a:rPr lang="zh-CN" altLang="en-US" sz="1400" dirty="0" smtClean="0"/>
              <a:t>一样。但是，在</a:t>
            </a:r>
            <a:r>
              <a:rPr lang="en-US" altLang="zh-CN" sz="1400" dirty="0" err="1" smtClean="0"/>
              <a:t>ViewModel</a:t>
            </a:r>
            <a:r>
              <a:rPr lang="zh-CN" altLang="en-US" sz="1400" dirty="0" smtClean="0"/>
              <a:t>当中会有一个叫</a:t>
            </a:r>
            <a:r>
              <a:rPr lang="en-US" altLang="zh-CN" sz="1400" dirty="0" smtClean="0"/>
              <a:t>Binder</a:t>
            </a:r>
            <a:r>
              <a:rPr lang="zh-CN" altLang="en-US" sz="1400" dirty="0" smtClean="0"/>
              <a:t>，或者是</a:t>
            </a:r>
            <a:r>
              <a:rPr lang="en-US" altLang="zh-CN" sz="1400" dirty="0" smtClean="0"/>
              <a:t>Data-binding engine</a:t>
            </a:r>
            <a:r>
              <a:rPr lang="zh-CN" altLang="en-US" sz="1400" dirty="0" smtClean="0"/>
              <a:t>的东西。以前全部由</a:t>
            </a:r>
            <a:r>
              <a:rPr lang="en-US" altLang="zh-CN" sz="1400" dirty="0" smtClean="0"/>
              <a:t>Presenter</a:t>
            </a:r>
            <a:r>
              <a:rPr lang="zh-CN" altLang="en-US" sz="1400" dirty="0" smtClean="0"/>
              <a:t>负责的</a:t>
            </a:r>
            <a:r>
              <a:rPr lang="en-US" altLang="zh-CN" sz="1400" dirty="0" smtClean="0"/>
              <a:t>View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Model</a:t>
            </a:r>
            <a:r>
              <a:rPr lang="zh-CN" altLang="en-US" sz="1400" dirty="0" smtClean="0"/>
              <a:t>之间数据同步操作交由给</a:t>
            </a:r>
            <a:r>
              <a:rPr lang="en-US" altLang="zh-CN" sz="1400" dirty="0" smtClean="0"/>
              <a:t>Binder</a:t>
            </a:r>
            <a:r>
              <a:rPr lang="zh-CN" altLang="en-US" sz="1400" dirty="0" smtClean="0"/>
              <a:t>处理。你只需要在</a:t>
            </a:r>
            <a:r>
              <a:rPr lang="en-US" altLang="zh-CN" sz="1400" dirty="0" smtClean="0"/>
              <a:t>View</a:t>
            </a:r>
            <a:r>
              <a:rPr lang="zh-CN" altLang="en-US" sz="1400" dirty="0" smtClean="0"/>
              <a:t>的模版语法当中，指令式地声明</a:t>
            </a:r>
            <a:r>
              <a:rPr lang="en-US" altLang="zh-CN" sz="1400" dirty="0" smtClean="0"/>
              <a:t>View</a:t>
            </a:r>
            <a:r>
              <a:rPr lang="zh-CN" altLang="en-US" sz="1400" dirty="0" smtClean="0"/>
              <a:t>上的显示的内容是和</a:t>
            </a:r>
            <a:r>
              <a:rPr lang="en-US" altLang="zh-CN" sz="1400" dirty="0" smtClean="0"/>
              <a:t>Model</a:t>
            </a:r>
            <a:r>
              <a:rPr lang="zh-CN" altLang="en-US" sz="1400" dirty="0" smtClean="0"/>
              <a:t>的哪一块数据绑定的。当</a:t>
            </a:r>
            <a:r>
              <a:rPr lang="en-US" altLang="zh-CN" sz="1400" dirty="0" err="1" smtClean="0"/>
              <a:t>ViewModel</a:t>
            </a:r>
            <a:r>
              <a:rPr lang="zh-CN" altLang="en-US" sz="1400" dirty="0" smtClean="0"/>
              <a:t>对进行</a:t>
            </a:r>
            <a:r>
              <a:rPr lang="en-US" altLang="zh-CN" sz="1400" dirty="0" smtClean="0"/>
              <a:t>Model</a:t>
            </a:r>
            <a:r>
              <a:rPr lang="zh-CN" altLang="en-US" sz="1400" dirty="0" smtClean="0"/>
              <a:t>更新的时候，</a:t>
            </a:r>
            <a:r>
              <a:rPr lang="en-US" altLang="zh-CN" sz="1400" dirty="0" smtClean="0"/>
              <a:t>Binder</a:t>
            </a:r>
            <a:r>
              <a:rPr lang="zh-CN" altLang="en-US" sz="1400" dirty="0" smtClean="0"/>
              <a:t>会自动把数据更新到</a:t>
            </a:r>
            <a:r>
              <a:rPr lang="en-US" altLang="zh-CN" sz="1400" dirty="0" smtClean="0"/>
              <a:t>View</a:t>
            </a:r>
            <a:r>
              <a:rPr lang="zh-CN" altLang="en-US" sz="1400" dirty="0" smtClean="0"/>
              <a:t>上去，当用户对</a:t>
            </a:r>
            <a:r>
              <a:rPr lang="en-US" altLang="zh-CN" sz="1400" dirty="0" smtClean="0"/>
              <a:t>View</a:t>
            </a:r>
            <a:r>
              <a:rPr lang="zh-CN" altLang="en-US" sz="1400" dirty="0" smtClean="0"/>
              <a:t>进行操作（例如表单输入），</a:t>
            </a:r>
            <a:r>
              <a:rPr lang="en-US" altLang="zh-CN" sz="1400" dirty="0" smtClean="0"/>
              <a:t>Binder</a:t>
            </a:r>
            <a:r>
              <a:rPr lang="zh-CN" altLang="en-US" sz="1400" dirty="0" smtClean="0"/>
              <a:t>也会自动把数据更新到</a:t>
            </a:r>
            <a:r>
              <a:rPr lang="en-US" altLang="zh-CN" sz="1400" dirty="0" smtClean="0"/>
              <a:t>Model</a:t>
            </a:r>
            <a:r>
              <a:rPr lang="zh-CN" altLang="en-US" sz="1400" dirty="0" smtClean="0"/>
              <a:t>上去。这种方式称为：</a:t>
            </a:r>
            <a:r>
              <a:rPr lang="en-US" altLang="zh-CN" sz="1400" dirty="0" smtClean="0"/>
              <a:t>Two-way data-binding</a:t>
            </a:r>
            <a:r>
              <a:rPr lang="zh-CN" altLang="en-US" sz="1400" dirty="0" smtClean="0"/>
              <a:t>，双向数据绑定。可以简单而不恰当地理解为一个模版引擎，但是会根据数据变更实时渲染。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356376"/>
            <a:ext cx="5828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我们讲完</a:t>
            </a:r>
            <a:r>
              <a:rPr lang="en-US" altLang="zh-CN" dirty="0" err="1" smtClean="0">
                <a:solidFill>
                  <a:srgbClr val="FF0000"/>
                </a:solidFill>
              </a:rPr>
              <a:t>mv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</a:rPr>
              <a:t>发展历史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请童鞋们想想未来的架构是什么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374</Words>
  <Application>Microsoft Office PowerPoint</Application>
  <PresentationFormat>自定义</PresentationFormat>
  <Paragraphs>69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前端架构演进</vt:lpstr>
      <vt:lpstr>mvc</vt:lpstr>
      <vt:lpstr>幻灯片 4</vt:lpstr>
      <vt:lpstr>mvp</vt:lpstr>
      <vt:lpstr>幻灯片 6</vt:lpstr>
      <vt:lpstr>mvvm</vt:lpstr>
      <vt:lpstr>幻灯片 8</vt:lpstr>
      <vt:lpstr>幻灯片 9</vt:lpstr>
      <vt:lpstr>angular与vue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180</cp:revision>
  <dcterms:created xsi:type="dcterms:W3CDTF">2015-09-24T06:03:26Z</dcterms:created>
  <dcterms:modified xsi:type="dcterms:W3CDTF">2017-05-19T08:38:33Z</dcterms:modified>
</cp:coreProperties>
</file>