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8" r:id="rId3"/>
    <p:sldId id="257" r:id="rId4"/>
    <p:sldId id="262" r:id="rId5"/>
    <p:sldId id="263" r:id="rId6"/>
    <p:sldId id="272" r:id="rId7"/>
    <p:sldId id="273" r:id="rId8"/>
    <p:sldId id="274" r:id="rId9"/>
    <p:sldId id="275" r:id="rId10"/>
    <p:sldId id="260" r:id="rId11"/>
    <p:sldId id="261"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34B"/>
    <a:srgbClr val="B0CFF8"/>
    <a:srgbClr val="F19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4"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0E70279-D81A-461D-8A4A-174672D5AF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A35696-9B10-4D7E-BFCA-B41E85E5428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20E70279-D81A-461D-8A4A-174672D5AF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9EA35696-9B10-4D7E-BFCA-B41E85E5428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901797" y="42633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573405" y="2729865"/>
            <a:ext cx="5485765" cy="1014730"/>
          </a:xfrm>
          <a:prstGeom prst="rect">
            <a:avLst/>
          </a:prstGeom>
          <a:noFill/>
          <a:ln>
            <a:noFill/>
          </a:ln>
          <a:effectLst/>
        </p:spPr>
        <p:txBody>
          <a:bodyPr wrap="square">
            <a:spAutoFit/>
          </a:bodyPr>
          <a:lstStyle/>
          <a:p>
            <a:pPr algn="ctr" fontAlgn="auto">
              <a:spcBef>
                <a:spcPts val="0"/>
              </a:spcBef>
              <a:spcAft>
                <a:spcPts val="0"/>
              </a:spcAft>
              <a:defRPr/>
            </a:pPr>
            <a:r>
              <a:rPr lang="en-US" sz="60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Database</a:t>
            </a:r>
            <a:endParaRPr lang="en-US" sz="60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p:cNvSpPr txBox="1"/>
          <p:nvPr/>
        </p:nvSpPr>
        <p:spPr>
          <a:xfrm>
            <a:off x="658495" y="3893820"/>
            <a:ext cx="6932295" cy="398780"/>
          </a:xfrm>
          <a:prstGeom prst="rect">
            <a:avLst/>
          </a:prstGeom>
          <a:noFill/>
        </p:spPr>
        <p:txBody>
          <a:bodyPr vert="horz" wrap="square" rtlCol="0">
            <a:spAutoFit/>
          </a:bodyPr>
          <a:lstStyle/>
          <a:p>
            <a:pPr algn="ctr"/>
            <a:r>
              <a:rPr lang="en-US" altLang="zh-CN" sz="2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by Norfatihah Ahmad Bistamam</a:t>
            </a:r>
            <a:endParaRPr lang="en-US" altLang="zh-CN" sz="20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p:cNvSpPr txBox="1"/>
          <p:nvPr/>
        </p:nvSpPr>
        <p:spPr>
          <a:xfrm>
            <a:off x="2337435" y="478790"/>
            <a:ext cx="7795260" cy="430530"/>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dist" defTabSz="228600"/>
            <a:r>
              <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Type of database relationships</a:t>
            </a:r>
            <a:endPar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矩形 6"/>
          <p:cNvSpPr/>
          <p:nvPr/>
        </p:nvSpPr>
        <p:spPr>
          <a:xfrm>
            <a:off x="0" y="4187190"/>
            <a:ext cx="4066540" cy="657860"/>
          </a:xfrm>
          <a:prstGeom prst="rect">
            <a:avLst/>
          </a:prstGeom>
          <a:solidFill>
            <a:srgbClr val="F19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8" name="矩形 7"/>
          <p:cNvSpPr/>
          <p:nvPr/>
        </p:nvSpPr>
        <p:spPr>
          <a:xfrm>
            <a:off x="4051935" y="4182110"/>
            <a:ext cx="4093210" cy="671830"/>
          </a:xfrm>
          <a:prstGeom prst="rect">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矩形 8"/>
          <p:cNvSpPr/>
          <p:nvPr/>
        </p:nvSpPr>
        <p:spPr>
          <a:xfrm>
            <a:off x="8121015" y="4182110"/>
            <a:ext cx="4070985" cy="672465"/>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0" name="矩形 9"/>
          <p:cNvSpPr/>
          <p:nvPr/>
        </p:nvSpPr>
        <p:spPr>
          <a:xfrm>
            <a:off x="749300" y="4325620"/>
            <a:ext cx="2553970" cy="398780"/>
          </a:xfrm>
          <a:prstGeom prst="rect">
            <a:avLst/>
          </a:prstGeom>
        </p:spPr>
        <p:txBody>
          <a:bodyPr wrap="square">
            <a:spAutoFit/>
          </a:bodyPr>
          <a:lstStyle/>
          <a:p>
            <a:pPr algn="dist" defTabSz="228600"/>
            <a:r>
              <a:rPr lang="en-US" altLang="zh-CN"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One-to-one</a:t>
            </a:r>
            <a:endParaRPr lang="en-US" altLang="zh-CN"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矩形 11"/>
          <p:cNvSpPr/>
          <p:nvPr/>
        </p:nvSpPr>
        <p:spPr>
          <a:xfrm>
            <a:off x="9109710" y="4325620"/>
            <a:ext cx="2251075" cy="398780"/>
          </a:xfrm>
          <a:prstGeom prst="rect">
            <a:avLst/>
          </a:prstGeom>
        </p:spPr>
        <p:txBody>
          <a:bodyPr wrap="square">
            <a:spAutoFit/>
          </a:bodyPr>
          <a:lstStyle/>
          <a:p>
            <a:pPr algn="dist" defTabSz="228600"/>
            <a:r>
              <a:rPr lang="en-US" altLang="zh-CN"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many-to-many</a:t>
            </a:r>
            <a:endParaRPr lang="en-US" altLang="zh-CN"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5"/>
          <p:cNvSpPr txBox="1">
            <a:spLocks noChangeArrowheads="1"/>
          </p:cNvSpPr>
          <p:nvPr/>
        </p:nvSpPr>
        <p:spPr bwMode="auto">
          <a:xfrm>
            <a:off x="821401" y="4983153"/>
            <a:ext cx="2408983"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just" eaLnBrk="1" hangingPunct="1">
              <a:lnSpc>
                <a:spcPct val="150000"/>
              </a:lnSpc>
            </a:pPr>
            <a:r>
              <a:rPr lang="zh-CN" altLang="en-US" sz="1100" dirty="0" smtClean="0">
                <a:ea typeface="Calibri" panose="020F0502020204030204" pitchFamily="34" charset="0"/>
                <a:cs typeface="Calibri" panose="020F0502020204030204" pitchFamily="34" charset="0"/>
              </a:rPr>
              <a:t>A one-to-one relationship is a link between the information in two tables, where each record in each table only appears once.</a:t>
            </a:r>
            <a:endParaRPr lang="zh-CN" altLang="en-US" sz="1100" dirty="0" smtClean="0">
              <a:ea typeface="Calibri" panose="020F0502020204030204" pitchFamily="34" charset="0"/>
              <a:cs typeface="Calibri" panose="020F0502020204030204" pitchFamily="34" charset="0"/>
            </a:endParaRPr>
          </a:p>
        </p:txBody>
      </p:sp>
      <p:sp>
        <p:nvSpPr>
          <p:cNvPr id="14" name="TextBox 15"/>
          <p:cNvSpPr txBox="1">
            <a:spLocks noChangeArrowheads="1"/>
          </p:cNvSpPr>
          <p:nvPr/>
        </p:nvSpPr>
        <p:spPr bwMode="auto">
          <a:xfrm>
            <a:off x="4901028" y="4982518"/>
            <a:ext cx="2408983"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just" eaLnBrk="1" hangingPunct="1">
              <a:lnSpc>
                <a:spcPct val="150000"/>
              </a:lnSpc>
            </a:pPr>
            <a:r>
              <a:rPr lang="zh-CN" altLang="en-US" sz="1100" dirty="0" smtClean="0">
                <a:ea typeface="Calibri" panose="020F0502020204030204" pitchFamily="34" charset="0"/>
                <a:cs typeface="Calibri" panose="020F0502020204030204" pitchFamily="34" charset="0"/>
              </a:rPr>
              <a:t>one-to-many relationship occurs when a parent record in one table can potentially reference several child records in another table.</a:t>
            </a:r>
            <a:endParaRPr lang="zh-CN" altLang="en-US" sz="1100" dirty="0" smtClean="0">
              <a:ea typeface="Calibri" panose="020F0502020204030204" pitchFamily="34" charset="0"/>
              <a:cs typeface="Calibri" panose="020F0502020204030204" pitchFamily="34" charset="0"/>
            </a:endParaRPr>
          </a:p>
        </p:txBody>
      </p:sp>
      <p:sp>
        <p:nvSpPr>
          <p:cNvPr id="15" name="TextBox 15"/>
          <p:cNvSpPr txBox="1">
            <a:spLocks noChangeArrowheads="1"/>
          </p:cNvSpPr>
          <p:nvPr/>
        </p:nvSpPr>
        <p:spPr bwMode="auto">
          <a:xfrm>
            <a:off x="8951874" y="4983153"/>
            <a:ext cx="2408983" cy="136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just" eaLnBrk="1" hangingPunct="1">
              <a:lnSpc>
                <a:spcPct val="150000"/>
              </a:lnSpc>
            </a:pPr>
            <a:r>
              <a:rPr lang="zh-CN" altLang="en-US" sz="1100" dirty="0" smtClean="0">
                <a:ea typeface="Calibri" panose="020F0502020204030204" pitchFamily="34" charset="0"/>
                <a:cs typeface="Calibri" panose="020F0502020204030204" pitchFamily="34" charset="0"/>
              </a:rPr>
              <a:t>A many-to-many relationship means that for each record in one table there can be many records in another table and for each record in the second table there can be many in the first.</a:t>
            </a:r>
            <a:endParaRPr lang="zh-CN" altLang="en-US" sz="1100" dirty="0" smtClean="0">
              <a:ea typeface="Calibri" panose="020F0502020204030204" pitchFamily="34" charset="0"/>
              <a:cs typeface="Calibri" panose="020F0502020204030204" pitchFamily="34" charset="0"/>
            </a:endParaRPr>
          </a:p>
        </p:txBody>
      </p:sp>
      <p:pic>
        <p:nvPicPr>
          <p:cNvPr id="16" name="Picture 15"/>
          <p:cNvPicPr>
            <a:picLocks noChangeAspect="1"/>
          </p:cNvPicPr>
          <p:nvPr/>
        </p:nvPicPr>
        <p:blipFill>
          <a:blip r:embed="rId1"/>
          <a:srcRect l="1808" r="5096"/>
          <a:stretch>
            <a:fillRect/>
          </a:stretch>
        </p:blipFill>
        <p:spPr>
          <a:xfrm>
            <a:off x="76835" y="1911350"/>
            <a:ext cx="3956050" cy="1910080"/>
          </a:xfrm>
          <a:prstGeom prst="rect">
            <a:avLst/>
          </a:prstGeom>
        </p:spPr>
      </p:pic>
      <p:pic>
        <p:nvPicPr>
          <p:cNvPr id="18" name="Picture 17"/>
          <p:cNvPicPr>
            <a:picLocks noChangeAspect="1"/>
          </p:cNvPicPr>
          <p:nvPr/>
        </p:nvPicPr>
        <p:blipFill>
          <a:blip r:embed="rId2"/>
          <a:srcRect r="724" b="3664"/>
          <a:stretch>
            <a:fillRect/>
          </a:stretch>
        </p:blipFill>
        <p:spPr>
          <a:xfrm>
            <a:off x="8120380" y="2136140"/>
            <a:ext cx="4071620" cy="1330960"/>
          </a:xfrm>
          <a:prstGeom prst="rect">
            <a:avLst/>
          </a:prstGeom>
        </p:spPr>
      </p:pic>
      <p:sp>
        <p:nvSpPr>
          <p:cNvPr id="19" name="矩形 10"/>
          <p:cNvSpPr/>
          <p:nvPr/>
        </p:nvSpPr>
        <p:spPr>
          <a:xfrm>
            <a:off x="4862830" y="4318000"/>
            <a:ext cx="2522855" cy="398780"/>
          </a:xfrm>
          <a:prstGeom prst="rect">
            <a:avLst/>
          </a:prstGeom>
        </p:spPr>
        <p:txBody>
          <a:bodyPr wrap="square">
            <a:spAutoFit/>
          </a:bodyPr>
          <a:p>
            <a:pPr algn="dist" defTabSz="228600"/>
            <a:r>
              <a:rPr lang="en-US" altLang="zh-CN"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One-to-many</a:t>
            </a:r>
            <a:endParaRPr lang="en-US" altLang="zh-CN" sz="20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0" name="Picture 19"/>
          <p:cNvPicPr>
            <a:picLocks noChangeAspect="1"/>
          </p:cNvPicPr>
          <p:nvPr/>
        </p:nvPicPr>
        <p:blipFill>
          <a:blip r:embed="rId3">
            <a:clrChange>
              <a:clrFrom>
                <a:srgbClr val="EBEFF2">
                  <a:alpha val="100000"/>
                </a:srgbClr>
              </a:clrFrom>
              <a:clrTo>
                <a:srgbClr val="EBEFF2">
                  <a:alpha val="100000"/>
                  <a:alpha val="0"/>
                </a:srgbClr>
              </a:clrTo>
            </a:clrChange>
          </a:blip>
          <a:stretch>
            <a:fillRect/>
          </a:stretch>
        </p:blipFill>
        <p:spPr>
          <a:xfrm>
            <a:off x="4051300" y="1907540"/>
            <a:ext cx="4088765" cy="2076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circle(in)">
                                      <p:cBhvr>
                                        <p:cTn id="35" dur="2000"/>
                                        <p:tgtEl>
                                          <p:spTgt spid="18"/>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circle(in)">
                                      <p:cBhvr>
                                        <p:cTn id="38" dur="2000"/>
                                        <p:tgtEl>
                                          <p:spTgt spid="12"/>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ircle(in)">
                                      <p:cBhvr>
                                        <p:cTn id="41" dur="2000"/>
                                        <p:tgtEl>
                                          <p:spTgt spid="9"/>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circle(in)">
                                      <p:cBhvr>
                                        <p:cTn id="4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bldLvl="0" animBg="1"/>
      <p:bldP spid="13" grpId="0"/>
      <p:bldP spid="10" grpId="1"/>
      <p:bldP spid="7" grpId="1" animBg="1"/>
      <p:bldP spid="13" grpId="1"/>
      <p:bldP spid="19" grpId="0"/>
      <p:bldP spid="8" grpId="0" bldLvl="0" animBg="1"/>
      <p:bldP spid="14" grpId="0"/>
      <p:bldP spid="19" grpId="1"/>
      <p:bldP spid="8" grpId="1" animBg="1"/>
      <p:bldP spid="14" grpId="1"/>
      <p:bldP spid="12" grpId="0"/>
      <p:bldP spid="9" grpId="0" bldLvl="0" animBg="1"/>
      <p:bldP spid="15" grpId="0"/>
      <p:bldP spid="12" grpId="1"/>
      <p:bldP spid="9" grpId="1" animBg="1"/>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椭圆 3"/>
          <p:cNvSpPr/>
          <p:nvPr/>
        </p:nvSpPr>
        <p:spPr>
          <a:xfrm>
            <a:off x="8103310" y="629653"/>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49652" y="441572"/>
            <a:ext cx="6432096" cy="6432096"/>
          </a:xfrm>
          <a:prstGeom prst="rect">
            <a:avLst/>
          </a:prstGeom>
        </p:spPr>
      </p:pic>
      <p:sp>
        <p:nvSpPr>
          <p:cNvPr id="6" name="椭圆 5"/>
          <p:cNvSpPr/>
          <p:nvPr/>
        </p:nvSpPr>
        <p:spPr>
          <a:xfrm>
            <a:off x="536889" y="1140979"/>
            <a:ext cx="809219" cy="809219"/>
          </a:xfrm>
          <a:prstGeom prst="ellipse">
            <a:avLst/>
          </a:prstGeom>
          <a:solidFill>
            <a:srgbClr val="F3D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Rectangle 6"/>
          <p:cNvSpPr>
            <a:spLocks noChangeArrowheads="1"/>
          </p:cNvSpPr>
          <p:nvPr/>
        </p:nvSpPr>
        <p:spPr bwMode="black">
          <a:xfrm>
            <a:off x="566420" y="2940685"/>
            <a:ext cx="6557645" cy="1198880"/>
          </a:xfrm>
          <a:prstGeom prst="rect">
            <a:avLst/>
          </a:prstGeom>
          <a:noFill/>
          <a:ln>
            <a:noFill/>
          </a:ln>
          <a:effectLst/>
        </p:spPr>
        <p:txBody>
          <a:bodyPr wrap="square">
            <a:spAutoFit/>
          </a:bodyPr>
          <a:lstStyle/>
          <a:p>
            <a:pPr algn="dist" fontAlgn="auto">
              <a:spcBef>
                <a:spcPts val="0"/>
              </a:spcBef>
              <a:spcAft>
                <a:spcPts val="0"/>
              </a:spcAft>
              <a:defRPr/>
            </a:pPr>
            <a:r>
              <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THANK YOU</a:t>
            </a:r>
            <a:endParaRPr lang="en-US" altLang="zh-CN" sz="7200" b="1"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文本框 2"/>
          <p:cNvSpPr txBox="1"/>
          <p:nvPr/>
        </p:nvSpPr>
        <p:spPr>
          <a:xfrm rot="16200000">
            <a:off x="1969770" y="-634365"/>
            <a:ext cx="859790" cy="3582670"/>
          </a:xfrm>
          <a:prstGeom prst="rect">
            <a:avLst/>
          </a:prstGeom>
          <a:noFill/>
        </p:spPr>
        <p:txBody>
          <a:bodyPr vert="eaVert" wrap="square" rtlCol="0">
            <a:spAutoFit/>
          </a:bodyPr>
          <a:lstStyle/>
          <a:p>
            <a:pPr algn="dist"/>
            <a:r>
              <a:rPr lang="en-US" altLang="zh-CN" sz="44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CONTENTS</a:t>
            </a:r>
            <a:endParaRPr lang="en-US" altLang="zh-CN" sz="44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圆角矩形 3"/>
          <p:cNvSpPr/>
          <p:nvPr/>
        </p:nvSpPr>
        <p:spPr>
          <a:xfrm>
            <a:off x="467360" y="497840"/>
            <a:ext cx="3902075" cy="131826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圆角矩形 5"/>
          <p:cNvSpPr/>
          <p:nvPr/>
        </p:nvSpPr>
        <p:spPr>
          <a:xfrm>
            <a:off x="4733290" y="2030730"/>
            <a:ext cx="5697220" cy="2418080"/>
          </a:xfrm>
          <a:prstGeom prst="roundRect">
            <a:avLst>
              <a:gd name="adj" fmla="val 80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847080" y="2425065"/>
            <a:ext cx="4030345" cy="460375"/>
          </a:xfrm>
          <a:prstGeom prst="rect">
            <a:avLst/>
          </a:prstGeom>
          <a:noFill/>
        </p:spPr>
        <p:txBody>
          <a:bodyPr vert="horz" wrap="square" rtlCol="0">
            <a:spAutoFit/>
          </a:bodyPr>
          <a:lstStyle/>
          <a:p>
            <a:pPr algn="l"/>
            <a:r>
              <a:rPr lang="en-US" altLang="zh-CN" sz="2400" b="1" dirty="0" smtClean="0">
                <a:latin typeface="Calibri" panose="020F0502020204030204" pitchFamily="34" charset="0"/>
                <a:ea typeface="Calibri" panose="020F0502020204030204" pitchFamily="34" charset="0"/>
                <a:cs typeface="Calibri" panose="020F0502020204030204" pitchFamily="34" charset="0"/>
              </a:rPr>
              <a:t>01. Introduction to database</a:t>
            </a:r>
            <a:endParaRPr lang="zh-CN" alt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文本框 6"/>
          <p:cNvSpPr txBox="1"/>
          <p:nvPr/>
        </p:nvSpPr>
        <p:spPr>
          <a:xfrm>
            <a:off x="5847080" y="3131185"/>
            <a:ext cx="3549015" cy="829945"/>
          </a:xfrm>
          <a:prstGeom prst="rect">
            <a:avLst/>
          </a:prstGeom>
          <a:noFill/>
        </p:spPr>
        <p:txBody>
          <a:bodyPr vert="horz" wrap="square" rtlCol="0">
            <a:spAutoFit/>
          </a:bodyPr>
          <a:lstStyle/>
          <a:p>
            <a:pPr algn="l"/>
            <a:r>
              <a:rPr lang="en-US" altLang="zh-CN" sz="2400" b="1" dirty="0" smtClean="0">
                <a:latin typeface="Calibri" panose="020F0502020204030204" pitchFamily="34" charset="0"/>
                <a:ea typeface="Calibri" panose="020F0502020204030204" pitchFamily="34" charset="0"/>
                <a:cs typeface="Calibri" panose="020F0502020204030204" pitchFamily="34" charset="0"/>
              </a:rPr>
              <a:t>02.Database Relationship</a:t>
            </a:r>
            <a:r>
              <a:rPr lang="zh-CN" altLang="en-US" sz="2400" b="1" dirty="0" smtClean="0">
                <a:latin typeface="Calibri" panose="020F0502020204030204" pitchFamily="34" charset="0"/>
                <a:ea typeface="Calibri" panose="020F0502020204030204" pitchFamily="34" charset="0"/>
                <a:cs typeface="Calibri" panose="020F0502020204030204" pitchFamily="34" charset="0"/>
              </a:rPr>
              <a:t>
</a:t>
            </a:r>
            <a:endParaRPr lang="zh-CN" altLang="en-US" sz="24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3" name="椭圆 12"/>
          <p:cNvSpPr/>
          <p:nvPr/>
        </p:nvSpPr>
        <p:spPr>
          <a:xfrm>
            <a:off x="6851176" y="1680836"/>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20093" y="1462517"/>
            <a:ext cx="4567805" cy="4567805"/>
          </a:xfrm>
          <a:prstGeom prst="rect">
            <a:avLst/>
          </a:prstGeom>
        </p:spPr>
      </p:pic>
      <p:sp>
        <p:nvSpPr>
          <p:cNvPr id="14" name="文本框 13"/>
          <p:cNvSpPr txBox="1"/>
          <p:nvPr/>
        </p:nvSpPr>
        <p:spPr>
          <a:xfrm>
            <a:off x="1566545" y="3789045"/>
            <a:ext cx="3952875" cy="368300"/>
          </a:xfrm>
          <a:prstGeom prst="rect">
            <a:avLst/>
          </a:prstGeom>
          <a:noFill/>
        </p:spPr>
        <p:txBody>
          <a:bodyPr vert="horz" wrap="square" rtlCol="0">
            <a:spAutoFit/>
          </a:bodyPr>
          <a:lstStyle/>
          <a:p>
            <a:pPr algn="dist"/>
            <a:r>
              <a:rPr lang="en-US" altLang="zh-CN" b="1" dirty="0">
                <a:latin typeface="Calibri" panose="020F0502020204030204" pitchFamily="34" charset="0"/>
                <a:ea typeface="Calibri" panose="020F0502020204030204" pitchFamily="34" charset="0"/>
                <a:cs typeface="Calibri" panose="020F0502020204030204" pitchFamily="34" charset="0"/>
              </a:rPr>
              <a:t>Introduction to database</a:t>
            </a:r>
            <a:endParaRPr lang="en-US" altLang="zh-CN" b="1" dirty="0">
              <a:latin typeface="Calibri" panose="020F0502020204030204" pitchFamily="34" charset="0"/>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1627369" cy="156966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9600" dirty="0" smtClean="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01</a:t>
            </a:r>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p:cNvSpPr txBox="1"/>
          <p:nvPr/>
        </p:nvSpPr>
        <p:spPr>
          <a:xfrm>
            <a:off x="4500103" y="478414"/>
            <a:ext cx="3191794" cy="430530"/>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dist" defTabSz="228600"/>
            <a:r>
              <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What is Database?</a:t>
            </a:r>
            <a:endPar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975" y="933761"/>
            <a:ext cx="5189483" cy="5189483"/>
          </a:xfrm>
          <a:prstGeom prst="rect">
            <a:avLst/>
          </a:prstGeom>
        </p:spPr>
      </p:pic>
      <p:sp>
        <p:nvSpPr>
          <p:cNvPr id="14" name="TextBox 15"/>
          <p:cNvSpPr txBox="1">
            <a:spLocks noChangeArrowheads="1"/>
          </p:cNvSpPr>
          <p:nvPr/>
        </p:nvSpPr>
        <p:spPr bwMode="auto">
          <a:xfrm>
            <a:off x="6124164" y="2170110"/>
            <a:ext cx="4807271"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3600" dirty="0" smtClean="0">
                <a:ea typeface="Calibri" panose="020F0502020204030204" pitchFamily="34" charset="0"/>
                <a:cs typeface="Calibri" panose="020F0502020204030204" pitchFamily="34" charset="0"/>
              </a:rPr>
              <a:t>Database is a collection of organized data, information and records</a:t>
            </a:r>
            <a:endParaRPr lang="en-US" altLang="zh-CN" sz="3600" dirty="0" smtClean="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p:cNvSpPr txBox="1"/>
          <p:nvPr/>
        </p:nvSpPr>
        <p:spPr>
          <a:xfrm>
            <a:off x="2507615" y="478473"/>
            <a:ext cx="7748270" cy="430530"/>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dist" defTabSz="228600"/>
            <a:r>
              <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Relation Database Management System </a:t>
            </a:r>
            <a:endPar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5"/>
          <p:cNvSpPr txBox="1">
            <a:spLocks noChangeArrowheads="1"/>
          </p:cNvSpPr>
          <p:nvPr/>
        </p:nvSpPr>
        <p:spPr bwMode="auto">
          <a:xfrm>
            <a:off x="6690584" y="2968305"/>
            <a:ext cx="4807271"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3600" dirty="0" smtClean="0">
                <a:ea typeface="Calibri" panose="020F0502020204030204" pitchFamily="34" charset="0"/>
                <a:cs typeface="Calibri" panose="020F0502020204030204" pitchFamily="34" charset="0"/>
              </a:rPr>
              <a:t>1. Database (Ex: classdb)</a:t>
            </a:r>
            <a:endParaRPr lang="en-US" altLang="zh-CN" sz="3600" dirty="0" smtClean="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3822924" y="933765"/>
            <a:ext cx="4807271"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2000" dirty="0" smtClean="0">
                <a:ea typeface="Calibri" panose="020F0502020204030204" pitchFamily="34" charset="0"/>
                <a:cs typeface="Calibri" panose="020F0502020204030204" pitchFamily="34" charset="0"/>
              </a:rPr>
              <a:t>Element in RDBMS</a:t>
            </a:r>
            <a:endParaRPr lang="en-US" altLang="zh-CN" sz="2000" dirty="0" smtClean="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stretch>
            <a:fillRect/>
          </a:stretch>
        </p:blipFill>
        <p:spPr>
          <a:xfrm>
            <a:off x="504825" y="1826260"/>
            <a:ext cx="5875020" cy="4022725"/>
          </a:xfrm>
          <a:prstGeom prst="rect">
            <a:avLst/>
          </a:prstGeom>
        </p:spPr>
      </p:pic>
      <p:sp>
        <p:nvSpPr>
          <p:cNvPr id="6" name="Flowchart: Connector 5"/>
          <p:cNvSpPr/>
          <p:nvPr/>
        </p:nvSpPr>
        <p:spPr>
          <a:xfrm>
            <a:off x="2507615" y="1628140"/>
            <a:ext cx="2256155" cy="680085"/>
          </a:xfrm>
          <a:prstGeom prst="flowChartConnector">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0"/>
          <p:cNvSpPr txBox="1"/>
          <p:nvPr/>
        </p:nvSpPr>
        <p:spPr>
          <a:xfrm>
            <a:off x="2507615" y="478473"/>
            <a:ext cx="7748270" cy="430530"/>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dist" defTabSz="228600"/>
            <a:r>
              <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Relation Database Management System </a:t>
            </a:r>
            <a:endPar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5"/>
          <p:cNvSpPr txBox="1">
            <a:spLocks noChangeArrowheads="1"/>
          </p:cNvSpPr>
          <p:nvPr/>
        </p:nvSpPr>
        <p:spPr bwMode="auto">
          <a:xfrm>
            <a:off x="6690584" y="2968305"/>
            <a:ext cx="4807271"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3600" dirty="0" smtClean="0">
                <a:ea typeface="Calibri" panose="020F0502020204030204" pitchFamily="34" charset="0"/>
                <a:cs typeface="Calibri" panose="020F0502020204030204" pitchFamily="34" charset="0"/>
              </a:rPr>
              <a:t>2. Table (Ex: counties, employee, persons)</a:t>
            </a:r>
            <a:endParaRPr lang="en-US" altLang="zh-CN" sz="3600" dirty="0" smtClean="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3822924" y="933765"/>
            <a:ext cx="4807271"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2000" dirty="0" smtClean="0">
                <a:ea typeface="Calibri" panose="020F0502020204030204" pitchFamily="34" charset="0"/>
                <a:cs typeface="Calibri" panose="020F0502020204030204" pitchFamily="34" charset="0"/>
              </a:rPr>
              <a:t>Element in RDBMS</a:t>
            </a:r>
            <a:endParaRPr lang="en-US" altLang="zh-CN" sz="2000" dirty="0" smtClean="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stretch>
            <a:fillRect/>
          </a:stretch>
        </p:blipFill>
        <p:spPr>
          <a:xfrm>
            <a:off x="504825" y="1826260"/>
            <a:ext cx="5875020" cy="4022725"/>
          </a:xfrm>
          <a:prstGeom prst="rect">
            <a:avLst/>
          </a:prstGeom>
        </p:spPr>
      </p:pic>
      <p:sp>
        <p:nvSpPr>
          <p:cNvPr id="3" name="Rounded Rectangle 2"/>
          <p:cNvSpPr/>
          <p:nvPr/>
        </p:nvSpPr>
        <p:spPr>
          <a:xfrm>
            <a:off x="633730" y="4100830"/>
            <a:ext cx="1497965" cy="1606550"/>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36855" y="1777365"/>
            <a:ext cx="6239510" cy="4582160"/>
          </a:xfrm>
          <a:prstGeom prst="rect">
            <a:avLst/>
          </a:prstGeom>
        </p:spPr>
      </p:pic>
      <p:sp>
        <p:nvSpPr>
          <p:cNvPr id="2" name="Title 20"/>
          <p:cNvSpPr txBox="1"/>
          <p:nvPr/>
        </p:nvSpPr>
        <p:spPr>
          <a:xfrm>
            <a:off x="2507615" y="478473"/>
            <a:ext cx="7748270" cy="430530"/>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dist" defTabSz="228600"/>
            <a:r>
              <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Relation Database Management System </a:t>
            </a:r>
            <a:endPar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5"/>
          <p:cNvSpPr txBox="1">
            <a:spLocks noChangeArrowheads="1"/>
          </p:cNvSpPr>
          <p:nvPr/>
        </p:nvSpPr>
        <p:spPr bwMode="auto">
          <a:xfrm>
            <a:off x="6922359" y="2952430"/>
            <a:ext cx="4807271"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3600" dirty="0" smtClean="0">
                <a:ea typeface="Calibri" panose="020F0502020204030204" pitchFamily="34" charset="0"/>
                <a:cs typeface="Calibri" panose="020F0502020204030204" pitchFamily="34" charset="0"/>
              </a:rPr>
              <a:t>3. Column (Ex: id, first_name, last_name, email)</a:t>
            </a:r>
            <a:endParaRPr lang="en-US" altLang="zh-CN" sz="3600" dirty="0" smtClean="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3822924" y="933765"/>
            <a:ext cx="4807271"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2000" dirty="0" smtClean="0">
                <a:ea typeface="Calibri" panose="020F0502020204030204" pitchFamily="34" charset="0"/>
                <a:cs typeface="Calibri" panose="020F0502020204030204" pitchFamily="34" charset="0"/>
              </a:rPr>
              <a:t>Element in RDBMS</a:t>
            </a:r>
            <a:endParaRPr lang="en-US" altLang="zh-CN" sz="2000" dirty="0" smtClean="0">
              <a:ea typeface="Calibri" panose="020F0502020204030204" pitchFamily="34" charset="0"/>
              <a:cs typeface="Calibri" panose="020F0502020204030204" pitchFamily="34" charset="0"/>
            </a:endParaRPr>
          </a:p>
        </p:txBody>
      </p:sp>
      <p:sp>
        <p:nvSpPr>
          <p:cNvPr id="7" name="Rectangles 6"/>
          <p:cNvSpPr/>
          <p:nvPr/>
        </p:nvSpPr>
        <p:spPr>
          <a:xfrm>
            <a:off x="2507615" y="3065145"/>
            <a:ext cx="371475" cy="329438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2879090" y="3065145"/>
            <a:ext cx="818515" cy="329438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ectangles 8"/>
          <p:cNvSpPr/>
          <p:nvPr/>
        </p:nvSpPr>
        <p:spPr>
          <a:xfrm>
            <a:off x="3697605" y="3065145"/>
            <a:ext cx="818515" cy="329438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s 9"/>
          <p:cNvSpPr/>
          <p:nvPr/>
        </p:nvSpPr>
        <p:spPr>
          <a:xfrm>
            <a:off x="4516120" y="3065145"/>
            <a:ext cx="1960880" cy="329438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36855" y="1777365"/>
            <a:ext cx="6239510" cy="4582160"/>
          </a:xfrm>
          <a:prstGeom prst="rect">
            <a:avLst/>
          </a:prstGeom>
        </p:spPr>
      </p:pic>
      <p:sp>
        <p:nvSpPr>
          <p:cNvPr id="2" name="Title 20"/>
          <p:cNvSpPr txBox="1"/>
          <p:nvPr/>
        </p:nvSpPr>
        <p:spPr>
          <a:xfrm>
            <a:off x="2507615" y="478473"/>
            <a:ext cx="7748270" cy="430530"/>
          </a:xfrm>
          <a:prstGeom prst="rect">
            <a:avLst/>
          </a:prstGeom>
        </p:spPr>
        <p:txBody>
          <a:bodyPr vert="horz" wrap="square" lIns="45720" tIns="0" rIns="4572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dist" defTabSz="228600"/>
            <a:r>
              <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Relation Database Management System </a:t>
            </a:r>
            <a:endParaRPr lang="en-US" altLang="zh-CN" sz="2800" b="1"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5"/>
          <p:cNvSpPr txBox="1">
            <a:spLocks noChangeArrowheads="1"/>
          </p:cNvSpPr>
          <p:nvPr/>
        </p:nvSpPr>
        <p:spPr bwMode="auto">
          <a:xfrm>
            <a:off x="6922359" y="2952430"/>
            <a:ext cx="4807271"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3600" dirty="0" smtClean="0">
                <a:ea typeface="Calibri" panose="020F0502020204030204" pitchFamily="34" charset="0"/>
                <a:cs typeface="Calibri" panose="020F0502020204030204" pitchFamily="34" charset="0"/>
              </a:rPr>
              <a:t>3. Row (Ex: 1, Peter, Parker, peterparker@mail.com)</a:t>
            </a:r>
            <a:endParaRPr lang="en-US" altLang="zh-CN" sz="3600" dirty="0" smtClean="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3822924" y="933765"/>
            <a:ext cx="4807271"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US" altLang="zh-CN" sz="2000" dirty="0" smtClean="0">
                <a:ea typeface="Calibri" panose="020F0502020204030204" pitchFamily="34" charset="0"/>
                <a:cs typeface="Calibri" panose="020F0502020204030204" pitchFamily="34" charset="0"/>
              </a:rPr>
              <a:t>Element in RDBMS</a:t>
            </a:r>
            <a:endParaRPr lang="en-US" altLang="zh-CN" sz="2000" dirty="0" smtClean="0">
              <a:ea typeface="Calibri" panose="020F0502020204030204" pitchFamily="34" charset="0"/>
              <a:cs typeface="Calibri" panose="020F0502020204030204" pitchFamily="34" charset="0"/>
            </a:endParaRPr>
          </a:p>
        </p:txBody>
      </p:sp>
      <p:sp>
        <p:nvSpPr>
          <p:cNvPr id="7" name="Rectangles 6"/>
          <p:cNvSpPr/>
          <p:nvPr/>
        </p:nvSpPr>
        <p:spPr>
          <a:xfrm>
            <a:off x="2568575" y="3467100"/>
            <a:ext cx="3968750" cy="29718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2000" cy="6858000"/>
          </a:xfrm>
          <a:prstGeom prst="rect">
            <a:avLst/>
          </a:prstGeom>
          <a:solidFill>
            <a:srgbClr val="B0C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3" name="椭圆 12"/>
          <p:cNvSpPr/>
          <p:nvPr/>
        </p:nvSpPr>
        <p:spPr>
          <a:xfrm>
            <a:off x="6851176" y="1680836"/>
            <a:ext cx="3779528" cy="37795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63958" y="1505062"/>
            <a:ext cx="4567805" cy="4567805"/>
          </a:xfrm>
          <a:prstGeom prst="rect">
            <a:avLst/>
          </a:prstGeom>
        </p:spPr>
      </p:pic>
      <p:sp>
        <p:nvSpPr>
          <p:cNvPr id="14" name="文本框 13"/>
          <p:cNvSpPr txBox="1"/>
          <p:nvPr/>
        </p:nvSpPr>
        <p:spPr>
          <a:xfrm>
            <a:off x="1551940" y="3789045"/>
            <a:ext cx="3595370" cy="368300"/>
          </a:xfrm>
          <a:prstGeom prst="rect">
            <a:avLst/>
          </a:prstGeom>
          <a:noFill/>
        </p:spPr>
        <p:txBody>
          <a:bodyPr vert="horz" wrap="square" rtlCol="0">
            <a:spAutoFit/>
          </a:bodyPr>
          <a:lstStyle/>
          <a:p>
            <a:pPr algn="dist"/>
            <a:r>
              <a:rPr lang="en-US" altLang="zh-CN" b="1" dirty="0">
                <a:latin typeface="Calibri" panose="020F0502020204030204" pitchFamily="34" charset="0"/>
                <a:ea typeface="Calibri" panose="020F0502020204030204" pitchFamily="34" charset="0"/>
                <a:cs typeface="Calibri" panose="020F0502020204030204" pitchFamily="34" charset="0"/>
              </a:rPr>
              <a:t>Type of Relationships</a:t>
            </a:r>
            <a:endParaRPr lang="en-US" altLang="zh-CN" b="1" dirty="0">
              <a:latin typeface="Calibri" panose="020F0502020204030204" pitchFamily="34" charset="0"/>
              <a:ea typeface="Calibri" panose="020F0502020204030204" pitchFamily="34" charset="0"/>
              <a:cs typeface="Calibri" panose="020F0502020204030204" pitchFamily="34" charset="0"/>
            </a:endParaRPr>
          </a:p>
        </p:txBody>
      </p:sp>
      <p:sp>
        <p:nvSpPr>
          <p:cNvPr id="15" name="文本框 67"/>
          <p:cNvSpPr>
            <a:spLocks noChangeArrowheads="1"/>
          </p:cNvSpPr>
          <p:nvPr/>
        </p:nvSpPr>
        <p:spPr bwMode="auto">
          <a:xfrm>
            <a:off x="1787875" y="2219305"/>
            <a:ext cx="1627369" cy="1569660"/>
          </a:xfrm>
          <a:prstGeom prst="rect">
            <a:avLst/>
          </a:prstGeom>
          <a:noFill/>
          <a:ln w="9525" cap="flat" cmpd="sng">
            <a:noFill/>
            <a:bevel/>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9600" dirty="0" smtClean="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rPr>
              <a:t>02</a:t>
            </a:r>
            <a:endParaRPr lang="zh-CN" altLang="en-US" sz="9600" dirty="0">
              <a:solidFill>
                <a:srgbClr val="F3D34B"/>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Calibri"/>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Calibri"/>
        <a:font script="Hant" typeface="新細明體"/>
        <a:font script="Arab" typeface="Calibri"/>
        <a:font script="Hebr" typeface="Calibri"/>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Words>
  <Application>WPS Presentation</Application>
  <PresentationFormat>宽屏</PresentationFormat>
  <Paragraphs>62</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Source Sans Pro ExtraLight</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Fatihah Bistamam</cp:lastModifiedBy>
  <cp:revision>18</cp:revision>
  <dcterms:created xsi:type="dcterms:W3CDTF">2018-12-23T00:55:00Z</dcterms:created>
  <dcterms:modified xsi:type="dcterms:W3CDTF">2021-11-23T06:44:38Z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4ACAA4B8D1184FFCA6EECD40B6FB35F3</vt:lpwstr>
  </property>
</Properties>
</file>