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7" r:id="rId13"/>
  </p:sldIdLst>
  <p:sldSz cx="24382413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GapocReLYftKAfOmcF5mVdnA3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8D0E1F-BC45-4495-AA38-4A4264969EE3}">
  <a:tblStyle styleId="{558D0E1F-BC45-4495-AA38-4A4264969E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5"/>
    <p:restoredTop sz="81229"/>
  </p:normalViewPr>
  <p:slideViewPr>
    <p:cSldViewPr snapToGrid="0">
      <p:cViewPr varScale="1">
        <p:scale>
          <a:sx n="49" d="100"/>
          <a:sy n="49" d="100"/>
        </p:scale>
        <p:origin x="264" y="1680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380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777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73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720bb85c8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1720bb85c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768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930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1194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2918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48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11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3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4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35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marL="914400" lvl="1" indent="-584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marL="1371600" lvl="2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marL="1828800" lvl="3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marL="3200400" lvl="6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marL="3657600" lvl="7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marL="4114800" lvl="8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/>
          <p:nvPr/>
        </p:nvSpPr>
        <p:spPr>
          <a:xfrm>
            <a:off x="14973303" y="2209800"/>
            <a:ext cx="18473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1535534" y="4595664"/>
            <a:ext cx="16897935" cy="356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안녕하세요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solidFill>
                  <a:schemeClr val="dk1"/>
                </a:solidFill>
              </a:rPr>
              <a:t>AWS </a:t>
            </a:r>
            <a:r>
              <a:rPr lang="ko-Kore-KR" altLang="en-US" sz="7500" b="1" dirty="0">
                <a:solidFill>
                  <a:schemeClr val="dk1"/>
                </a:solidFill>
              </a:rPr>
              <a:t>자격증 </a:t>
            </a:r>
            <a:r>
              <a:rPr lang="en-US" altLang="ko-Kore-KR" sz="7500" b="1" dirty="0">
                <a:solidFill>
                  <a:schemeClr val="dk1"/>
                </a:solidFill>
              </a:rPr>
              <a:t>2</a:t>
            </a:r>
            <a:r>
              <a:rPr lang="ko-Kore-KR" altLang="en-US" sz="7500" b="1" dirty="0">
                <a:solidFill>
                  <a:schemeClr val="dk1"/>
                </a:solidFill>
              </a:rPr>
              <a:t>종 공</a:t>
            </a:r>
            <a:r>
              <a:rPr lang="ko-Kore-KR" altLang="en-US" sz="7500" b="1" dirty="0">
                <a:solidFill>
                  <a:schemeClr val="bg1"/>
                </a:solidFill>
              </a:rPr>
              <a:t>략하기 </a:t>
            </a:r>
            <a:r>
              <a:rPr lang="en-US" altLang="ko-Kore-KR" sz="7500" b="1" dirty="0">
                <a:solidFill>
                  <a:schemeClr val="bg1"/>
                </a:solidFill>
              </a:rPr>
              <a:t>(SAA, SAP)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 err="1">
                <a:solidFill>
                  <a:schemeClr val="dk1"/>
                </a:solidFill>
              </a:rPr>
              <a:t>정보람</a:t>
            </a:r>
            <a:r>
              <a:rPr lang="en-US" sz="7500" b="1" dirty="0">
                <a:solidFill>
                  <a:schemeClr val="dk1"/>
                </a:solidFill>
              </a:rPr>
              <a:t> </a:t>
            </a:r>
            <a:r>
              <a:rPr lang="en-US" sz="75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en-US" sz="7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229" name="Google Shape;229;p9"/>
          <p:cNvSpPr/>
          <p:nvPr/>
        </p:nvSpPr>
        <p:spPr>
          <a:xfrm>
            <a:off x="1532954" y="9558020"/>
            <a:ext cx="5299645" cy="49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ED234B"/>
                </a:solidFill>
              </a:rPr>
              <a:t>Chap</a:t>
            </a:r>
            <a:r>
              <a:rPr lang="en-US" sz="1700" dirty="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 |</a:t>
            </a:r>
            <a:r>
              <a:rPr lang="ko-KR" altLang="en-US" sz="1700" dirty="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ko-KR" altLang="en-US" sz="1700" dirty="0">
                <a:solidFill>
                  <a:schemeClr val="dk1"/>
                </a:solidFill>
              </a:rPr>
              <a:t>모의 시험 문제 풀이</a:t>
            </a:r>
            <a:endParaRPr lang="ko-KR" alt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 txBox="1">
            <a:spLocks noGrp="1"/>
          </p:cNvSpPr>
          <p:nvPr>
            <p:ph type="sldNum" idx="12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1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9" descr="텍스트, 클립아트, 표지판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3525" y="3833813"/>
            <a:ext cx="3025521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모의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시험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문제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풀이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5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ore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모의 시험 문제 풀이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2439126" y="3442789"/>
            <a:ext cx="17795240" cy="325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회사는 온라인 쇼핑 애플리케이션에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ECS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사용하는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마이크로서비스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기반 애플리케이션을 사용하고 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다양한 서비스의 경우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EC2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시작 유형을 사용하여 컨테이너에 여러 작업이 생성됩니다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보안 팀은 각 작업에 다양한 도구를 사용하여 세분화된 네트워크 모니터링과 함께 컨테이너의 작업에 대한 몇 가지 특정 보안 제어를 찾고 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 요구 사항을 충족하기 위해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ECS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에서 어떤 네트워킹 모드 구성을 고려할 수 있습니까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?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sldNum" idx="12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05;p14">
            <a:extLst>
              <a:ext uri="{FF2B5EF4-FFF2-40B4-BE49-F238E27FC236}">
                <a16:creationId xmlns:a16="http://schemas.microsoft.com/office/drawing/2014/main" id="{0C74EBBD-80BD-447E-EB45-B06A4361F623}"/>
              </a:ext>
            </a:extLst>
          </p:cNvPr>
          <p:cNvSpPr/>
          <p:nvPr/>
        </p:nvSpPr>
        <p:spPr>
          <a:xfrm>
            <a:off x="2439126" y="7283684"/>
            <a:ext cx="17795240" cy="347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A.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ECS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작업에 호스트 네트워킹 모드 사용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B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기본적으로 기본 개인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IP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주소가 있는 탄력적 네트워크 인터페이스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ENI)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가 각 작업에 할당됩니다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C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ECS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작업에 </a:t>
            </a:r>
            <a:r>
              <a:rPr kumimoji="0" lang="en" altLang="ko-K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awsvpc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네트워킹 모드 사용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D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ECS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작업에 브리지 네트워킹 모드 사용</a:t>
            </a:r>
          </a:p>
        </p:txBody>
      </p:sp>
    </p:spTree>
    <p:extLst>
      <p:ext uri="{BB962C8B-B14F-4D97-AF65-F5344CB8AC3E}">
        <p14:creationId xmlns:p14="http://schemas.microsoft.com/office/powerpoint/2010/main" val="152573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모의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시험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문제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풀이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5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ore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모의 시험 문제 풀이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1776549" y="3318383"/>
            <a:ext cx="19051451" cy="224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회사에서 수십억 개의 웹 페이지를 분석하는 동안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HPC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애플리케이션에 적합한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X1e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인스턴스를 사용한 후에도 일부 편집 프로세스가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SLA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초과하는 것을 발견했습니다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로그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후행 및 추적 데이터를 면밀히 모니터링한 후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S3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콘텐츠 사전 처리와 관련된 쓰기 작업이 병목 현상의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80%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유발한다는 사실을 알게 되었습니다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이에 비해 사후 처리를 위한 읽기 작업과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LIST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작업은 함께 정체의 나머지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20%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초래합니다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 시나리오에서 성능을 향상시키기 위해 권장되는 두 가지 옵션은 무엇입니까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? (2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개 선택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sldNum" idx="12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05;p14">
            <a:extLst>
              <a:ext uri="{FF2B5EF4-FFF2-40B4-BE49-F238E27FC236}">
                <a16:creationId xmlns:a16="http://schemas.microsoft.com/office/drawing/2014/main" id="{0C74EBBD-80BD-447E-EB45-B06A4361F623}"/>
              </a:ext>
            </a:extLst>
          </p:cNvPr>
          <p:cNvSpPr/>
          <p:nvPr/>
        </p:nvSpPr>
        <p:spPr>
          <a:xfrm>
            <a:off x="1776549" y="5560022"/>
            <a:ext cx="17795240" cy="6673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A.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쓰기 최적화된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IOPS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사용하여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S3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파일을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RDS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데이터베이스로 마이그레이션합니다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/>
              <a:t>B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Amazon S3 Transfer Acceleration,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멀티파트 업로드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바이트 범위 가져오기를 통한 병렬 읽기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이름 지정 패턴의 일부로 키 이름을 배포하기 위한 분할된 접두사 사용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/>
              <a:t>C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Amazon S3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는 분리된 병렬 단일 네트워크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엔드포인트와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유사한 매우 큰 분산 시스템이므로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LIST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작업 대신 스토리지 연결을 수평으로 확장할 수 있습니다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Amazon S3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 여러 동시 요청을 발행하여 최상의 성능을 얻을 수 있습니다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/>
              <a:t>D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LIST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작업 대신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DynamoDB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또는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OpenSearch Service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와 같은 다른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AWS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서비스를 사용하여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S3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메타데이터를 추적하는 검색 카탈로그를 구축할 수 있습니다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E.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현재 버킷을 인스턴스를 사용할 수 있는 리전으로 마이그레이션하여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S3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및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EC2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인스턴스를 결합합니다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이렇게 하면 네트워크 대기 시간과 데이터 전송 비용을 줄이는 데 도움이 됩니다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366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모의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시험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문제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풀이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5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ore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모의 시험 문제 풀이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2439126" y="3442789"/>
            <a:ext cx="17795240" cy="196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사용자가 업로드한 동영상을 저장하려면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AWS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 스토리지 솔루션이 필요합니다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한 달 동안 이러한 동영상에 자주 액세스한 후 이러한 동영상을 삭제할 수 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이것이 가장 비용 효율적인 방식으로 구현될 수 있는 방법은 무엇입니까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?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sldNum" idx="12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05;p14">
            <a:extLst>
              <a:ext uri="{FF2B5EF4-FFF2-40B4-BE49-F238E27FC236}">
                <a16:creationId xmlns:a16="http://schemas.microsoft.com/office/drawing/2014/main" id="{0C74EBBD-80BD-447E-EB45-B06A4361F623}"/>
              </a:ext>
            </a:extLst>
          </p:cNvPr>
          <p:cNvSpPr/>
          <p:nvPr/>
        </p:nvSpPr>
        <p:spPr>
          <a:xfrm>
            <a:off x="2439126" y="5728968"/>
            <a:ext cx="17795240" cy="347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A.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EBS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볼륨을 사용하여 비디오를 저장하십시오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한 달 후에 동영상을 삭제하는 스크립트를 만듭니다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B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S3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버킷에 객체 만료 수명 주기 정책 규칙을 구성하면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30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일이 지나면 정책이 비디오 삭제를 처리합니다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C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동영상을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Glacier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 저장한 다음 수명 주기 정책을 사용합니다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D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저장된 볼륨을 사용하여 비디오를 저장합니다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한 달 후에 동영상을 삭제하는 스크립트를 만듭니다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71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0bb85c8d_0_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ore-KR" altLang="en-US" sz="7500" b="1" dirty="0">
                <a:solidFill>
                  <a:schemeClr val="dk1"/>
                </a:solidFill>
              </a:rPr>
              <a:t>모의 시험 문제 풀이</a:t>
            </a:r>
            <a:endParaRPr sz="4000" b="1" dirty="0">
              <a:solidFill>
                <a:schemeClr val="dk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500" b="1" dirty="0">
              <a:solidFill>
                <a:schemeClr val="dk1"/>
              </a:solidFill>
            </a:endParaRPr>
          </a:p>
        </p:txBody>
      </p:sp>
      <p:sp>
        <p:nvSpPr>
          <p:cNvPr id="297" name="Google Shape;297;g1720bb85c8d_0_0"/>
          <p:cNvSpPr txBox="1">
            <a:spLocks noGrp="1"/>
          </p:cNvSpPr>
          <p:nvPr>
            <p:ph type="sldNum" idx="12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2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dk1"/>
                </a:solidFill>
                <a:ea typeface="Calibri"/>
              </a:rPr>
              <a:t>모의</a:t>
            </a:r>
            <a:r>
              <a:rPr lang="en-US" sz="30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sz="3000" dirty="0" err="1">
                <a:solidFill>
                  <a:schemeClr val="dk1"/>
                </a:solidFill>
                <a:ea typeface="Calibri"/>
              </a:rPr>
              <a:t>시험</a:t>
            </a:r>
            <a:r>
              <a:rPr lang="en-US" sz="30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sz="3000" dirty="0" err="1">
                <a:solidFill>
                  <a:schemeClr val="dk1"/>
                </a:solidFill>
                <a:ea typeface="Calibri"/>
              </a:rPr>
              <a:t>문제</a:t>
            </a:r>
            <a:r>
              <a:rPr lang="en-US" sz="30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sz="3000" dirty="0" err="1">
                <a:solidFill>
                  <a:schemeClr val="dk1"/>
                </a:solidFill>
                <a:ea typeface="Calibri"/>
              </a:rPr>
              <a:t>풀이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dirty="0">
                <a:solidFill>
                  <a:srgbClr val="FFFFFF"/>
                </a:solidFill>
              </a:rPr>
              <a:t>1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304" name="Google Shape;304;p14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ore-KR" alt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모의 시험 문제 풀이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2439126" y="3442789"/>
            <a:ext cx="17795240" cy="325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/>
                </a:solidFill>
              </a:rPr>
              <a:t>현재 퍼블릭 </a:t>
            </a:r>
            <a:r>
              <a:rPr lang="en" altLang="ko-KR" sz="2800" dirty="0">
                <a:solidFill>
                  <a:schemeClr val="tx1"/>
                </a:solidFill>
              </a:rPr>
              <a:t>IP </a:t>
            </a:r>
            <a:r>
              <a:rPr lang="ko-KR" altLang="en-US" sz="2800" dirty="0">
                <a:solidFill>
                  <a:schemeClr val="tx1"/>
                </a:solidFill>
              </a:rPr>
              <a:t>주소를 사용하여 </a:t>
            </a:r>
            <a:r>
              <a:rPr lang="en" altLang="ko-KR" sz="2800" dirty="0">
                <a:solidFill>
                  <a:schemeClr val="tx1"/>
                </a:solidFill>
              </a:rPr>
              <a:t>EC2 </a:t>
            </a:r>
            <a:r>
              <a:rPr lang="ko-KR" altLang="en-US" sz="2800" dirty="0">
                <a:solidFill>
                  <a:schemeClr val="tx1"/>
                </a:solidFill>
              </a:rPr>
              <a:t>인스턴스에서 </a:t>
            </a:r>
            <a:r>
              <a:rPr lang="ko-KR" altLang="en-US" sz="2800" dirty="0" err="1">
                <a:solidFill>
                  <a:schemeClr val="tx1"/>
                </a:solidFill>
              </a:rPr>
              <a:t>호스팅되는</a:t>
            </a:r>
            <a:r>
              <a:rPr lang="ko-KR" altLang="en-US" sz="2800" dirty="0">
                <a:solidFill>
                  <a:schemeClr val="tx1"/>
                </a:solidFill>
              </a:rPr>
              <a:t> 웹 서버 세트를 관리하고 있습니다</a:t>
            </a:r>
            <a:r>
              <a:rPr lang="en-US" altLang="ko-KR" sz="2800" dirty="0">
                <a:solidFill>
                  <a:schemeClr val="tx1"/>
                </a:solidFill>
              </a:rPr>
              <a:t>. </a:t>
            </a:r>
            <a:r>
              <a:rPr lang="ko-KR" altLang="en-US" sz="2800" dirty="0">
                <a:solidFill>
                  <a:schemeClr val="tx1"/>
                </a:solidFill>
              </a:rPr>
              <a:t>이러한 </a:t>
            </a:r>
            <a:r>
              <a:rPr lang="en" altLang="ko-KR" sz="2800" dirty="0">
                <a:solidFill>
                  <a:schemeClr val="tx1"/>
                </a:solidFill>
              </a:rPr>
              <a:t>IPv4 </a:t>
            </a:r>
            <a:r>
              <a:rPr lang="ko-KR" altLang="en-US" sz="2800" dirty="0">
                <a:solidFill>
                  <a:schemeClr val="tx1"/>
                </a:solidFill>
              </a:rPr>
              <a:t>주소는 도메인 이름에 </a:t>
            </a:r>
            <a:r>
              <a:rPr lang="ko-KR" altLang="en-US" sz="2800" dirty="0" err="1">
                <a:solidFill>
                  <a:schemeClr val="tx1"/>
                </a:solidFill>
              </a:rPr>
              <a:t>매핑됩니다</a:t>
            </a:r>
            <a:r>
              <a:rPr lang="en-US" altLang="ko-KR" sz="2800" dirty="0">
                <a:solidFill>
                  <a:schemeClr val="tx1"/>
                </a:solidFill>
              </a:rPr>
              <a:t>. </a:t>
            </a:r>
            <a:r>
              <a:rPr lang="ko-KR" altLang="en-US" sz="2800" dirty="0">
                <a:solidFill>
                  <a:schemeClr val="tx1"/>
                </a:solidFill>
              </a:rPr>
              <a:t>서버에서 수행해야 하는 긴급 유지 관리 작업이 있었습니다</a:t>
            </a:r>
            <a:r>
              <a:rPr lang="en-US" altLang="ko-KR" sz="2800" dirty="0">
                <a:solidFill>
                  <a:schemeClr val="tx1"/>
                </a:solidFill>
              </a:rPr>
              <a:t>. </a:t>
            </a:r>
            <a:r>
              <a:rPr lang="ko-KR" altLang="en-US" sz="2800" dirty="0">
                <a:solidFill>
                  <a:schemeClr val="tx1"/>
                </a:solidFill>
              </a:rPr>
              <a:t>서버를 중지했다가 다시 시작해야 했습니다</a:t>
            </a:r>
            <a:r>
              <a:rPr lang="en-US" altLang="ko-KR" sz="2800" dirty="0">
                <a:solidFill>
                  <a:schemeClr val="tx1"/>
                </a:solidFill>
              </a:rPr>
              <a:t>. </a:t>
            </a:r>
            <a:r>
              <a:rPr lang="ko-KR" altLang="en-US" sz="2800" dirty="0">
                <a:solidFill>
                  <a:schemeClr val="tx1"/>
                </a:solidFill>
              </a:rPr>
              <a:t>유지 관리 후에는 이전에 구성된 도메인 이름을 통해 이러한 </a:t>
            </a:r>
            <a:r>
              <a:rPr lang="en" altLang="ko-KR" sz="2800" dirty="0">
                <a:solidFill>
                  <a:schemeClr val="tx1"/>
                </a:solidFill>
              </a:rPr>
              <a:t>EC2 </a:t>
            </a:r>
            <a:r>
              <a:rPr lang="ko-KR" altLang="en-US" sz="2800" dirty="0">
                <a:solidFill>
                  <a:schemeClr val="tx1"/>
                </a:solidFill>
              </a:rPr>
              <a:t>인스턴스에서 </a:t>
            </a:r>
            <a:r>
              <a:rPr lang="ko-KR" altLang="en-US" sz="2800" dirty="0" err="1">
                <a:solidFill>
                  <a:schemeClr val="tx1"/>
                </a:solidFill>
              </a:rPr>
              <a:t>호스팅되는</a:t>
            </a:r>
            <a:r>
              <a:rPr lang="ko-KR" altLang="en-US" sz="2800" dirty="0">
                <a:solidFill>
                  <a:schemeClr val="tx1"/>
                </a:solidFill>
              </a:rPr>
              <a:t> 웹 애플리케이션에 액세스할 수 없습니다</a:t>
            </a:r>
            <a:r>
              <a:rPr lang="en-US" altLang="ko-KR" sz="2800" dirty="0">
                <a:solidFill>
                  <a:schemeClr val="tx1"/>
                </a:solidFill>
              </a:rPr>
              <a:t>. </a:t>
            </a:r>
            <a:r>
              <a:rPr lang="ko-KR" altLang="en-US" sz="2800" dirty="0">
                <a:solidFill>
                  <a:schemeClr val="tx1"/>
                </a:solidFill>
              </a:rPr>
              <a:t>다음 중 그 이유가 될 수 있는 것은 무엇입니까</a:t>
            </a:r>
            <a:r>
              <a:rPr lang="en-US" altLang="ko-KR" sz="2800" dirty="0">
                <a:solidFill>
                  <a:schemeClr val="tx1"/>
                </a:solidFill>
              </a:rPr>
              <a:t>?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6" name="Google Shape;306;p14"/>
          <p:cNvSpPr txBox="1">
            <a:spLocks noGrp="1"/>
          </p:cNvSpPr>
          <p:nvPr>
            <p:ph type="sldNum" idx="12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3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05;p14">
            <a:extLst>
              <a:ext uri="{FF2B5EF4-FFF2-40B4-BE49-F238E27FC236}">
                <a16:creationId xmlns:a16="http://schemas.microsoft.com/office/drawing/2014/main" id="{0C74EBBD-80BD-447E-EB45-B06A4361F623}"/>
              </a:ext>
            </a:extLst>
          </p:cNvPr>
          <p:cNvSpPr/>
          <p:nvPr/>
        </p:nvSpPr>
        <p:spPr>
          <a:xfrm>
            <a:off x="2439126" y="7163611"/>
            <a:ext cx="17795240" cy="347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A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Route 53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호스팅 영역을 다시 시작해야 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B.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탄력적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IP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주소를 다시 초기화해야 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C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퍼블릭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IP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주소를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ENI(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탄력적 네트워크 인터페이스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와 다시 연결해야 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D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인스턴스가 중지되었다가 다시 시작된 후 퍼블릭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IP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주소가 변경되었습니다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모의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시험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문제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풀이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5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ore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모의 시험 문제 풀이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2439126" y="3442789"/>
            <a:ext cx="17795240" cy="519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귀하는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AWS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에서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호스팅되는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웹 애플리케이션이 있는 전기 제품 회사에서 일하고 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이것은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VPC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및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온프레미스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데이터 센터에서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호스팅되는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웹 서버가 있는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계층 웹 애플리케이션입니다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프런트 엔드에서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Network Load Balancer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사용하여 이러한 서버 간에 트래픽을 분산하고 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Network Load Balancer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대상을 구성하기 위해 인스턴스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ID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사용하고 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일부 고객은 이 웹사이트에 대한 액세스 지연에 대해 불평하고 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 문제를 해결하기 위해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TLS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핸드셰이크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시간이 더 긴 클라이언트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IP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주소 목록을 찾고 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S3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버킷에 저장된 로그를 사용하여 네트워크 로드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밸런싱에서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액세스 로깅을 활성화했습니다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비용 효율적인 방식으로 시각화 없이 많은 로그 파일을 빠르게 분석하는 데 사용할 수 있는 도구는 무엇입니까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?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sldNum" idx="12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05;p14">
            <a:extLst>
              <a:ext uri="{FF2B5EF4-FFF2-40B4-BE49-F238E27FC236}">
                <a16:creationId xmlns:a16="http://schemas.microsoft.com/office/drawing/2014/main" id="{0C74EBBD-80BD-447E-EB45-B06A4361F623}"/>
              </a:ext>
            </a:extLst>
          </p:cNvPr>
          <p:cNvSpPr/>
          <p:nvPr/>
        </p:nvSpPr>
        <p:spPr>
          <a:xfrm>
            <a:off x="2439126" y="8782952"/>
            <a:ext cx="17795240" cy="347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A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Amazon Athena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사용하여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S3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버킷에 저장된 로그를 쿼리합니다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B. Amazon S3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콘솔을 사용하여 로그를 처리합니다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C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Network Load Balancer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액세스 로그를 타사 애플리케이션으로 내보냅니다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D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Amazon </a:t>
            </a:r>
            <a:r>
              <a:rPr kumimoji="0" lang="en-US" altLang="ko-K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QuickSight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와 함께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Athena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사용하여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S3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버킷에 저장된 로그를 쿼리합니다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79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모의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시험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문제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풀이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5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ore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모의 시험 문제 풀이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2439126" y="3442789"/>
            <a:ext cx="17795240" cy="196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조직에는 실행 중인 분산 응용 프로그램이 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 애플리케이션은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Lambda, API Gateway, SNS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및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SQS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포함한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AWS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서비스를 사용하는 마이크로 서비스 아키텍처로 구현됩니다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b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프로덕션에서 문제가 발생할 경우 분석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디버그 및 알림을 제공하는 비용 효율적인 가장 좋은 방법은 무엇입니까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?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sldNum" idx="12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05;p14">
            <a:extLst>
              <a:ext uri="{FF2B5EF4-FFF2-40B4-BE49-F238E27FC236}">
                <a16:creationId xmlns:a16="http://schemas.microsoft.com/office/drawing/2014/main" id="{0C74EBBD-80BD-447E-EB45-B06A4361F623}"/>
              </a:ext>
            </a:extLst>
          </p:cNvPr>
          <p:cNvSpPr/>
          <p:nvPr/>
        </p:nvSpPr>
        <p:spPr>
          <a:xfrm>
            <a:off x="2439126" y="6141312"/>
            <a:ext cx="17795240" cy="433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A.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CloudWatch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대시보드를 사용하여 애플리케이션을 모니터링하고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Cloud Watch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경보를 생성하여 오류를 알립니다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B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CloudWatch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이벤트를 사용하여 람다를 트리거하고 알립니다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C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X-Ray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사용하여 애플리케이션을 분석 및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디버그하고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인사이트 알림을 활성화합니다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D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타사 도구를 사용하여 디버그 및 알림을 제공합니다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72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모의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시험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문제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풀이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5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ore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모의 시험 문제 풀이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1776549" y="3318383"/>
            <a:ext cx="19051451" cy="334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은행 부문의 한 조직은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리전의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여러 가용 영역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(AZ)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AWS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리소스를 배포했습니다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서로 다른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AZ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프라이빗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서브넷에 배치된 모든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RDS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인스턴스에 인터넷에 연결하기 위해 하나의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NAT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게이트웨이를 공유합니다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일부 데이터베이스 관련 작업을 수행하려고 시도하는 동안 조직의 직원이 간헐적인 연결 문제를 보고했습니다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그러나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AWS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에서 로그를 확인한 결과 문제가 보고된 시간 동안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RDS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인스턴스가 모두 가동되어 실행 중임을 발견했습니다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 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귀하는 이 연결 문제의 근본 원인을 식별하고 보안 및 복원력을 손상시키지 않으면서 문제를 해결하기 위해 솔루션 설계자로 고용되었습니다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어떻게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접근하시겠습니까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?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sldNum" idx="12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05;p14">
            <a:extLst>
              <a:ext uri="{FF2B5EF4-FFF2-40B4-BE49-F238E27FC236}">
                <a16:creationId xmlns:a16="http://schemas.microsoft.com/office/drawing/2014/main" id="{0C74EBBD-80BD-447E-EB45-B06A4361F623}"/>
              </a:ext>
            </a:extLst>
          </p:cNvPr>
          <p:cNvSpPr/>
          <p:nvPr/>
        </p:nvSpPr>
        <p:spPr>
          <a:xfrm>
            <a:off x="1776549" y="7042378"/>
            <a:ext cx="17795240" cy="593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A. NAT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게이트웨이의 가용 영역이 다운되면 고객에게 연결 문제가 발생합니다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이를 해결하려면 각 가용 영역에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NAT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게이트웨이를 생성하고 리소스가 동일한 가용 영역에서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NAT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게이트웨이를 사용하도록 라우팅을 구성합니다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/>
              <a:t>B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불충분한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IAM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정책 및 역할로 인해 고객에게 연결 문제가 발생합니다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IAM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정책에 필요한 권한을 추가하고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AWS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리소스에 사용되는 역할에 연결하여 이 문제를 해결하십시오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/>
              <a:t>C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고객은 네트워크의 낮은 대역폭으로 인해 연결 문제를 경험합니다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고객에게 네트워크 공급자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/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운영자를 통해 더 높은 대역폭 요금제에 가입하도록 요청합니다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/>
              <a:t>D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NAT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게이트웨이의 가용 영역이 다운되면 고객에게 연결 문제가 발생합니다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이를 해결하려면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NAT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게이트웨이를 제거하고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VPC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피어링을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사용하여 다중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AZ RDS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인스턴스에 연결하십시오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18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모의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시험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문제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풀이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5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ore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모의 시험 문제 풀이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2439126" y="3442789"/>
            <a:ext cx="17795240" cy="4549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미디어 회사는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S3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버킷을 사용하여 전 세계 기자들이 공유하는 모든 비디오를 저장합니다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운영팀은 모든 기자들에게 이러한 대용량 동영상을 각 지역의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S3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버킷에 업로드할 때 멀티파트 업로드만 사용하도록 지시했습니다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대부분의 기자들이 외진 곳에서 일하고 있어 영상 업로드에 어려움을 겪고 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재무팀은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S3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버킷에 데이터를 저장하고 귀하의 지침을 구함으로써 발생하는 높은 비용에 대해 우려하고 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확인 후 각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리전의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S3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버킷에서 불완전한 업로드가 많이 관찰됩니다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완료되지 않은 업로드는 일정 기간이 지나면 삭제할 수 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다음 중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S3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버킷에 비디오 파일을 저장하는 비용을 최소화할 수 있는 작업은 무엇입니까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?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sldNum" idx="12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05;p14">
            <a:extLst>
              <a:ext uri="{FF2B5EF4-FFF2-40B4-BE49-F238E27FC236}">
                <a16:creationId xmlns:a16="http://schemas.microsoft.com/office/drawing/2014/main" id="{0C74EBBD-80BD-447E-EB45-B06A4361F623}"/>
              </a:ext>
            </a:extLst>
          </p:cNvPr>
          <p:cNvSpPr/>
          <p:nvPr/>
        </p:nvSpPr>
        <p:spPr>
          <a:xfrm>
            <a:off x="2439126" y="8199225"/>
            <a:ext cx="17795240" cy="433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A.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보고자는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S3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버킷에 업로드하기 전에 비디오 파일을 로컬에서 압축해야 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B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보고자는 추가 요금을 절약하기 위해 동영상을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S3 Glacier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 업로드해야 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C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수명 주기 정책을 생성하여 완료되지 않은 모든 멀티파트 업로드를 시작한 후 몇 주가 지나면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S3 Glacier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로 이동합니다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D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시작 후 몇 주 후에 완료되지 않은 모든 멀티파트 업로드를 삭제하려면 수명 주기 정책을 만듭니다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43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모의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시험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문제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풀이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5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ore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모의 시험 문제 풀이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2439126" y="3442789"/>
            <a:ext cx="17795240" cy="390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대규모 엔지니어링 회사에서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AWS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클라우드에 애플리케이션을 배포하기 위해 여러 계정을 만들었습니다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프로덕션 계정은 데이터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웨어하우징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애플리케이션에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Redshift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사용하고 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동일한 지역에 계정이 있는 품질 보증 팀은 이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Redshift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데이터에 액세스해야 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데이터는 추가 분석을 위해 이 계정의 특정 사용자와 안전하게 공유되어야 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동일한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리전의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AWS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계정 간에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Redshift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데이터를 공유하는 비용 효과적이고 효율적인 방법은 무엇입니까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?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sldNum" idx="12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05;p14">
            <a:extLst>
              <a:ext uri="{FF2B5EF4-FFF2-40B4-BE49-F238E27FC236}">
                <a16:creationId xmlns:a16="http://schemas.microsoft.com/office/drawing/2014/main" id="{0C74EBBD-80BD-447E-EB45-B06A4361F623}"/>
              </a:ext>
            </a:extLst>
          </p:cNvPr>
          <p:cNvSpPr/>
          <p:nvPr/>
        </p:nvSpPr>
        <p:spPr>
          <a:xfrm>
            <a:off x="2439126" y="7346422"/>
            <a:ext cx="17795240" cy="605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A.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타사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ETL(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변환 로드 추출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도구를 사용하여 프로덕션 계정에서 데이터를 복사하고 품질 보증 계정의 특정 사용자와 공유합니다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B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Redshift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콘솔에서 데이터 공유를 생성하고 이 데이터 공유에 액세스할 수 있도록 특정 계정에 권한 부여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C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Amazon Redshift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에서 데이터베이스를 추출하여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S3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 저장합니다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S3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버킷을 사용하여 다른 계정과 데이터베이스 공유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D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Amazon Redshift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에서 데이터베이스를 추출하여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DynamoDB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테이블에 저장합니다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Amazon DynamoDB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테이블을 사용하여 다른 계정과 데이터베이스 공유</a:t>
            </a:r>
          </a:p>
        </p:txBody>
      </p:sp>
    </p:spTree>
    <p:extLst>
      <p:ext uri="{BB962C8B-B14F-4D97-AF65-F5344CB8AC3E}">
        <p14:creationId xmlns:p14="http://schemas.microsoft.com/office/powerpoint/2010/main" val="134969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모의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시험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문제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Arial"/>
              </a:rPr>
              <a:t>풀이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5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ore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모의 시험 문제 풀이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2439126" y="3442789"/>
            <a:ext cx="17795240" cy="390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Jackson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은 전자 상거래 애플리케이션의 워크로드에 대한 용량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프로비저닝을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처리합니다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다음 주에 판매가 시작되며 팀은 판매 기간 동안 엄청난 트래픽 급증을 예측했습니다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Jackson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은 워크로드의 일관된 부분에 대해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개의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t2.large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예약 인스턴스를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프로비저닝했습니다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예측에 따라 일시적인 트래픽 급증이 있을 것입니다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Jackson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은 많은 노력을 기울이지 않고도 가장 비용 효율적인 방식으로 이 워크로드 부분을 처리할 수 있는 방법을 찾고 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응용 프로그램은 이미 모든 인스턴스 오류로부터 복구하도록 설계되었습니다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다음 옵션 중 주어진 요구 사항을 가장 잘 충족하는 옵션은 무엇입니까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?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sldNum" idx="12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05;p14">
            <a:extLst>
              <a:ext uri="{FF2B5EF4-FFF2-40B4-BE49-F238E27FC236}">
                <a16:creationId xmlns:a16="http://schemas.microsoft.com/office/drawing/2014/main" id="{0C74EBBD-80BD-447E-EB45-B06A4361F623}"/>
              </a:ext>
            </a:extLst>
          </p:cNvPr>
          <p:cNvSpPr/>
          <p:nvPr/>
        </p:nvSpPr>
        <p:spPr>
          <a:xfrm>
            <a:off x="2439126" y="7597193"/>
            <a:ext cx="17795240" cy="347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A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급증하는 트래픽에 대해 </a:t>
            </a:r>
            <a:r>
              <a:rPr kumimoji="0" lang="en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Savings Plans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사용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B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급증하는 트래픽에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스팟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인스턴스 사용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C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급증하는 트래픽에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온디맨드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인스턴스 사용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800" dirty="0"/>
              <a:t>D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급증하는 트래픽에 전용 호스트 사용</a:t>
            </a:r>
          </a:p>
        </p:txBody>
      </p:sp>
    </p:spTree>
    <p:extLst>
      <p:ext uri="{BB962C8B-B14F-4D97-AF65-F5344CB8AC3E}">
        <p14:creationId xmlns:p14="http://schemas.microsoft.com/office/powerpoint/2010/main" val="312389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1551</Words>
  <Application>Microsoft Macintosh PowerPoint</Application>
  <PresentationFormat>사용자 지정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JeongBoram</cp:lastModifiedBy>
  <cp:revision>55</cp:revision>
  <dcterms:created xsi:type="dcterms:W3CDTF">2021-04-05T07:22:06Z</dcterms:created>
  <dcterms:modified xsi:type="dcterms:W3CDTF">2023-04-14T21:21:03Z</dcterms:modified>
</cp:coreProperties>
</file>