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ereum-ninja/SMU/tree/master/Time%20Series/projec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2662-50E7-4B70-80F5-FC02B7D3A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5184" y="347472"/>
            <a:ext cx="8610599" cy="98755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Time Series Analysis:</a:t>
            </a:r>
            <a:br>
              <a:rPr lang="en-US" sz="3200" dirty="0"/>
            </a:br>
            <a:r>
              <a:rPr lang="en-US" sz="3200" dirty="0"/>
              <a:t>Pizza Sales</a:t>
            </a:r>
            <a:br>
              <a:rPr lang="en-US" sz="3200" dirty="0"/>
            </a:br>
            <a:r>
              <a:rPr lang="en-US" sz="3200" dirty="0" err="1"/>
              <a:t>SeAN</a:t>
            </a:r>
            <a:r>
              <a:rPr lang="en-US" sz="3200" dirty="0"/>
              <a:t> KENNEDY, SMU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36F20-2070-418C-951F-E31960D9B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8176" y="1553782"/>
            <a:ext cx="8791575" cy="165576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Large PIZZA DELIVERY CHAIN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CREDIT CARD SALES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DAILY FREQUENCY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7 YEAR HISTORY (2013-2020)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4F8B9-640A-406B-9EFB-763A72BCE47C}"/>
              </a:ext>
            </a:extLst>
          </p:cNvPr>
          <p:cNvSpPr txBox="1"/>
          <p:nvPr/>
        </p:nvSpPr>
        <p:spPr>
          <a:xfrm>
            <a:off x="2395728" y="3529584"/>
            <a:ext cx="5623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analysis will benefit my firm as a useful predictor of the </a:t>
            </a:r>
            <a:r>
              <a:rPr lang="en-US" b="1" dirty="0"/>
              <a:t>same store sale</a:t>
            </a:r>
            <a:r>
              <a:rPr lang="en-US" dirty="0"/>
              <a:t>s KPI as credit card data is strongly correlated to this 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analysis could also benefit companies in the restaurant industry that wish to analyze the change in spending trends as a result of COVID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 err="1"/>
              <a:t>github</a:t>
            </a:r>
            <a:r>
              <a:rPr lang="en-US" dirty="0"/>
              <a:t> repo for further details on data collection and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https://github.com/ethereum-ninja/SMU/tree/master/Time%20Series/project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5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97AA-E804-41A5-8272-37D41A7B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4742"/>
            <a:ext cx="3394011" cy="689074"/>
          </a:xfrm>
        </p:spPr>
        <p:txBody>
          <a:bodyPr/>
          <a:lstStyle/>
          <a:p>
            <a:r>
              <a:rPr lang="en-US" dirty="0"/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981BB-1A78-4F1E-ADF1-964837783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676" y="969326"/>
            <a:ext cx="9905999" cy="5609893"/>
          </a:xfrm>
        </p:spPr>
        <p:txBody>
          <a:bodyPr>
            <a:normAutofit/>
          </a:bodyPr>
          <a:lstStyle/>
          <a:p>
            <a:r>
              <a:rPr lang="en-US" dirty="0"/>
              <a:t>Data is clearly non-stationary. Mean depends on time – as it should – there should be observable social trends that make certain days more likely than others.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From the violin plots, we can see that variance is also not constant.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0D676AC-F81D-4979-942E-51825C7F20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CB6213-BE4E-4E08-A8B0-A0CC38E9C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998" y="2666774"/>
            <a:ext cx="3843147" cy="2353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6A5547-4712-47E0-A5D7-C57296FAC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28" y="2622474"/>
            <a:ext cx="3883271" cy="2397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A83CE8-6453-4243-9DF6-FFD558A3D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544" y="2667475"/>
            <a:ext cx="3699720" cy="235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6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E269-8E7B-4D47-9AB1-900E74A9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4" y="0"/>
            <a:ext cx="4892878" cy="64096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SELECTION: ARUMA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6730B-4D73-4DC0-AD69-262093BC9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04014" y="640962"/>
            <a:ext cx="4892878" cy="473576"/>
          </a:xfrm>
        </p:spPr>
        <p:txBody>
          <a:bodyPr>
            <a:normAutofit/>
          </a:bodyPr>
          <a:lstStyle/>
          <a:p>
            <a:r>
              <a:rPr lang="en-US" dirty="0"/>
              <a:t>ARUMA(5,0,7) s=7: FAVORED BY BIC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EBAAA-0F64-488B-ADDB-5DC5340213A9}"/>
              </a:ext>
            </a:extLst>
          </p:cNvPr>
          <p:cNvSpPr txBox="1"/>
          <p:nvPr/>
        </p:nvSpPr>
        <p:spPr>
          <a:xfrm>
            <a:off x="1470990" y="1114538"/>
            <a:ext cx="5701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Transformation: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Taking 7</a:t>
            </a:r>
            <a:r>
              <a:rPr lang="en-US" sz="1600" baseline="30000" dirty="0"/>
              <a:t>th</a:t>
            </a:r>
            <a:r>
              <a:rPr lang="en-US" sz="1600" dirty="0"/>
              <a:t> Order Difference to Model 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Further modeling still required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0C455E-FE5E-4A93-A988-C3292819A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242" y="704610"/>
            <a:ext cx="3360875" cy="19013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466DD9-D38A-470F-B32F-4F5809A55FF7}"/>
              </a:ext>
            </a:extLst>
          </p:cNvPr>
          <p:cNvSpPr txBox="1"/>
          <p:nvPr/>
        </p:nvSpPr>
        <p:spPr>
          <a:xfrm>
            <a:off x="1470989" y="1986131"/>
            <a:ext cx="4436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Factor Table: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ARMA(5,7) modeling of the differenced series has a factor table that captures our known system frequencies fairly well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B105EC-AD1D-42C5-9771-4BA8CE8DC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818" y="2743199"/>
            <a:ext cx="4931847" cy="11331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09E331-E116-43BD-ABA6-D0A01257C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818" y="4013518"/>
            <a:ext cx="4566698" cy="25923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09ECD8-F563-46C4-BA9F-0FA83C1FE48C}"/>
              </a:ext>
            </a:extLst>
          </p:cNvPr>
          <p:cNvSpPr txBox="1"/>
          <p:nvPr/>
        </p:nvSpPr>
        <p:spPr>
          <a:xfrm>
            <a:off x="1352335" y="3876301"/>
            <a:ext cx="4436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Residuals: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Although the residuals fail the </a:t>
            </a:r>
            <a:r>
              <a:rPr lang="en-US" sz="1600" dirty="0" err="1"/>
              <a:t>Ljeung</a:t>
            </a:r>
            <a:r>
              <a:rPr lang="en-US" sz="1600" dirty="0"/>
              <a:t>-Box test, the ACF plots and spectral density of the residuals appear to be white noise. All autocorrelations past lag 1 are zero and the resulting spectral density appears random.</a:t>
            </a:r>
          </a:p>
        </p:txBody>
      </p:sp>
    </p:spTree>
    <p:extLst>
      <p:ext uri="{BB962C8B-B14F-4D97-AF65-F5344CB8AC3E}">
        <p14:creationId xmlns:p14="http://schemas.microsoft.com/office/powerpoint/2010/main" val="70488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E269-8E7B-4D47-9AB1-900E74A9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4" y="0"/>
            <a:ext cx="4892878" cy="640962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Model</a:t>
            </a:r>
            <a:r>
              <a:rPr lang="en-US" dirty="0"/>
              <a:t> SELECTION: VAR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6730B-4D73-4DC0-AD69-262093BC9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04015" y="0"/>
            <a:ext cx="5332456" cy="1574359"/>
          </a:xfrm>
        </p:spPr>
        <p:txBody>
          <a:bodyPr>
            <a:noAutofit/>
          </a:bodyPr>
          <a:lstStyle/>
          <a:p>
            <a:r>
              <a:rPr lang="en-US" sz="1100" dirty="0">
                <a:solidFill>
                  <a:srgbClr val="FFFF00"/>
                </a:solidFill>
              </a:rPr>
              <a:t>Including the following features: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FFFF00"/>
                </a:solidFill>
              </a:rPr>
              <a:t>Time, </a:t>
            </a:r>
            <a:r>
              <a:rPr lang="en-US" sz="1100" dirty="0" err="1">
                <a:solidFill>
                  <a:srgbClr val="FFFF00"/>
                </a:solidFill>
              </a:rPr>
              <a:t>Prior_week_trAnsactions</a:t>
            </a:r>
            <a:r>
              <a:rPr lang="en-US" sz="1100" dirty="0">
                <a:solidFill>
                  <a:srgbClr val="FFFF00"/>
                </a:solidFill>
              </a:rPr>
              <a:t> (numeric), </a:t>
            </a:r>
            <a:r>
              <a:rPr lang="en-US" sz="1100" dirty="0" err="1">
                <a:solidFill>
                  <a:srgbClr val="FFFF00"/>
                </a:solidFill>
              </a:rPr>
              <a:t>Prior_YEAR_trAnsactions</a:t>
            </a:r>
            <a:r>
              <a:rPr lang="en-US" sz="1100" dirty="0">
                <a:solidFill>
                  <a:srgbClr val="FFFF00"/>
                </a:solidFill>
              </a:rPr>
              <a:t> (numeric), </a:t>
            </a:r>
            <a:r>
              <a:rPr lang="en-US" sz="1100" dirty="0" err="1">
                <a:solidFill>
                  <a:srgbClr val="FFFF00"/>
                </a:solidFill>
              </a:rPr>
              <a:t>Prior_week_panel_sales</a:t>
            </a:r>
            <a:r>
              <a:rPr lang="en-US" sz="1100" dirty="0">
                <a:solidFill>
                  <a:srgbClr val="FFFF00"/>
                </a:solidFill>
              </a:rPr>
              <a:t> (numeric), </a:t>
            </a:r>
            <a:r>
              <a:rPr lang="en-US" sz="1100" dirty="0" err="1">
                <a:solidFill>
                  <a:srgbClr val="FFFF00"/>
                </a:solidFill>
              </a:rPr>
              <a:t>Prior_YEAR_panel_sales</a:t>
            </a:r>
            <a:r>
              <a:rPr lang="en-US" sz="1100" dirty="0">
                <a:solidFill>
                  <a:srgbClr val="FFFF00"/>
                </a:solidFill>
              </a:rPr>
              <a:t> (numeric), DAY_OF_WEEK (categorical)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50594-3FBD-4B30-A1B6-4BF2F014D065}"/>
              </a:ext>
            </a:extLst>
          </p:cNvPr>
          <p:cNvSpPr txBox="1"/>
          <p:nvPr/>
        </p:nvSpPr>
        <p:spPr>
          <a:xfrm>
            <a:off x="1391477" y="1389693"/>
            <a:ext cx="547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a GLM with the new set of exogeneous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FA3FA-3703-4331-A103-E7D344484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471" y="113884"/>
            <a:ext cx="3994329" cy="25516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621AA0-253E-4CE0-AB99-C5663D7D4BD0}"/>
              </a:ext>
            </a:extLst>
          </p:cNvPr>
          <p:cNvSpPr txBox="1"/>
          <p:nvPr/>
        </p:nvSpPr>
        <p:spPr>
          <a:xfrm>
            <a:off x="410715" y="1736307"/>
            <a:ext cx="56852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the Residuals as AR Process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BIC selected an ARIMA(7,0,1)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in exogeneous variables makes this an ARIMA-X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transaction count variables (X2/3) are oddly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X6-X11 represent the days of the week (Tues-Sun) and are adjustments to the intercept (Monday)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618C3D-C0D0-41F2-8CD9-443D349D1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113" y="4342939"/>
            <a:ext cx="3524327" cy="20578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C21FBA-9AB7-459B-987A-678E9CBEAD15}"/>
              </a:ext>
            </a:extLst>
          </p:cNvPr>
          <p:cNvSpPr txBox="1"/>
          <p:nvPr/>
        </p:nvSpPr>
        <p:spPr>
          <a:xfrm>
            <a:off x="618277" y="4299385"/>
            <a:ext cx="2635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 Plots: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Appear to be white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 LB test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C0C418F-A9E3-475B-98EA-C90BF6FBF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780" y="2779386"/>
            <a:ext cx="6016214" cy="176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E269-8E7B-4D47-9AB1-900E74A9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4" y="0"/>
            <a:ext cx="4892878" cy="640962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Model</a:t>
            </a:r>
            <a:r>
              <a:rPr lang="en-US" dirty="0"/>
              <a:t> SELECTION: 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50594-3FBD-4B30-A1B6-4BF2F014D065}"/>
              </a:ext>
            </a:extLst>
          </p:cNvPr>
          <p:cNvSpPr txBox="1"/>
          <p:nvPr/>
        </p:nvSpPr>
        <p:spPr>
          <a:xfrm>
            <a:off x="718443" y="621656"/>
            <a:ext cx="5478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Leveraging the previous example and using instead a 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training purposes, we will fit on a subset of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FA3FA-3703-4331-A103-E7D344484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471" y="113884"/>
            <a:ext cx="3994329" cy="25516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621AA0-253E-4CE0-AB99-C5663D7D4BD0}"/>
              </a:ext>
            </a:extLst>
          </p:cNvPr>
          <p:cNvSpPr txBox="1"/>
          <p:nvPr/>
        </p:nvSpPr>
        <p:spPr>
          <a:xfrm>
            <a:off x="410715" y="1736307"/>
            <a:ext cx="56852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the Residuals as AR Process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BIC selected an ARIMA(6,0,1)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in exogeneous variables makes this an ARIMA-X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transaction count variables (X2/3) are oddly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X6-X11 represent the days of the week (Tues-Sun) and are adjustments to the intercept (Monday)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618C3D-C0D0-41F2-8CD9-443D349D1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113" y="4342939"/>
            <a:ext cx="3524327" cy="20578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C21FBA-9AB7-459B-987A-678E9CBEAD15}"/>
              </a:ext>
            </a:extLst>
          </p:cNvPr>
          <p:cNvSpPr txBox="1"/>
          <p:nvPr/>
        </p:nvSpPr>
        <p:spPr>
          <a:xfrm>
            <a:off x="511607" y="3898647"/>
            <a:ext cx="2635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 Plots: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Appear to be white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 LB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B467F8-C98B-424F-ADD3-0D23DE416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29726"/>
            <a:ext cx="6016214" cy="176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2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F65D-2B20-4EC7-8AF4-820FDF8A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81" y="540459"/>
            <a:ext cx="8370577" cy="675023"/>
          </a:xfrm>
        </p:spPr>
        <p:txBody>
          <a:bodyPr/>
          <a:lstStyle/>
          <a:p>
            <a:r>
              <a:rPr lang="en-US" dirty="0"/>
              <a:t>Forecasts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081BD-D7F4-4E86-9CB0-84034AB55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782" y="1658143"/>
            <a:ext cx="4878389" cy="3541714"/>
          </a:xfrm>
        </p:spPr>
        <p:txBody>
          <a:bodyPr/>
          <a:lstStyle/>
          <a:p>
            <a:r>
              <a:rPr lang="en-US" dirty="0"/>
              <a:t>ARMA(9,2)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84636-776D-4E5E-90BD-501453D12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9512" y="1600422"/>
            <a:ext cx="4445443" cy="3541714"/>
          </a:xfrm>
        </p:spPr>
        <p:txBody>
          <a:bodyPr/>
          <a:lstStyle/>
          <a:p>
            <a:r>
              <a:rPr lang="en-US" dirty="0"/>
              <a:t>ARUMA(5,0,7) S=7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9B4C2-E08A-4872-A9D7-A524AF98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068348"/>
            <a:ext cx="5186107" cy="3073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059CAB-2E56-4A61-94F3-758EF7D5D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52" y="2240280"/>
            <a:ext cx="4973946" cy="27661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A9A93B-9940-45F8-AA77-C867AB6FC6BB}"/>
              </a:ext>
            </a:extLst>
          </p:cNvPr>
          <p:cNvSpPr txBox="1"/>
          <p:nvPr/>
        </p:nvSpPr>
        <p:spPr>
          <a:xfrm>
            <a:off x="1737360" y="5468112"/>
            <a:ext cx="5742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ARMA wins on AIC/ASE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ARUMA has a longer term horizon for accurate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ARMA captures shorter term trends, but decays to mean after about 55 days</a:t>
            </a:r>
          </a:p>
        </p:txBody>
      </p:sp>
    </p:spTree>
    <p:extLst>
      <p:ext uri="{BB962C8B-B14F-4D97-AF65-F5344CB8AC3E}">
        <p14:creationId xmlns:p14="http://schemas.microsoft.com/office/powerpoint/2010/main" val="87912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5E21-7B58-4627-8D71-B373FA20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689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B0117-C390-4CD4-A77F-E6DF8CBB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74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{B57EED81-9156-40C8-99FA-4A072AF7E1C1}tf04033919</Template>
  <TotalTime>980</TotalTime>
  <Words>505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Time Series Analysis: Pizza Sales SeAN KENNEDY, SMU</vt:lpstr>
      <vt:lpstr>Stationarity</vt:lpstr>
      <vt:lpstr>Model SELECTION: ARUMA</vt:lpstr>
      <vt:lpstr>Model SELECTION: VAR</vt:lpstr>
      <vt:lpstr>Model SELECTION: NN</vt:lpstr>
      <vt:lpstr>Forecasts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Analysis: Pizza Sales SeAN KENNEDY, SMU</dc:title>
  <dc:creator>Sean Kennedy</dc:creator>
  <cp:lastModifiedBy>Sean Kennedy</cp:lastModifiedBy>
  <cp:revision>26</cp:revision>
  <dcterms:created xsi:type="dcterms:W3CDTF">2020-03-22T03:13:19Z</dcterms:created>
  <dcterms:modified xsi:type="dcterms:W3CDTF">2020-04-12T01:48:32Z</dcterms:modified>
</cp:coreProperties>
</file>