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7" r:id="rId5"/>
    <p:sldId id="258" r:id="rId6"/>
    <p:sldId id="259" r:id="rId7"/>
    <p:sldId id="260" r:id="rId8"/>
    <p:sldId id="261" r:id="rId9"/>
    <p:sldId id="262" r:id="rId10"/>
    <p:sldId id="267" r:id="rId11"/>
    <p:sldId id="264" r:id="rId12"/>
    <p:sldId id="266" r:id="rId13"/>
    <p:sldId id="26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 Kennedy" initials="SK" lastIdx="2" clrIdx="0">
    <p:extLst>
      <p:ext uri="{19B8F6BF-5375-455C-9EA6-DF929625EA0E}">
        <p15:presenceInfo xmlns:p15="http://schemas.microsoft.com/office/powerpoint/2012/main" userId="6298066d06a950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6" autoAdjust="0"/>
    <p:restoredTop sz="64779" autoAdjust="0"/>
  </p:normalViewPr>
  <p:slideViewPr>
    <p:cSldViewPr snapToGrid="0">
      <p:cViewPr varScale="1">
        <p:scale>
          <a:sx n="84" d="100"/>
          <a:sy n="84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05T17:24:57.066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  <p:cm authorId="1" dt="2020-08-05T17:25:43.297" idx="2">
    <p:pos x="106" y="106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89046-84F9-4C77-84EC-0B3B857C04DD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9D191-662D-4C48-A41A-750A0A268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56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latin typeface="Segoe UI" panose="020B0502040204020203" pitchFamily="34" charset="0"/>
              </a:rPr>
              <a:t>Part of the NUMFOCUS project (</a:t>
            </a:r>
            <a:r>
              <a:rPr lang="en-US" sz="1800" dirty="0" err="1">
                <a:latin typeface="Segoe UI" panose="020B0502040204020203" pitchFamily="34" charset="0"/>
              </a:rPr>
              <a:t>scipy</a:t>
            </a:r>
            <a:r>
              <a:rPr lang="en-US" sz="1800" dirty="0">
                <a:latin typeface="Segoe UI" panose="020B0502040204020203" pitchFamily="34" charset="0"/>
              </a:rPr>
              <a:t>, </a:t>
            </a:r>
            <a:r>
              <a:rPr lang="en-US" sz="1800" dirty="0" err="1">
                <a:latin typeface="Segoe UI" panose="020B0502040204020203" pitchFamily="34" charset="0"/>
              </a:rPr>
              <a:t>numpy</a:t>
            </a:r>
            <a:r>
              <a:rPr lang="en-US" sz="1800" dirty="0">
                <a:latin typeface="Segoe UI" panose="020B0502040204020203" pitchFamily="34" charset="0"/>
              </a:rPr>
              <a:t>, </a:t>
            </a:r>
            <a:r>
              <a:rPr lang="en-US" sz="1800" dirty="0" err="1">
                <a:latin typeface="Segoe UI" panose="020B0502040204020203" pitchFamily="34" charset="0"/>
              </a:rPr>
              <a:t>sympy</a:t>
            </a:r>
            <a:r>
              <a:rPr lang="en-US" sz="1800" dirty="0">
                <a:latin typeface="Segoe UI" panose="020B0502040204020203" pitchFamily="34" charset="0"/>
              </a:rPr>
              <a:t>) – </a:t>
            </a:r>
            <a:r>
              <a:rPr lang="en-US" sz="1800" dirty="0" err="1">
                <a:latin typeface="Segoe UI" panose="020B0502040204020203" pitchFamily="34" charset="0"/>
              </a:rPr>
              <a:t>QuTiP</a:t>
            </a:r>
            <a:r>
              <a:rPr lang="en-US" sz="1800" dirty="0">
                <a:latin typeface="Segoe UI" panose="020B0502040204020203" pitchFamily="34" charset="0"/>
              </a:rPr>
              <a:t> is an open source library used throughout academia and enterprise and is designed specifically for the purpose of developing a quantum computer.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latin typeface="Segoe UI" panose="020B0502040204020203" pitchFamily="34" charset="0"/>
              </a:rPr>
              <a:t>Native latex support makes it ideal for scientific literature and it’s interface is immediately intuitive to anyone familiar with the matrix formulation of QM.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dirty="0">
              <a:latin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9D191-662D-4C48-A41A-750A0A2681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75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9D191-662D-4C48-A41A-750A0A2681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6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Think of a Bra as a row vector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Inner product – defines the inner product space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inner product provides the definition of distance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Also defines the concept of 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9D191-662D-4C48-A41A-750A0A2681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67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Think of a </a:t>
            </a:r>
            <a:r>
              <a:rPr lang="en-US" dirty="0" err="1"/>
              <a:t>Ket</a:t>
            </a:r>
            <a:r>
              <a:rPr lang="en-US" dirty="0"/>
              <a:t> as a column vector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Inner product – defines the inner product space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inner product provides the definition of distance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Also defines the concept of 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9D191-662D-4C48-A41A-750A0A2681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48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Think of a </a:t>
            </a:r>
            <a:r>
              <a:rPr lang="en-US" dirty="0" err="1"/>
              <a:t>Ket</a:t>
            </a:r>
            <a:r>
              <a:rPr lang="en-US" dirty="0"/>
              <a:t> as a column vector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Inner product – defines the inner product space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inner product provides the definition of distance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Also defines the concept of 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9D191-662D-4C48-A41A-750A0A2681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02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9D191-662D-4C48-A41A-750A0A2681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81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ilbert_spac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qutip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utip/qutip/blob/master/README.m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A NEURAL NEWORK FROM SCRATCH USING Q-TIP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Sean Kennedy, SMU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417E-1F17-4206-9EEF-5088950BF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2883"/>
          </a:xfrm>
        </p:spPr>
        <p:txBody>
          <a:bodyPr/>
          <a:lstStyle/>
          <a:p>
            <a:r>
              <a:rPr lang="en-US" dirty="0"/>
              <a:t>HILBERT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EB633-F24A-44D1-A61B-2F0ABB91F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67543"/>
            <a:ext cx="11029615" cy="4407807"/>
          </a:xfrm>
        </p:spPr>
        <p:txBody>
          <a:bodyPr anchor="t"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“The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mathematical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concept of a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Hilbert space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named after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David Hilbert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generalizes the notion of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Euclidean space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It extends the methods of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vector algebra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calculus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from the two-dimensional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Euclidean plane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three-dimensional space to spaces with any finite or infinite number of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dimensions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A Hilbert space is an abstract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vector space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possessing the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structure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an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inner product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that allows length and angle to be measured. Furthermore, Hilbert spaces are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complete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there are enough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limits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the space to allow the techniques of calculus to be used.” (</a:t>
            </a:r>
            <a:r>
              <a:rPr lang="en-US" dirty="0">
                <a:hlinkClick r:id="rId3"/>
              </a:rPr>
              <a:t>https://en.wikipedia.org/wiki/Hilbert_space</a:t>
            </a:r>
            <a:r>
              <a:rPr lang="en-US" dirty="0"/>
              <a:t>)</a:t>
            </a:r>
          </a:p>
          <a:p>
            <a:r>
              <a:rPr lang="en-US" dirty="0"/>
              <a:t>Creating a Hilbert space of arbitrary dimensions is trivial in </a:t>
            </a:r>
            <a:r>
              <a:rPr lang="en-US" dirty="0" err="1"/>
              <a:t>QuTiP</a:t>
            </a:r>
            <a:r>
              <a:rPr lang="en-US" dirty="0"/>
              <a:t> - in this case an 8-dimension space where the ground state energy is in the first state (n=1)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0B8B48-6627-43DB-8266-84DE0A3B2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658" y="4162528"/>
            <a:ext cx="8404469" cy="269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33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39928-6DFA-4731-AED4-A389F568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9756"/>
          </a:xfrm>
        </p:spPr>
        <p:txBody>
          <a:bodyPr/>
          <a:lstStyle/>
          <a:p>
            <a:r>
              <a:rPr lang="en-US" dirty="0"/>
              <a:t>Matrix Mathematics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3BD459-602E-4D31-AC09-581030AB4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8868" y="902525"/>
            <a:ext cx="6446571" cy="416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6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picture containing monitor, plane&#10;&#10;Description automatically generated">
            <a:extLst>
              <a:ext uri="{FF2B5EF4-FFF2-40B4-BE49-F238E27FC236}">
                <a16:creationId xmlns:a16="http://schemas.microsoft.com/office/drawing/2014/main" id="{B93A47AC-F012-4DD8-975D-D1727D997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80000"/>
          </a:blip>
          <a:srcRect r="124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08" y="-947467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Qutip</a:t>
            </a:r>
            <a:r>
              <a:rPr lang="en-US" sz="3200" dirty="0">
                <a:solidFill>
                  <a:schemeClr val="bg1"/>
                </a:solidFill>
              </a:rPr>
              <a:t>: Quantum toolbox in python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581A45-B8A0-4139-9AE5-B761DD7F109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270540" y="183939"/>
            <a:ext cx="3762900" cy="22863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AFC3C8-8FCA-45AD-BA60-66AE0D7FC956}"/>
              </a:ext>
            </a:extLst>
          </p:cNvPr>
          <p:cNvSpPr txBox="1"/>
          <p:nvPr/>
        </p:nvSpPr>
        <p:spPr>
          <a:xfrm>
            <a:off x="293603" y="4392588"/>
            <a:ext cx="59646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Lato"/>
              </a:rPr>
              <a:t>From the classroom to the corporate office,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Lato"/>
              </a:rPr>
              <a:t>QuTiP</a:t>
            </a:r>
            <a:r>
              <a:rPr lang="en-US" b="0" i="0" dirty="0">
                <a:solidFill>
                  <a:schemeClr val="bg1"/>
                </a:solidFill>
                <a:effectLst/>
                <a:latin typeface="Lato"/>
              </a:rPr>
              <a:t> is used around the world to advance research in quantum optics.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QuTiP</a:t>
            </a:r>
            <a:r>
              <a:rPr lang="en-US" b="0" i="0" dirty="0">
                <a:solidFill>
                  <a:schemeClr val="bg1"/>
                </a:solidFill>
                <a:effectLst/>
                <a:latin typeface="Lato"/>
              </a:rPr>
              <a:t> is in use at nearly every single research university around the globe, government-funded research labs, and is relied upon by every major corporation focused on developing a quantum computer.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F882E-5438-44B5-9CE8-470E9CAC1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Qutip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3D0E0-32F5-432D-B056-98E28FEE4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58670"/>
            <a:ext cx="11029615" cy="3403600"/>
          </a:xfrm>
        </p:spPr>
        <p:txBody>
          <a:bodyPr/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“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QuTiP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is open-source software for simulating the dynamics of closed and open quantum systems. The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QuTiP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library uses the excellent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Numpy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Scipy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, and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Cython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packages as numerical backend, and graphical output is provided by Matplotlib.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QuTiP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aims to provide user-friendly and efficient numerical simulations of a wide variety of quantum mechanical problems, including those with Hamiltonians and/or collapse operators with arbitrary time-dependence, commonly found in a wide range of physics applications.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QuTiP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is freely available for use and/or modification, and it can be used on all Unix-based platforms and on Windows. Being free of any licensing fees,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QuTiP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is ideal for exploring quantum mechanics in research as well as in the classroom.” (</a:t>
            </a:r>
            <a:r>
              <a:rPr lang="en-US" dirty="0">
                <a:hlinkClick r:id="rId3"/>
              </a:rPr>
              <a:t>https://github.com/qutip/qutip/blob/master/README.md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059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6458-7989-427E-8C1D-FFE4A894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WhY</a:t>
            </a:r>
            <a:r>
              <a:rPr lang="en-US" dirty="0"/>
              <a:t> do </a:t>
            </a:r>
            <a:r>
              <a:rPr lang="en-US" strike="sngStrike" dirty="0"/>
              <a:t>SMART PEOPLE</a:t>
            </a:r>
            <a:r>
              <a:rPr lang="en-US" dirty="0"/>
              <a:t> physicists like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5594C-1FEF-421F-A2E3-420875B78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Words – </a:t>
            </a:r>
            <a:r>
              <a:rPr lang="en-US" b="1" dirty="0"/>
              <a:t>Bra-</a:t>
            </a:r>
            <a:r>
              <a:rPr lang="en-US" b="1" dirty="0" err="1"/>
              <a:t>Ket</a:t>
            </a:r>
            <a:r>
              <a:rPr lang="en-US" dirty="0"/>
              <a:t> </a:t>
            </a:r>
            <a:r>
              <a:rPr lang="en-US" b="1" dirty="0"/>
              <a:t>Notation</a:t>
            </a:r>
            <a:r>
              <a:rPr lang="en-US" dirty="0"/>
              <a:t> (perhaps there’s more to it than that, but this is a good place to start).</a:t>
            </a:r>
          </a:p>
          <a:p>
            <a:r>
              <a:rPr lang="en-US" b="1" dirty="0" err="1"/>
              <a:t>LaTex</a:t>
            </a:r>
            <a:r>
              <a:rPr lang="en-US" dirty="0"/>
              <a:t> – not the freaky kind (which is fun) , the text kind – which is beautiful in its own right. </a:t>
            </a:r>
          </a:p>
          <a:p>
            <a:r>
              <a:rPr lang="en-US" b="1" dirty="0"/>
              <a:t>Plotting</a:t>
            </a:r>
            <a:r>
              <a:rPr lang="en-US" dirty="0"/>
              <a:t> – Who wants to make all those nasty 3-d plots that optics is famous for? Let an API do that for you. Stand on the shoulders of giants (especially when it comes to </a:t>
            </a:r>
            <a:r>
              <a:rPr lang="en-US" b="1" dirty="0"/>
              <a:t>matplotlib </a:t>
            </a:r>
            <a:r>
              <a:rPr lang="en-US" dirty="0"/>
              <a:t>which serves as the main plotting engine).</a:t>
            </a:r>
          </a:p>
          <a:p>
            <a:r>
              <a:rPr lang="en-US" b="1" dirty="0"/>
              <a:t>Tensors*</a:t>
            </a:r>
            <a:r>
              <a:rPr lang="en-US" dirty="0"/>
              <a:t> – Get crazy and rebuild </a:t>
            </a:r>
            <a:r>
              <a:rPr lang="en-US" b="1" dirty="0" err="1"/>
              <a:t>tensorflow</a:t>
            </a:r>
            <a:r>
              <a:rPr lang="en-US" b="1" dirty="0"/>
              <a:t> </a:t>
            </a:r>
            <a:r>
              <a:rPr lang="en-US" i="1" dirty="0"/>
              <a:t>from scratch? </a:t>
            </a:r>
            <a:r>
              <a:rPr lang="en-US" dirty="0"/>
              <a:t>We’ll do just that in this analysis (well, perhaps a reasonable facsimile given the time constraint, but neural nets are all </a:t>
            </a:r>
            <a:r>
              <a:rPr lang="en-US" b="1" dirty="0"/>
              <a:t>black box</a:t>
            </a:r>
            <a:r>
              <a:rPr lang="en-US" dirty="0"/>
              <a:t> </a:t>
            </a:r>
            <a:r>
              <a:rPr lang="en-US" i="1" dirty="0"/>
              <a:t>anyway</a:t>
            </a:r>
            <a:r>
              <a:rPr lang="en-US" dirty="0"/>
              <a:t> – as long is works – </a:t>
            </a:r>
            <a:r>
              <a:rPr lang="en-US" dirty="0" err="1"/>
              <a:t>amirite</a:t>
            </a:r>
            <a:r>
              <a:rPr lang="en-US" dirty="0"/>
              <a:t>????). Google, watch your back.</a:t>
            </a:r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* </a:t>
            </a:r>
            <a:r>
              <a:rPr lang="en-US" dirty="0"/>
              <a:t>No real tensors will be used in this process, that would be crazy – BUT – we could if we wanted to…. </a:t>
            </a:r>
          </a:p>
        </p:txBody>
      </p:sp>
    </p:spTree>
    <p:extLst>
      <p:ext uri="{BB962C8B-B14F-4D97-AF65-F5344CB8AC3E}">
        <p14:creationId xmlns:p14="http://schemas.microsoft.com/office/powerpoint/2010/main" val="158235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95911-69AF-44EA-A4DE-4F26898F0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BRA-KET Notation: Why aren’t you using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C9E79-4242-4F89-90A5-77556B0B9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Introduced by physics legend Paul Dirac, bra-</a:t>
            </a:r>
            <a:r>
              <a:rPr lang="en-US" sz="1400" dirty="0" err="1">
                <a:solidFill>
                  <a:srgbClr val="FFFFFF"/>
                </a:solidFill>
              </a:rPr>
              <a:t>ket</a:t>
            </a:r>
            <a:r>
              <a:rPr lang="en-US" sz="1400" dirty="0">
                <a:solidFill>
                  <a:srgbClr val="FFFFFF"/>
                </a:solidFill>
              </a:rPr>
              <a:t> notation is method for expressing </a:t>
            </a:r>
            <a:r>
              <a:rPr lang="en-US" sz="1400" b="1" dirty="0">
                <a:solidFill>
                  <a:srgbClr val="FFFFFF"/>
                </a:solidFill>
              </a:rPr>
              <a:t>linear algebra</a:t>
            </a:r>
            <a:r>
              <a:rPr lang="en-US" sz="1400" dirty="0">
                <a:solidFill>
                  <a:srgbClr val="FFFFFF"/>
                </a:solidFill>
              </a:rPr>
              <a:t> concepts concisely – independent of the number of basis vectors chosen to represent the underlying system. </a:t>
            </a:r>
            <a:endParaRPr lang="en-US" sz="1400" b="1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Of interest, is the ease with which </a:t>
            </a:r>
            <a:r>
              <a:rPr lang="en-US" sz="1400" b="1" dirty="0">
                <a:solidFill>
                  <a:srgbClr val="FFFFFF"/>
                </a:solidFill>
              </a:rPr>
              <a:t>bra-</a:t>
            </a:r>
            <a:r>
              <a:rPr lang="en-US" sz="1400" b="1" dirty="0" err="1">
                <a:solidFill>
                  <a:srgbClr val="FFFFFF"/>
                </a:solidFill>
              </a:rPr>
              <a:t>ket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dirty="0">
                <a:solidFill>
                  <a:srgbClr val="FFFFFF"/>
                </a:solidFill>
              </a:rPr>
              <a:t>notation makes the mathematical concept of the </a:t>
            </a:r>
            <a:r>
              <a:rPr lang="en-US" sz="1400" b="1" dirty="0">
                <a:solidFill>
                  <a:srgbClr val="FFFFFF"/>
                </a:solidFill>
              </a:rPr>
              <a:t>inner</a:t>
            </a:r>
            <a:r>
              <a:rPr lang="en-US" sz="1400" dirty="0">
                <a:solidFill>
                  <a:srgbClr val="FFFFFF"/>
                </a:solidFill>
              </a:rPr>
              <a:t>/</a:t>
            </a:r>
            <a:r>
              <a:rPr lang="en-US" sz="1400" b="1" dirty="0">
                <a:solidFill>
                  <a:srgbClr val="FFFFFF"/>
                </a:solidFill>
              </a:rPr>
              <a:t>dot</a:t>
            </a:r>
            <a:r>
              <a:rPr lang="en-US" sz="1400" dirty="0">
                <a:solidFill>
                  <a:srgbClr val="FFFFFF"/>
                </a:solidFill>
              </a:rPr>
              <a:t> product between two vectors simple to represent.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In the </a:t>
            </a:r>
            <a:r>
              <a:rPr lang="en-US" sz="1400" dirty="0" err="1">
                <a:solidFill>
                  <a:srgbClr val="FFFFFF"/>
                </a:solidFill>
              </a:rPr>
              <a:t>QuTiP</a:t>
            </a:r>
            <a:r>
              <a:rPr lang="en-US" sz="1400" dirty="0">
                <a:solidFill>
                  <a:srgbClr val="FFFFFF"/>
                </a:solidFill>
              </a:rPr>
              <a:t> nomenclature, all objects inherit from the base </a:t>
            </a:r>
            <a:r>
              <a:rPr lang="en-US" sz="1400" dirty="0" err="1">
                <a:solidFill>
                  <a:srgbClr val="FFFFFF"/>
                </a:solidFill>
              </a:rPr>
              <a:t>QuantumObject</a:t>
            </a:r>
            <a:r>
              <a:rPr lang="en-US" sz="1400" dirty="0">
                <a:solidFill>
                  <a:srgbClr val="FFFFFF"/>
                </a:solidFill>
              </a:rPr>
              <a:t> (</a:t>
            </a:r>
            <a:r>
              <a:rPr lang="en-US" sz="1400" b="1" dirty="0" err="1">
                <a:solidFill>
                  <a:srgbClr val="FFFFFF"/>
                </a:solidFill>
              </a:rPr>
              <a:t>Qobj</a:t>
            </a:r>
            <a:r>
              <a:rPr lang="en-US" sz="1400" dirty="0">
                <a:solidFill>
                  <a:srgbClr val="FFFFFF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This object is a “bra” or, more concisely, a </a:t>
            </a:r>
            <a:r>
              <a:rPr lang="en-US" sz="1400" b="1" dirty="0">
                <a:solidFill>
                  <a:srgbClr val="FFFFFF"/>
                </a:solidFill>
              </a:rPr>
              <a:t>row vector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A97BC9-9A92-4B30-B5BA-11A27B04E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231" y="1353764"/>
            <a:ext cx="6831503" cy="413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50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95911-69AF-44EA-A4DE-4F26898F0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FFFFFF"/>
                </a:solidFill>
              </a:rPr>
              <a:t>Kets</a:t>
            </a:r>
            <a:r>
              <a:rPr lang="en-US" dirty="0">
                <a:solidFill>
                  <a:srgbClr val="FFFFFF"/>
                </a:solidFill>
              </a:rPr>
              <a:t> and the inner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C9E79-4242-4F89-90A5-77556B0B9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This object is a “</a:t>
            </a:r>
            <a:r>
              <a:rPr lang="en-US" sz="1400" dirty="0" err="1">
                <a:solidFill>
                  <a:srgbClr val="FFFFFF"/>
                </a:solidFill>
              </a:rPr>
              <a:t>ket</a:t>
            </a:r>
            <a:r>
              <a:rPr lang="en-US" sz="1400" dirty="0">
                <a:solidFill>
                  <a:srgbClr val="FFFFFF"/>
                </a:solidFill>
              </a:rPr>
              <a:t>” or, more concisely, a </a:t>
            </a:r>
            <a:r>
              <a:rPr lang="en-US" sz="1400" b="1" dirty="0">
                <a:solidFill>
                  <a:srgbClr val="FFFFFF"/>
                </a:solidFill>
              </a:rPr>
              <a:t>column vector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Note the extra brackets around our initialization variable, </a:t>
            </a:r>
            <a:r>
              <a:rPr lang="en-US" sz="1400" b="1" dirty="0">
                <a:solidFill>
                  <a:srgbClr val="FFFFFF"/>
                </a:solidFill>
              </a:rPr>
              <a:t>y</a:t>
            </a:r>
            <a:r>
              <a:rPr lang="en-US" sz="1400" dirty="0">
                <a:solidFill>
                  <a:srgbClr val="FFFFFF"/>
                </a:solidFill>
              </a:rPr>
              <a:t>. This instructs the </a:t>
            </a:r>
            <a:r>
              <a:rPr lang="en-US" sz="1400" dirty="0" err="1">
                <a:solidFill>
                  <a:srgbClr val="FFFFFF"/>
                </a:solidFill>
              </a:rPr>
              <a:t>QuTip</a:t>
            </a:r>
            <a:r>
              <a:rPr lang="en-US" sz="1400" dirty="0">
                <a:solidFill>
                  <a:srgbClr val="FFFFFF"/>
                </a:solidFill>
              </a:rPr>
              <a:t> API to create a column vector rather than a row vector.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A vector space is considered an </a:t>
            </a:r>
            <a:r>
              <a:rPr lang="en-US" sz="1400" b="1" dirty="0">
                <a:solidFill>
                  <a:srgbClr val="FFFFFF"/>
                </a:solidFill>
              </a:rPr>
              <a:t>inner product space</a:t>
            </a:r>
            <a:r>
              <a:rPr lang="en-US" sz="1400" dirty="0">
                <a:solidFill>
                  <a:srgbClr val="FFFFFF"/>
                </a:solidFill>
              </a:rPr>
              <a:t> if there exists a function that defines both the </a:t>
            </a:r>
            <a:r>
              <a:rPr lang="en-US" sz="1400" b="1" dirty="0">
                <a:solidFill>
                  <a:srgbClr val="FFFFFF"/>
                </a:solidFill>
              </a:rPr>
              <a:t>distance</a:t>
            </a:r>
            <a:r>
              <a:rPr lang="en-US" sz="1400" dirty="0">
                <a:solidFill>
                  <a:srgbClr val="FFFFFF"/>
                </a:solidFill>
              </a:rPr>
              <a:t> and </a:t>
            </a:r>
            <a:r>
              <a:rPr lang="en-US" sz="1400" b="1" dirty="0">
                <a:solidFill>
                  <a:srgbClr val="FFFFFF"/>
                </a:solidFill>
              </a:rPr>
              <a:t>orientation</a:t>
            </a:r>
            <a:r>
              <a:rPr lang="en-US" sz="1400" dirty="0">
                <a:solidFill>
                  <a:srgbClr val="FFFFFF"/>
                </a:solidFill>
              </a:rPr>
              <a:t> between two different vectors in the space. 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In 2-d space, the inner product can be represented in terms of the lengths of vectors x and y and the cosine of the angle between them.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F917CB-590E-404E-819B-01D1811BC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732" y="752647"/>
            <a:ext cx="4471043" cy="1798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CE6997-F4B4-4ABF-9FE0-21B7D8F11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603" y="1900977"/>
            <a:ext cx="3954839" cy="327631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A689DBC-B06C-45BC-AB5B-C78A385B9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137" y="1352337"/>
            <a:ext cx="28575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643B8B-D092-434C-AFC5-846FC0EDDC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1830" y="5230726"/>
            <a:ext cx="7136216" cy="115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09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95911-69AF-44EA-A4DE-4F26898F0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THIS </a:t>
            </a:r>
            <a:r>
              <a:rPr lang="en-US" b="1" u="sng" dirty="0">
                <a:solidFill>
                  <a:srgbClr val="FFFFFF"/>
                </a:solidFill>
              </a:rPr>
              <a:t>IS</a:t>
            </a:r>
            <a:r>
              <a:rPr lang="en-US" dirty="0">
                <a:solidFill>
                  <a:srgbClr val="FFFFFF"/>
                </a:solidFill>
              </a:rPr>
              <a:t> the idea behind cosine similarity</a:t>
            </a:r>
            <a:endParaRPr lang="en-US" b="1" u="sng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C9E79-4242-4F89-90A5-77556B0B9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The angle between any two vectors in n-dimensional space defines their </a:t>
            </a:r>
            <a:r>
              <a:rPr lang="en-US" sz="1400" b="1" dirty="0">
                <a:solidFill>
                  <a:srgbClr val="FFFFFF"/>
                </a:solidFill>
              </a:rPr>
              <a:t>orientation</a:t>
            </a:r>
            <a:r>
              <a:rPr lang="en-US" sz="1400" dirty="0">
                <a:solidFill>
                  <a:srgbClr val="FFFFFF"/>
                </a:solidFill>
              </a:rPr>
              <a:t> with respect to one another. 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In higher order space it’s hard to visualize this concept. In our first example, what does it mean </a:t>
            </a:r>
          </a:p>
          <a:p>
            <a:pPr>
              <a:lnSpc>
                <a:spcPct val="100000"/>
              </a:lnSpc>
            </a:pPr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F917CB-590E-404E-819B-01D1811BC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732" y="752647"/>
            <a:ext cx="4471043" cy="1798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CE6997-F4B4-4ABF-9FE0-21B7D8F11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603" y="1900977"/>
            <a:ext cx="3954839" cy="327631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A689DBC-B06C-45BC-AB5B-C78A385B9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137" y="1352337"/>
            <a:ext cx="28575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643B8B-D092-434C-AFC5-846FC0EDDC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1830" y="5230726"/>
            <a:ext cx="7136216" cy="115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36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2EFB-8757-457D-8345-F1DA3B100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42950"/>
            <a:ext cx="11029616" cy="685800"/>
          </a:xfrm>
        </p:spPr>
        <p:txBody>
          <a:bodyPr/>
          <a:lstStyle/>
          <a:p>
            <a:r>
              <a:rPr lang="en-US" dirty="0"/>
              <a:t>Operators: linear algebra’s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FBC84-3DDF-41AB-A2D0-42093F2AD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55064"/>
            <a:ext cx="11029615" cy="973836"/>
          </a:xfrm>
        </p:spPr>
        <p:txBody>
          <a:bodyPr anchor="t"/>
          <a:lstStyle/>
          <a:p>
            <a:r>
              <a:rPr lang="en-US" dirty="0"/>
              <a:t>Operators are (</a:t>
            </a:r>
            <a:r>
              <a:rPr lang="en-US" dirty="0" err="1"/>
              <a:t>nxm</a:t>
            </a:r>
            <a:r>
              <a:rPr lang="en-US" dirty="0"/>
              <a:t>) matrices that can operate on vectors (or other operators) – provided their dimensions match.</a:t>
            </a:r>
          </a:p>
          <a:p>
            <a:r>
              <a:rPr lang="en-US" dirty="0"/>
              <a:t>The example below creates a random operator – a 4 x 4 matrix consisting of all random values.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13662-5BAA-4094-94B4-0320FE84B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71" y="2855214"/>
            <a:ext cx="6041942" cy="334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95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D152-1D31-4626-BA19-2DF2F8D73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99132"/>
          </a:xfrm>
        </p:spPr>
        <p:txBody>
          <a:bodyPr/>
          <a:lstStyle/>
          <a:p>
            <a:r>
              <a:rPr lang="en-US" dirty="0"/>
              <a:t>Operator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CEAB9-1490-4F66-A744-9FC48EF8A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23803"/>
            <a:ext cx="11029615" cy="198317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80944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2268</TotalTime>
  <Words>1006</Words>
  <Application>Microsoft Office PowerPoint</Application>
  <PresentationFormat>Widescreen</PresentationFormat>
  <Paragraphs>54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-apple-system</vt:lpstr>
      <vt:lpstr>Arial</vt:lpstr>
      <vt:lpstr>Calibri</vt:lpstr>
      <vt:lpstr>Franklin Gothic Book</vt:lpstr>
      <vt:lpstr>Franklin Gothic Demi</vt:lpstr>
      <vt:lpstr>Lato</vt:lpstr>
      <vt:lpstr>Segoe UI</vt:lpstr>
      <vt:lpstr>Wingdings 2</vt:lpstr>
      <vt:lpstr>DividendVTI</vt:lpstr>
      <vt:lpstr>A NEURAL NEWORK FROM SCRATCH USING Q-TIP  </vt:lpstr>
      <vt:lpstr>Qutip: Quantum toolbox in python</vt:lpstr>
      <vt:lpstr>What is Qutip?</vt:lpstr>
      <vt:lpstr>WhY do SMART PEOPLE physicists like it?</vt:lpstr>
      <vt:lpstr>BRA-KET Notation: Why aren’t you using this?</vt:lpstr>
      <vt:lpstr>Kets and the inner product</vt:lpstr>
      <vt:lpstr>THIS IS the idea behind cosine similarity</vt:lpstr>
      <vt:lpstr>Operators: linear algebra’s function</vt:lpstr>
      <vt:lpstr>Operator example</vt:lpstr>
      <vt:lpstr>HILBERT SPACES</vt:lpstr>
      <vt:lpstr>Matrix Mathematics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NEURAL NEWORK FROM SCRATCH USING Q-TIP  </dc:title>
  <dc:creator>Sean Kennedy</dc:creator>
  <cp:lastModifiedBy>Sean Kennedy</cp:lastModifiedBy>
  <cp:revision>14</cp:revision>
  <dcterms:created xsi:type="dcterms:W3CDTF">2020-08-05T21:56:37Z</dcterms:created>
  <dcterms:modified xsi:type="dcterms:W3CDTF">2020-08-11T14:52:13Z</dcterms:modified>
</cp:coreProperties>
</file>