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320" r:id="rId14"/>
    <p:sldId id="328" r:id="rId15"/>
    <p:sldId id="281" r:id="rId16"/>
    <p:sldId id="282" r:id="rId17"/>
    <p:sldId id="279" r:id="rId18"/>
    <p:sldId id="296" r:id="rId19"/>
    <p:sldId id="306" r:id="rId20"/>
    <p:sldId id="280" r:id="rId21"/>
    <p:sldId id="307" r:id="rId22"/>
    <p:sldId id="300" r:id="rId23"/>
    <p:sldId id="318" r:id="rId24"/>
    <p:sldId id="309" r:id="rId25"/>
    <p:sldId id="308" r:id="rId26"/>
    <p:sldId id="310" r:id="rId27"/>
    <p:sldId id="311" r:id="rId28"/>
    <p:sldId id="312" r:id="rId29"/>
    <p:sldId id="313" r:id="rId30"/>
    <p:sldId id="314" r:id="rId31"/>
    <p:sldId id="304" r:id="rId32"/>
    <p:sldId id="322" r:id="rId33"/>
    <p:sldId id="321" r:id="rId34"/>
    <p:sldId id="302" r:id="rId35"/>
    <p:sldId id="316" r:id="rId36"/>
    <p:sldId id="317" r:id="rId37"/>
    <p:sldId id="319" r:id="rId38"/>
    <p:sldId id="315" r:id="rId39"/>
    <p:sldId id="323" r:id="rId40"/>
    <p:sldId id="330" r:id="rId41"/>
    <p:sldId id="331" r:id="rId42"/>
    <p:sldId id="332" r:id="rId43"/>
    <p:sldId id="329" r:id="rId44"/>
    <p:sldId id="325" r:id="rId45"/>
    <p:sldId id="324" r:id="rId46"/>
    <p:sldId id="326" r:id="rId47"/>
    <p:sldId id="305" r:id="rId48"/>
    <p:sldId id="301" r:id="rId49"/>
    <p:sldId id="298" r:id="rId50"/>
    <p:sldId id="299" r:id="rId51"/>
    <p:sldId id="275" r:id="rId52"/>
    <p:sldId id="303" r:id="rId53"/>
    <p:sldId id="327" r:id="rId54"/>
    <p:sldId id="258" r:id="rId55"/>
    <p:sldId id="261" r:id="rId56"/>
    <p:sldId id="283" r:id="rId57"/>
    <p:sldId id="284" r:id="rId58"/>
    <p:sldId id="285" r:id="rId59"/>
    <p:sldId id="286" r:id="rId60"/>
    <p:sldId id="287" r:id="rId61"/>
    <p:sldId id="288" r:id="rId62"/>
    <p:sldId id="289" r:id="rId63"/>
    <p:sldId id="291" r:id="rId64"/>
    <p:sldId id="292" r:id="rId65"/>
    <p:sldId id="290" r:id="rId66"/>
    <p:sldId id="259" r:id="rId67"/>
    <p:sldId id="294" r:id="rId68"/>
    <p:sldId id="295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1852" autoAdjust="0"/>
  </p:normalViewPr>
  <p:slideViewPr>
    <p:cSldViewPr snapToGrid="0">
      <p:cViewPr varScale="1">
        <p:scale>
          <a:sx n="84" d="100"/>
          <a:sy n="84" d="100"/>
        </p:scale>
        <p:origin x="148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여기있는</a:t>
            </a:r>
            <a:r>
              <a:rPr lang="ko-KR" altLang="en-US" dirty="0"/>
              <a:t> 사람들은 협업을 해야 하는 사람들이니 다들 똑같이 알아야 함</a:t>
            </a:r>
            <a:r>
              <a:rPr lang="en-US" altLang="ko-KR" dirty="0"/>
              <a:t>. </a:t>
            </a:r>
            <a:r>
              <a:rPr lang="ko-KR" altLang="en-US" dirty="0"/>
              <a:t>한명이 모르면 다른 팀원들과 같이 작업이 불가함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기본을 확실히 알고 가기 위함이니 반드시 알아야 함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그래야 협업이 가능해 짐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모르는 것은 나중에 혼자 학습할 수 있을 능력을 갖추면 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4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1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Bash</a:t>
            </a:r>
            <a:r>
              <a:rPr lang="ko-KR" altLang="en-US" dirty="0">
                <a:solidFill>
                  <a:srgbClr val="FF0000"/>
                </a:solidFill>
              </a:rPr>
              <a:t>창과 메모창은 화면위에 각각 보이도록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개의 창을 위치시키고 항상 같은 위치에 두고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2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7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78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6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status</a:t>
            </a:r>
            <a:r>
              <a:rPr lang="ko-KR" altLang="en-US" dirty="0"/>
              <a:t>에서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은 알려주기만 하고 </a:t>
            </a:r>
            <a:r>
              <a:rPr lang="ko-KR" altLang="en-US" dirty="0" err="1"/>
              <a:t>지나감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7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 </a:t>
            </a:r>
            <a:r>
              <a:rPr lang="en-US" altLang="ko-KR" dirty="0"/>
              <a:t>commit</a:t>
            </a:r>
            <a:r>
              <a:rPr lang="ko-KR" altLang="en-US" dirty="0"/>
              <a:t>했으면 그 상태로 계속 있게 됨</a:t>
            </a:r>
            <a:r>
              <a:rPr lang="en-US" altLang="ko-KR" dirty="0"/>
              <a:t>. </a:t>
            </a:r>
            <a:r>
              <a:rPr lang="ko-KR" altLang="en-US" dirty="0"/>
              <a:t>스냅샷 사진 조작 안됨</a:t>
            </a:r>
            <a:r>
              <a:rPr lang="en-US" altLang="ko-KR" dirty="0"/>
              <a:t>. </a:t>
            </a:r>
            <a:r>
              <a:rPr lang="ko-KR" altLang="en-US" dirty="0"/>
              <a:t>후에 스냅샷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9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cr</a:t>
            </a:r>
            <a:r>
              <a:rPr lang="en-US" altLang="ko-KR" baseline="0" dirty="0" err="1"/>
              <a:t>lf</a:t>
            </a:r>
            <a:r>
              <a:rPr lang="en-US" altLang="ko-KR" baseline="0" dirty="0"/>
              <a:t> </a:t>
            </a:r>
            <a:r>
              <a:rPr lang="ko-KR" altLang="en-US" baseline="0" dirty="0"/>
              <a:t>는 리눅스와 윈도우 라인</a:t>
            </a:r>
            <a:r>
              <a:rPr lang="en-US" altLang="ko-KR" baseline="0" dirty="0"/>
              <a:t>feed </a:t>
            </a:r>
            <a:r>
              <a:rPr lang="ko-KR" altLang="en-US" baseline="0" dirty="0"/>
              <a:t>방식이 달라서 발생하는 것임</a:t>
            </a:r>
            <a:r>
              <a:rPr lang="en-US" altLang="ko-KR" baseline="0" dirty="0"/>
              <a:t>.</a:t>
            </a:r>
            <a:r>
              <a:rPr lang="en-US" altLang="ko-KR" dirty="0"/>
              <a:t> </a:t>
            </a:r>
          </a:p>
          <a:p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git config --global </a:t>
            </a:r>
            <a:r>
              <a:rPr lang="en-US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core.autocrlf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 true 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SFMono-Regular"/>
              </a:rPr>
              <a:t>로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15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9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주의 사항</a:t>
            </a:r>
            <a:r>
              <a:rPr lang="en-US" altLang="ko-KR" dirty="0"/>
              <a:t>: </a:t>
            </a:r>
            <a:r>
              <a:rPr lang="ko-KR" altLang="en-US" dirty="0"/>
              <a:t>수업의 진행</a:t>
            </a:r>
            <a:r>
              <a:rPr lang="en-US" altLang="ko-KR" dirty="0"/>
              <a:t>, </a:t>
            </a:r>
            <a:r>
              <a:rPr lang="ko-KR" altLang="en-US" dirty="0"/>
              <a:t>보조를 맞추기 위해서 </a:t>
            </a:r>
            <a:r>
              <a:rPr lang="ko-KR" altLang="en-US" dirty="0" err="1"/>
              <a:t>실습시</a:t>
            </a:r>
            <a:r>
              <a:rPr lang="en-US" altLang="ko-KR" dirty="0"/>
              <a:t> </a:t>
            </a:r>
            <a:r>
              <a:rPr lang="ko-KR" altLang="en-US" dirty="0"/>
              <a:t>입력명령</a:t>
            </a:r>
            <a:r>
              <a:rPr lang="en-US" altLang="ko-KR" dirty="0"/>
              <a:t> </a:t>
            </a:r>
            <a:r>
              <a:rPr lang="ko-KR" altLang="en-US" dirty="0" err="1"/>
              <a:t>예제명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반드시 똑같이 따라 해야 함</a:t>
            </a:r>
            <a:r>
              <a:rPr lang="en-US" altLang="ko-KR" dirty="0"/>
              <a:t>. </a:t>
            </a:r>
            <a:r>
              <a:rPr lang="ko-KR" altLang="en-US" dirty="0"/>
              <a:t>응용은 나중에 집에 가서 복습할 때 하기 바람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67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Commitment : </a:t>
            </a:r>
            <a:r>
              <a:rPr lang="ko-KR" altLang="en-US" dirty="0"/>
              <a:t>약속</a:t>
            </a:r>
            <a:r>
              <a:rPr lang="en-US" altLang="ko-KR" dirty="0"/>
              <a:t>, </a:t>
            </a:r>
            <a:r>
              <a:rPr lang="ko-KR" altLang="en-US" dirty="0"/>
              <a:t>헌신</a:t>
            </a:r>
            <a:r>
              <a:rPr lang="en-US" altLang="ko-KR" dirty="0"/>
              <a:t>, commit</a:t>
            </a:r>
            <a:r>
              <a:rPr lang="ko-KR" altLang="en-US" dirty="0"/>
              <a:t> </a:t>
            </a:r>
            <a:r>
              <a:rPr lang="en-US" altLang="ko-KR" dirty="0" err="1"/>
              <a:t>suicied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자살하다 등</a:t>
            </a:r>
            <a:endParaRPr lang="en-US" altLang="ko-KR" dirty="0"/>
          </a:p>
          <a:p>
            <a:r>
              <a:rPr lang="en-US" altLang="ko-KR" dirty="0"/>
              <a:t>Committed : </a:t>
            </a:r>
            <a:r>
              <a:rPr lang="ko-KR" altLang="en-US" dirty="0"/>
              <a:t>헌신적인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9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3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52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64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84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33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2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하나만 보기할 때 </a:t>
            </a:r>
            <a:r>
              <a:rPr lang="en-US" altLang="ko-KR" dirty="0" err="1"/>
              <a:t>git</a:t>
            </a:r>
            <a:r>
              <a:rPr lang="en-US" altLang="ko-KR" baseline="0" dirty="0"/>
              <a:t> log -1 </a:t>
            </a:r>
            <a:r>
              <a:rPr lang="ko-KR" altLang="en-US" baseline="0" dirty="0"/>
              <a:t>도 설명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앞쪽에서 이미 설명함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69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20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6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작업은 로컬에서 벌어지므로 로컬</a:t>
            </a:r>
            <a:r>
              <a:rPr lang="en-US" altLang="ko-KR" dirty="0"/>
              <a:t>repo</a:t>
            </a:r>
            <a:r>
              <a:rPr lang="ko-KR" altLang="en-US" dirty="0"/>
              <a:t>를 다루는 능력이 매우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로컬에서 한 것을 원격에서는 취합 </a:t>
            </a:r>
            <a:r>
              <a:rPr lang="ko-KR" altLang="en-US" dirty="0" err="1"/>
              <a:t>결합등을</a:t>
            </a:r>
            <a:r>
              <a:rPr lang="ko-KR" altLang="en-US" dirty="0"/>
              <a:t> 하기 때문에 로컬에서 작업이 매우 중요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원격은 협업 공간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7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20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63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52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15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41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587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462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68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다운로드하는데 </a:t>
            </a:r>
            <a:r>
              <a:rPr lang="en-US" altLang="ko-KR" dirty="0"/>
              <a:t>2</a:t>
            </a:r>
            <a:r>
              <a:rPr lang="ko-KR" altLang="en-US" dirty="0"/>
              <a:t>부 정도 소요</a:t>
            </a:r>
            <a:r>
              <a:rPr lang="en-US" altLang="ko-KR" dirty="0"/>
              <a:t>. </a:t>
            </a:r>
            <a:r>
              <a:rPr lang="ko-KR" altLang="en-US" dirty="0"/>
              <a:t>여기를 직접 클릭해도 다운로드됨</a:t>
            </a:r>
            <a:r>
              <a:rPr lang="en-US" altLang="ko-KR" dirty="0"/>
              <a:t>. (</a:t>
            </a:r>
            <a:r>
              <a:rPr lang="ko-KR" altLang="en-US" dirty="0"/>
              <a:t>다운로드 </a:t>
            </a:r>
            <a:r>
              <a:rPr lang="en-US" altLang="ko-KR" dirty="0"/>
              <a:t>directory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2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092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506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655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6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373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991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523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2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 feature-1..main :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p3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를 제외한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p1.txt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내용은 모두 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feature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에서 포함하고 있음</a:t>
            </a:r>
            <a:endParaRPr lang="en-US" altLang="ko-KR" baseline="0" dirty="0">
              <a:latin typeface="+mn-ea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diff main..feature-1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브랜치간</a:t>
            </a:r>
            <a:r>
              <a:rPr lang="ko-KR" altLang="en-US" dirty="0">
                <a:latin typeface="+mn-ea"/>
              </a:rPr>
              <a:t> 비교보다는 앞에서 설명한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비교 </a:t>
            </a:r>
            <a:r>
              <a:rPr lang="ko-KR" altLang="en-US" dirty="0" err="1">
                <a:latin typeface="+mn-ea"/>
              </a:rPr>
              <a:t>사용하도옥</a:t>
            </a:r>
            <a:endParaRPr lang="en-US" altLang="ko-KR" dirty="0">
              <a:latin typeface="+mn-ea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553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diff : add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파일 수정하고 비교 보여줄 것 </a:t>
            </a:r>
            <a:r>
              <a:rPr lang="en-US" altLang="ko-KR" dirty="0"/>
              <a:t>(</a:t>
            </a:r>
            <a:r>
              <a:rPr lang="ko-KR" altLang="en-US" dirty="0"/>
              <a:t>녹색 </a:t>
            </a:r>
            <a:r>
              <a:rPr lang="en-US" altLang="ko-KR" dirty="0"/>
              <a:t>modified  </a:t>
            </a:r>
            <a:r>
              <a:rPr lang="ko-KR" altLang="en-US" dirty="0"/>
              <a:t>적색 </a:t>
            </a:r>
            <a:r>
              <a:rPr lang="en-US" altLang="ko-KR" dirty="0"/>
              <a:t>modified</a:t>
            </a:r>
            <a:r>
              <a:rPr lang="ko-KR" altLang="en-US" dirty="0"/>
              <a:t>의 차이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컴퓨터사양 확인 방법 필요하면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848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572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reflog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head</a:t>
            </a:r>
            <a:r>
              <a:rPr lang="ko-KR" altLang="en-US" baseline="0" dirty="0"/>
              <a:t>확인후 찾아갈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379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515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26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893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집에서 작업하고 회사에서 작업하는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042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132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33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Notepad</a:t>
            </a:r>
            <a:r>
              <a:rPr lang="ko-KR" altLang="en-US" dirty="0"/>
              <a:t>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69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63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2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화면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0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MINGW64 </a:t>
            </a:r>
            <a:r>
              <a:rPr lang="ko-KR" altLang="en-US" dirty="0"/>
              <a:t>간단 </a:t>
            </a:r>
            <a:r>
              <a:rPr lang="ko-KR" altLang="en-US" b="0" dirty="0"/>
              <a:t>설명</a:t>
            </a:r>
            <a:r>
              <a:rPr lang="en-US" altLang="ko-KR" b="0" dirty="0"/>
              <a:t>,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MinGW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마이크로소프트 윈도우로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포팅한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GNU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소프트웨어 도구 모음</a:t>
            </a:r>
            <a:endParaRPr lang="en-US" altLang="ko-KR" b="0" dirty="0"/>
          </a:p>
          <a:p>
            <a:r>
              <a:rPr lang="en-US" altLang="ko-KR" dirty="0" err="1"/>
              <a:t>Pwd</a:t>
            </a:r>
            <a:r>
              <a:rPr lang="ko-KR" altLang="en-US" dirty="0"/>
              <a:t>로 현재 </a:t>
            </a:r>
            <a:r>
              <a:rPr lang="en-US" altLang="ko-KR" dirty="0"/>
              <a:t>directory </a:t>
            </a:r>
            <a:r>
              <a:rPr lang="ko-KR" altLang="en-US" dirty="0"/>
              <a:t>확인 </a:t>
            </a:r>
            <a:r>
              <a:rPr lang="en-US" altLang="ko-KR" dirty="0"/>
              <a:t>= 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5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3074-0A47-46BB-A694-81430595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9514-74DA-4CE0-B90D-FD8339E8B0A0}" type="datetime1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83CCA-A7E4-4FF8-B845-EE42572F55B4}" type="datetime1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exampl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36AF9-20F9-4329-88A7-AB208C94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666490-B7C8-49E0-B401-DB2C867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5" y="2317810"/>
            <a:ext cx="5849564" cy="390176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적당한 위치에 실습 워킹 디렉토리</a:t>
            </a:r>
            <a:r>
              <a:rPr lang="en-US" altLang="ko-KR" dirty="0">
                <a:latin typeface="+mn-ea"/>
              </a:rPr>
              <a:t>(working directory)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명은 자유지만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통일된 실습을 위하여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로 일치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영문으로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043611" y="2644236"/>
            <a:ext cx="1426957" cy="276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7173C-AE5C-4C43-960F-2EFF9F6C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99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D3F44C-5C58-4081-AB74-F491822E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85" y="2232337"/>
            <a:ext cx="6537083" cy="436035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direcory</a:t>
            </a:r>
            <a:r>
              <a:rPr lang="ko-KR" altLang="en-US" dirty="0">
                <a:latin typeface="+mn-ea"/>
              </a:rPr>
              <a:t> 화면 위에서 마우스 오른쪽 버튼 클릭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 Bash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Here </a:t>
            </a:r>
            <a:r>
              <a:rPr lang="ko-KR" altLang="en-US" dirty="0">
                <a:latin typeface="+mn-ea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82896" y="4869713"/>
            <a:ext cx="1426957" cy="159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4598726" y="4837815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C15E75-9139-4DBD-B049-365F2F49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1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EAB454-C8DE-4292-A54D-E6AC7B64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4" y="2227050"/>
            <a:ext cx="7820025" cy="44386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혹은 명령창에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pwd</a:t>
            </a:r>
            <a:r>
              <a:rPr lang="en-US" altLang="ko-KR" dirty="0">
                <a:latin typeface="+mn-ea"/>
              </a:rPr>
              <a:t>’  </a:t>
            </a:r>
            <a:r>
              <a:rPr lang="ko-KR" altLang="en-US" dirty="0">
                <a:latin typeface="+mn-ea"/>
              </a:rPr>
              <a:t>입력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3605910" y="2677345"/>
            <a:ext cx="1426957" cy="2232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5321740" y="2677346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83A2C-B52F-47CB-B616-CCEA0CAB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1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09196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첫번째 명령 </a:t>
            </a:r>
            <a:r>
              <a:rPr lang="en-US" altLang="ko-KR" dirty="0">
                <a:latin typeface="+mn-ea"/>
              </a:rPr>
              <a:t>: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directory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.git </a:t>
            </a:r>
            <a:r>
              <a:rPr lang="ko-KR" altLang="en-US" dirty="0">
                <a:latin typeface="+mn-ea"/>
              </a:rPr>
              <a:t>하위 디렉토리가 생겼는지 확인 </a:t>
            </a:r>
            <a:r>
              <a:rPr lang="en-US" altLang="ko-KR" dirty="0">
                <a:latin typeface="+mn-ea"/>
              </a:rPr>
              <a:t>(☞ ls –al 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user.name </a:t>
            </a:r>
            <a:r>
              <a:rPr lang="en-US" altLang="ko-KR" dirty="0" err="1">
                <a:latin typeface="+mn-ea"/>
              </a:rPr>
              <a:t>your_username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  <a:hlinkClick r:id="rId3"/>
              </a:rPr>
              <a:t>your_email@example.com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en-US" altLang="ko-KR" dirty="0">
                <a:latin typeface="+mn-ea"/>
              </a:rPr>
              <a:t> C:/Windows/System32/notepad.exe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editor </a:t>
            </a:r>
            <a:r>
              <a:rPr lang="ko-KR" altLang="en-US" dirty="0" err="1">
                <a:latin typeface="+mn-ea"/>
              </a:rPr>
              <a:t>틍록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나중에 자신에 맞는 것으로 수정 사용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--list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환경 설정 확인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명 변경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main)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–global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init.defaultBranch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–M main ( master </a:t>
            </a:r>
            <a:r>
              <a:rPr lang="ko-KR" altLang="en-US" dirty="0">
                <a:latin typeface="+mn-ea"/>
              </a:rPr>
              <a:t>확인후 조치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74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93175" cy="462440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CRLF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 및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처리를 위한 환경 설정 </a:t>
            </a:r>
            <a:r>
              <a:rPr lang="en-US" altLang="ko-KR" dirty="0">
                <a:latin typeface="+mn-ea"/>
              </a:rPr>
              <a:t>(Windows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&amp;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Unix or Mac OS </a:t>
            </a:r>
            <a:r>
              <a:rPr lang="ko-KR" altLang="en-US" dirty="0" err="1">
                <a:latin typeface="+mn-ea"/>
              </a:rPr>
              <a:t>협업시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true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(for Unix or Mac OS :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input)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bash </a:t>
            </a:r>
            <a:r>
              <a:rPr lang="ko-KR" altLang="en-US" dirty="0">
                <a:latin typeface="+mn-ea"/>
              </a:rPr>
              <a:t>창에서 오른쪽 버튼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* </a:t>
            </a:r>
            <a:r>
              <a:rPr lang="ko-KR" altLang="en-US" dirty="0">
                <a:latin typeface="+mn-ea"/>
              </a:rPr>
              <a:t>폰트 사이즈 등 수정 후 저장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B0964-434E-4ECB-96B6-ECA4BC305B99}"/>
              </a:ext>
            </a:extLst>
          </p:cNvPr>
          <p:cNvSpPr txBox="1"/>
          <p:nvPr/>
        </p:nvSpPr>
        <p:spPr>
          <a:xfrm>
            <a:off x="638647" y="5470734"/>
            <a:ext cx="8254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☎ 설정파일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가지 </a:t>
            </a:r>
            <a:r>
              <a:rPr lang="en-US" altLang="ko-KR" sz="1400" dirty="0">
                <a:latin typeface="+mn-ea"/>
              </a:rPr>
              <a:t>: ① .git/config, ② C:/Users/user/.gitconfig, ③ </a:t>
            </a:r>
            <a:r>
              <a:rPr lang="fr-FR" altLang="ko-KR" sz="1400" dirty="0">
                <a:latin typeface="+mn-ea"/>
              </a:rPr>
              <a:t>C:/Program Files/Git/</a:t>
            </a:r>
            <a:r>
              <a:rPr lang="fr-FR" altLang="ko-KR" sz="1400" dirty="0" err="1">
                <a:latin typeface="+mn-ea"/>
              </a:rPr>
              <a:t>etc</a:t>
            </a:r>
            <a:r>
              <a:rPr lang="fr-FR" altLang="ko-KR" sz="1400" dirty="0">
                <a:latin typeface="+mn-ea"/>
              </a:rPr>
              <a:t>/</a:t>
            </a:r>
            <a:r>
              <a:rPr lang="fr-FR" altLang="ko-KR" sz="1400" dirty="0" err="1">
                <a:latin typeface="+mn-ea"/>
              </a:rPr>
              <a:t>gitconfig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6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3116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두개의 창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창과 </a:t>
            </a:r>
            <a:r>
              <a:rPr lang="en-US" altLang="ko-KR" dirty="0">
                <a:latin typeface="+mn-ea"/>
              </a:rPr>
              <a:t>working directory)</a:t>
            </a:r>
            <a:r>
              <a:rPr lang="ko-KR" altLang="en-US" dirty="0">
                <a:latin typeface="+mn-ea"/>
              </a:rPr>
              <a:t>으로 볼 수 있게 조정</a:t>
            </a:r>
            <a:endParaRPr lang="en-US" altLang="ko-KR" dirty="0">
              <a:latin typeface="+mn-ea"/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‘1. first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status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현재 상태 확인</a:t>
            </a:r>
            <a:r>
              <a:rPr lang="en-US" altLang="ko-KR" dirty="0">
                <a:latin typeface="+mn-ea"/>
              </a:rPr>
              <a:t>. Untracked file </a:t>
            </a:r>
            <a:r>
              <a:rPr lang="ko-KR" altLang="en-US" dirty="0">
                <a:latin typeface="+mn-ea"/>
              </a:rPr>
              <a:t>확인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수시로 확인하는 습관 필요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add</a:t>
            </a:r>
            <a:r>
              <a:rPr lang="en-US" altLang="ko-KR" dirty="0">
                <a:latin typeface="+mn-ea"/>
              </a:rPr>
              <a:t> p1.txt : staging area </a:t>
            </a:r>
            <a:r>
              <a:rPr lang="ko-KR" altLang="en-US" dirty="0">
                <a:latin typeface="+mn-ea"/>
              </a:rPr>
              <a:t>에 등록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녹색으로 된 </a:t>
            </a:r>
            <a:r>
              <a:rPr lang="en-US" altLang="ko-KR" dirty="0">
                <a:latin typeface="+mn-ea"/>
              </a:rPr>
              <a:t>new file</a:t>
            </a:r>
            <a:r>
              <a:rPr lang="ko-KR" altLang="en-US" dirty="0">
                <a:latin typeface="+mn-ea"/>
              </a:rPr>
              <a:t> 내용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</a:t>
            </a:r>
            <a:r>
              <a:rPr lang="en-US" altLang="ko-KR" dirty="0">
                <a:latin typeface="+mn-ea"/>
              </a:rPr>
              <a:t>  : </a:t>
            </a:r>
            <a:r>
              <a:rPr lang="ko-KR" altLang="en-US" dirty="0">
                <a:latin typeface="+mn-ea"/>
              </a:rPr>
              <a:t>저장소에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commit</a:t>
            </a:r>
            <a:r>
              <a:rPr lang="ko-KR" altLang="en-US" dirty="0">
                <a:latin typeface="+mn-ea"/>
              </a:rPr>
              <a:t> 객체를 나타내는 </a:t>
            </a:r>
            <a:r>
              <a:rPr lang="en-US" altLang="ko-KR" dirty="0">
                <a:latin typeface="+mn-ea"/>
              </a:rPr>
              <a:t>Message(</a:t>
            </a:r>
            <a:r>
              <a:rPr lang="ko-KR" altLang="en-US" dirty="0">
                <a:latin typeface="+mn-ea"/>
              </a:rPr>
              <a:t>기록내용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삽입하라고 메모창이 뜸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</a:t>
            </a:r>
            <a:r>
              <a:rPr lang="ko-KR" altLang="en-US" dirty="0" err="1">
                <a:latin typeface="+mn-ea"/>
              </a:rPr>
              <a:t>메모창</a:t>
            </a:r>
            <a:r>
              <a:rPr lang="en-US" altLang="ko-KR" dirty="0">
                <a:latin typeface="+mn-ea"/>
              </a:rPr>
              <a:t>(notepad)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로 기본 </a:t>
            </a:r>
            <a:r>
              <a:rPr lang="en-US" altLang="ko-KR" dirty="0">
                <a:latin typeface="+mn-ea"/>
              </a:rPr>
              <a:t>editor</a:t>
            </a:r>
            <a:r>
              <a:rPr lang="ko-KR" altLang="en-US" dirty="0">
                <a:latin typeface="+mn-ea"/>
              </a:rPr>
              <a:t>로 설정해 놓은 상태임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‘first commit’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입력 후 저장 닫기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예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89" y="2713084"/>
            <a:ext cx="2124075" cy="942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940300" y="3352800"/>
            <a:ext cx="747289" cy="127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E4CCD-E18E-4084-8093-FC11F2C3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5" y="40443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2862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/>
              <a:t> </a:t>
            </a:r>
            <a:r>
              <a:rPr lang="ko-KR" altLang="en-US" dirty="0">
                <a:latin typeface="+mn-ea"/>
              </a:rPr>
              <a:t>로그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2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11" name="왼쪽 화살표 10"/>
          <p:cNvSpPr/>
          <p:nvPr/>
        </p:nvSpPr>
        <p:spPr>
          <a:xfrm rot="10800000">
            <a:off x="749300" y="4355939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 rot="10800000">
            <a:off x="1028700" y="5048702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 rot="10800000">
            <a:off x="736600" y="588372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1471612"/>
            <a:ext cx="5486400" cy="561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7800" y="1583322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이런것이</a:t>
            </a:r>
            <a:r>
              <a:rPr lang="ko-KR" altLang="en-US" sz="1600" dirty="0"/>
              <a:t> 보여지고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88100" y="2102783"/>
            <a:ext cx="261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이런 메모장이 보이면</a:t>
            </a:r>
            <a:endParaRPr lang="en-US" altLang="ko-KR" sz="1600" dirty="0"/>
          </a:p>
          <a:p>
            <a:r>
              <a:rPr lang="ko-KR" altLang="en-US" sz="1600" dirty="0"/>
              <a:t>여기에 내용 기입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25" y="2049714"/>
            <a:ext cx="5172075" cy="1162050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>
            <a:off x="1968500" y="2395171"/>
            <a:ext cx="4419600" cy="2542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025" y="5526539"/>
            <a:ext cx="6076950" cy="7143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D78CCD-DF67-499F-BE83-C6987F44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26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 상태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63664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파일의 구성 및 상태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상태로 구분 </a:t>
            </a:r>
            <a:r>
              <a:rPr lang="en-US" altLang="ko-KR" dirty="0">
                <a:latin typeface="+mn-ea"/>
              </a:rPr>
              <a:t>: Untracked,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(Unmodified, Modified), Staged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</a:t>
            </a:r>
            <a:r>
              <a:rPr lang="ko-KR" altLang="en-US" dirty="0">
                <a:latin typeface="+mn-ea"/>
              </a:rPr>
              <a:t>저장소에 저장하기 위한 단계로 구성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Untracked</a:t>
            </a:r>
            <a:r>
              <a:rPr lang="ko-KR" altLang="en-US" dirty="0">
                <a:latin typeface="+mn-ea"/>
              </a:rPr>
              <a:t> 파일은 </a:t>
            </a:r>
            <a:r>
              <a:rPr lang="en-US" altLang="ko-KR" dirty="0">
                <a:latin typeface="+mn-ea"/>
              </a:rPr>
              <a:t>Tracked</a:t>
            </a:r>
            <a:r>
              <a:rPr lang="ko-KR" altLang="en-US" dirty="0">
                <a:latin typeface="+mn-ea"/>
              </a:rPr>
              <a:t>가 되기 전에는 관심의 대상이 아님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D20FA5-DA3E-456D-9F89-38324A422479}"/>
              </a:ext>
            </a:extLst>
          </p:cNvPr>
          <p:cNvSpPr/>
          <p:nvPr/>
        </p:nvSpPr>
        <p:spPr>
          <a:xfrm>
            <a:off x="467821" y="2892061"/>
            <a:ext cx="2519926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CAE96B-75F1-4786-8E57-82293D72DA89}"/>
              </a:ext>
            </a:extLst>
          </p:cNvPr>
          <p:cNvSpPr/>
          <p:nvPr/>
        </p:nvSpPr>
        <p:spPr>
          <a:xfrm>
            <a:off x="3356948" y="2860162"/>
            <a:ext cx="115894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7A49D6-03F2-4E34-871C-EB0EEFD96209}"/>
              </a:ext>
            </a:extLst>
          </p:cNvPr>
          <p:cNvSpPr/>
          <p:nvPr/>
        </p:nvSpPr>
        <p:spPr>
          <a:xfrm>
            <a:off x="1661236" y="3753301"/>
            <a:ext cx="1326511" cy="1456656"/>
          </a:xfrm>
          <a:prstGeom prst="roundRect">
            <a:avLst>
              <a:gd name="adj" fmla="val 7048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DAF0B9-261B-42CE-8F53-886145B24F3F}"/>
              </a:ext>
            </a:extLst>
          </p:cNvPr>
          <p:cNvSpPr/>
          <p:nvPr/>
        </p:nvSpPr>
        <p:spPr>
          <a:xfrm>
            <a:off x="5088403" y="2860162"/>
            <a:ext cx="188231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Repository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(.git directory)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B0ADBD-0564-4D98-9419-76C105307E76}"/>
              </a:ext>
            </a:extLst>
          </p:cNvPr>
          <p:cNvSpPr/>
          <p:nvPr/>
        </p:nvSpPr>
        <p:spPr>
          <a:xfrm>
            <a:off x="7480910" y="2860162"/>
            <a:ext cx="1158949" cy="82934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4758E2-66B1-43DB-BA9E-D8E37964EF89}"/>
              </a:ext>
            </a:extLst>
          </p:cNvPr>
          <p:cNvSpPr/>
          <p:nvPr/>
        </p:nvSpPr>
        <p:spPr>
          <a:xfrm>
            <a:off x="5088403" y="3753301"/>
            <a:ext cx="188231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Committed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7E8E48-7082-43C3-BCC5-4F68D6685507}"/>
              </a:ext>
            </a:extLst>
          </p:cNvPr>
          <p:cNvSpPr/>
          <p:nvPr/>
        </p:nvSpPr>
        <p:spPr>
          <a:xfrm>
            <a:off x="3356947" y="3753301"/>
            <a:ext cx="115894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113E9E-B469-4299-8C28-9C4A2274D03B}"/>
              </a:ext>
            </a:extLst>
          </p:cNvPr>
          <p:cNvSpPr/>
          <p:nvPr/>
        </p:nvSpPr>
        <p:spPr>
          <a:xfrm>
            <a:off x="1693136" y="4231765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C50109-8B04-43E3-A62C-331A21D9DA53}"/>
              </a:ext>
            </a:extLst>
          </p:cNvPr>
          <p:cNvSpPr/>
          <p:nvPr/>
        </p:nvSpPr>
        <p:spPr>
          <a:xfrm>
            <a:off x="1693136" y="4699596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78CD60-7A7E-4CF7-AAEC-046CA589CF51}"/>
              </a:ext>
            </a:extLst>
          </p:cNvPr>
          <p:cNvGrpSpPr/>
          <p:nvPr/>
        </p:nvGrpSpPr>
        <p:grpSpPr>
          <a:xfrm>
            <a:off x="1254646" y="4603140"/>
            <a:ext cx="2729629" cy="829340"/>
            <a:chOff x="871873" y="4528708"/>
            <a:chExt cx="3474285" cy="988831"/>
          </a:xfrm>
        </p:grpSpPr>
        <p:sp>
          <p:nvSpPr>
            <p:cNvPr id="19" name="화살표: 굽음 18">
              <a:extLst>
                <a:ext uri="{FF2B5EF4-FFF2-40B4-BE49-F238E27FC236}">
                  <a16:creationId xmlns:a16="http://schemas.microsoft.com/office/drawing/2014/main" id="{113EC087-AE4D-4092-8E5E-B3895A4724F7}"/>
                </a:ext>
              </a:extLst>
            </p:cNvPr>
            <p:cNvSpPr/>
            <p:nvPr/>
          </p:nvSpPr>
          <p:spPr>
            <a:xfrm rot="16200000">
              <a:off x="1655856" y="4138890"/>
              <a:ext cx="594665" cy="2162632"/>
            </a:xfrm>
            <a:prstGeom prst="bentArrow">
              <a:avLst>
                <a:gd name="adj1" fmla="val 14272"/>
                <a:gd name="adj2" fmla="val 25000"/>
                <a:gd name="adj3" fmla="val 25000"/>
                <a:gd name="adj4" fmla="val 41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U자형 17">
              <a:extLst>
                <a:ext uri="{FF2B5EF4-FFF2-40B4-BE49-F238E27FC236}">
                  <a16:creationId xmlns:a16="http://schemas.microsoft.com/office/drawing/2014/main" id="{8745CEEE-3DBB-4A2F-89DA-92828E1D5DD0}"/>
                </a:ext>
              </a:extLst>
            </p:cNvPr>
            <p:cNvSpPr/>
            <p:nvPr/>
          </p:nvSpPr>
          <p:spPr>
            <a:xfrm rot="5400000" flipH="1">
              <a:off x="3188487" y="4359868"/>
              <a:ext cx="988831" cy="1326511"/>
            </a:xfrm>
            <a:prstGeom prst="uturnArrow">
              <a:avLst>
                <a:gd name="adj1" fmla="val 7987"/>
                <a:gd name="adj2" fmla="val 11454"/>
                <a:gd name="adj3" fmla="val 20054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0F4630-67E5-47D0-92B5-753C3D83F3D2}"/>
              </a:ext>
            </a:extLst>
          </p:cNvPr>
          <p:cNvSpPr/>
          <p:nvPr/>
        </p:nvSpPr>
        <p:spPr>
          <a:xfrm>
            <a:off x="467821" y="3753302"/>
            <a:ext cx="1158949" cy="1456655"/>
          </a:xfrm>
          <a:prstGeom prst="roundRect">
            <a:avLst>
              <a:gd name="adj" fmla="val 841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Untracked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신규파일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92E3C-0D01-4FB7-B1B0-7BD9587B9A82}"/>
              </a:ext>
            </a:extLst>
          </p:cNvPr>
          <p:cNvSpPr txBox="1"/>
          <p:nvPr/>
        </p:nvSpPr>
        <p:spPr>
          <a:xfrm>
            <a:off x="982737" y="5549439"/>
            <a:ext cx="3270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한번이라도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add 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</a:t>
            </a:r>
            <a:r>
              <a:rPr lang="en-US" altLang="ko-KR" sz="1400" dirty="0">
                <a:latin typeface="+mn-ea"/>
              </a:rPr>
              <a:t>staging area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등록</a:t>
            </a:r>
            <a:r>
              <a:rPr lang="ko-KR" altLang="en-US" sz="1400" dirty="0">
                <a:latin typeface="+mn-ea"/>
              </a:rPr>
              <a:t>되어야 </a:t>
            </a:r>
            <a:r>
              <a:rPr lang="en-US" altLang="ko-KR" sz="1400" dirty="0">
                <a:latin typeface="+mn-ea"/>
              </a:rPr>
              <a:t>tracked file</a:t>
            </a:r>
            <a:r>
              <a:rPr lang="ko-KR" altLang="en-US" sz="1400" dirty="0">
                <a:latin typeface="+mn-ea"/>
              </a:rPr>
              <a:t>이 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4572000" y="4231765"/>
            <a:ext cx="484503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2AC9F-182E-46AC-ABAE-98FFF8CEFA28}"/>
              </a:ext>
            </a:extLst>
          </p:cNvPr>
          <p:cNvSpPr txBox="1"/>
          <p:nvPr/>
        </p:nvSpPr>
        <p:spPr>
          <a:xfrm>
            <a:off x="4851388" y="5284389"/>
            <a:ext cx="25305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commit </a:t>
            </a:r>
            <a:r>
              <a:rPr lang="ko-KR" altLang="en-US" sz="1400" dirty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비로소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지역저장소에 저장됨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스냅샷 저장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D7F83E-6D1D-4B37-8390-05888C53BAEC}"/>
              </a:ext>
            </a:extLst>
          </p:cNvPr>
          <p:cNvCxnSpPr/>
          <p:nvPr/>
        </p:nvCxnSpPr>
        <p:spPr>
          <a:xfrm>
            <a:off x="4776961" y="2594350"/>
            <a:ext cx="0" cy="3399615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6105106-30E1-4E13-B9C1-93841FA2ADB8}"/>
              </a:ext>
            </a:extLst>
          </p:cNvPr>
          <p:cNvCxnSpPr/>
          <p:nvPr/>
        </p:nvCxnSpPr>
        <p:spPr>
          <a:xfrm>
            <a:off x="7243714" y="2594350"/>
            <a:ext cx="0" cy="339961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F8D411A3-4532-453F-ABF8-4FD4926AEF3B}"/>
              </a:ext>
            </a:extLst>
          </p:cNvPr>
          <p:cNvSpPr/>
          <p:nvPr/>
        </p:nvSpPr>
        <p:spPr>
          <a:xfrm>
            <a:off x="6985589" y="3147241"/>
            <a:ext cx="495321" cy="37745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3040270" y="4142865"/>
            <a:ext cx="316678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9572B-D523-45BC-9418-50C7288F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둘째 </a:t>
            </a:r>
            <a:r>
              <a:rPr lang="ko-KR" altLang="en-US" dirty="0">
                <a:latin typeface="+mn-ea"/>
              </a:rPr>
              <a:t>줄에 </a:t>
            </a:r>
            <a:r>
              <a:rPr lang="en-US" altLang="ko-KR" dirty="0">
                <a:latin typeface="+mn-ea"/>
              </a:rPr>
              <a:t>‘2. 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>
                <a:latin typeface="+mn-ea"/>
              </a:rPr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: staging area </a:t>
            </a:r>
            <a:r>
              <a:rPr lang="ko-KR" altLang="en-US" dirty="0">
                <a:latin typeface="+mn-ea"/>
              </a:rPr>
              <a:t>에 등록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warning </a:t>
            </a:r>
            <a:r>
              <a:rPr lang="ko-KR" altLang="en-US" dirty="0">
                <a:latin typeface="+mn-ea"/>
              </a:rPr>
              <a:t>나오면 조치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녹색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 -m</a:t>
            </a:r>
            <a:r>
              <a:rPr lang="en-US" altLang="ko-KR" dirty="0">
                <a:latin typeface="+mn-ea"/>
              </a:rPr>
              <a:t> ‘second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저장소에 두번째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message</a:t>
            </a:r>
            <a:r>
              <a:rPr lang="ko-KR" altLang="en-US" dirty="0">
                <a:latin typeface="+mn-ea"/>
              </a:rPr>
              <a:t>를 작성하겠다는 의미로 이어서 메시지를 작성하면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633662"/>
            <a:ext cx="2105025" cy="10572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076700" y="2946400"/>
            <a:ext cx="2490787" cy="4953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897565" y="5492640"/>
            <a:ext cx="72551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 ※  </a:t>
            </a:r>
            <a:r>
              <a:rPr lang="en-US" altLang="ko-KR" sz="1600" dirty="0" err="1">
                <a:latin typeface="+mn-ea"/>
              </a:rPr>
              <a:t>crlf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warning</a:t>
            </a:r>
            <a:r>
              <a:rPr lang="ko-KR" altLang="en-US" sz="1600" dirty="0">
                <a:latin typeface="+mn-ea"/>
              </a:rPr>
              <a:t>는 리눅스와 윈도우 </a:t>
            </a:r>
            <a:r>
              <a:rPr lang="en-US" altLang="ko-KR" sz="1600" dirty="0">
                <a:latin typeface="+mn-ea"/>
              </a:rPr>
              <a:t>linefeed </a:t>
            </a:r>
            <a:r>
              <a:rPr lang="ko-KR" altLang="en-US" sz="1600" dirty="0">
                <a:latin typeface="+mn-ea"/>
              </a:rPr>
              <a:t>방식이 달라서 발생하는 것임</a:t>
            </a:r>
            <a:r>
              <a:rPr lang="en-US" altLang="ko-KR" sz="1600" dirty="0">
                <a:latin typeface="+mn-ea"/>
              </a:rPr>
              <a:t>. </a:t>
            </a:r>
          </a:p>
          <a:p>
            <a:r>
              <a:rPr lang="en-US" altLang="ko-KR" sz="1600" dirty="0">
                <a:latin typeface="+mn-ea"/>
              </a:rPr>
              <a:t>     ☞ git config --global </a:t>
            </a:r>
            <a:r>
              <a:rPr lang="en-US" altLang="ko-KR" sz="1600" dirty="0" err="1">
                <a:latin typeface="+mn-ea"/>
              </a:rPr>
              <a:t>core.autocrlf</a:t>
            </a:r>
            <a:r>
              <a:rPr lang="en-US" altLang="ko-KR" sz="1600" dirty="0">
                <a:latin typeface="+mn-ea"/>
              </a:rPr>
              <a:t> true </a:t>
            </a:r>
            <a:r>
              <a:rPr lang="ko-KR" altLang="en-US" sz="1600" dirty="0">
                <a:latin typeface="+mn-ea"/>
              </a:rPr>
              <a:t>로 해결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606EA42-503E-48AB-B6EE-38D88BC1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1D6224-E94D-4D6D-8798-4838F75C5307}"/>
              </a:ext>
            </a:extLst>
          </p:cNvPr>
          <p:cNvCxnSpPr>
            <a:cxnSpLocks/>
          </p:cNvCxnSpPr>
          <p:nvPr/>
        </p:nvCxnSpPr>
        <p:spPr>
          <a:xfrm flipH="1">
            <a:off x="6457950" y="4091940"/>
            <a:ext cx="109537" cy="144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2" y="2290762"/>
            <a:ext cx="6315075" cy="2276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5067300"/>
            <a:ext cx="6343650" cy="7620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3BC18-A713-410D-B57B-A59138F2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40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2987316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코드 버전 관리 시스템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소스코드의 변경 이력을 관리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소스코드 추가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삭제에 대한 기록을 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변경내용에 대한 소스코드의 비교 가능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언제든지 원하는 시점으로 파일의 상태변경이 가능함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별도로 파일을 카피해 놓거나 백업하지 않아도 됨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Source Code Management(SCM)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System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특정 시점 변경 추적</a:t>
            </a:r>
            <a:endParaRPr lang="en-US" altLang="ko-KR" dirty="0">
              <a:latin typeface="+mn-ea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C695239-5301-4FBD-8EC0-C63E5A919FF1}"/>
              </a:ext>
            </a:extLst>
          </p:cNvPr>
          <p:cNvSpPr txBox="1">
            <a:spLocks/>
          </p:cNvSpPr>
          <p:nvPr/>
        </p:nvSpPr>
        <p:spPr>
          <a:xfrm>
            <a:off x="250825" y="4148771"/>
            <a:ext cx="8641655" cy="18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Linus Torvalds</a:t>
            </a:r>
            <a:r>
              <a:rPr lang="ko-KR" altLang="en-US" dirty="0" err="1">
                <a:latin typeface="+mn-ea"/>
              </a:rPr>
              <a:t>는직접</a:t>
            </a:r>
            <a:r>
              <a:rPr lang="ko-KR" altLang="en-US" dirty="0">
                <a:latin typeface="+mn-ea"/>
              </a:rPr>
              <a:t> 개발 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April 2005 - </a:t>
            </a:r>
            <a:r>
              <a:rPr lang="en-US" altLang="ko-KR" dirty="0" err="1">
                <a:latin typeface="+mn-ea"/>
              </a:rPr>
              <a:t>Bitkeeper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라이선스 이슈로 인하여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약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주</a:t>
            </a:r>
            <a:r>
              <a:rPr lang="en-US" altLang="ko-KR" dirty="0">
                <a:latin typeface="+mn-ea"/>
              </a:rPr>
              <a:t>)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GitHub(2008</a:t>
            </a:r>
            <a:r>
              <a:rPr lang="ko-KR" altLang="en-US" dirty="0">
                <a:latin typeface="+mn-ea"/>
              </a:rPr>
              <a:t>년경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인해서 폭발적으로 성장</a:t>
            </a: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08971C3-24A2-4AD8-AB6C-12BBEDC4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46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44507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Commit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동사로 사용되는 </a:t>
            </a:r>
            <a:r>
              <a:rPr lang="ko-KR" altLang="en-US" dirty="0">
                <a:latin typeface="+mn-ea"/>
              </a:rPr>
              <a:t>의미 </a:t>
            </a:r>
            <a:r>
              <a:rPr lang="en-US" altLang="ko-KR" dirty="0">
                <a:latin typeface="+mn-ea"/>
              </a:rPr>
              <a:t>: 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 err="1">
                <a:latin typeface="+mn-ea"/>
              </a:rPr>
              <a:t>했어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사전적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저지르다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범하다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약속하다</a:t>
            </a:r>
            <a:r>
              <a:rPr lang="en-US" altLang="ko-KR" dirty="0">
                <a:latin typeface="+mn-ea"/>
              </a:rPr>
              <a:t>,  (</a:t>
            </a:r>
            <a:r>
              <a:rPr lang="ko-KR" altLang="en-US" dirty="0">
                <a:latin typeface="+mn-ea"/>
              </a:rPr>
              <a:t>일</a:t>
            </a:r>
            <a:r>
              <a:rPr lang="en-US" altLang="ko-KR" dirty="0">
                <a:latin typeface="+mn-ea"/>
              </a:rPr>
              <a:t>·</a:t>
            </a:r>
            <a:r>
              <a:rPr lang="ko-KR" altLang="en-US" dirty="0">
                <a:latin typeface="+mn-ea"/>
              </a:rPr>
              <a:t>활동 등에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전념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헌신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하다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ko-KR" altLang="en-US" dirty="0">
                <a:solidFill>
                  <a:srgbClr val="0000FF"/>
                </a:solidFill>
              </a:rPr>
              <a:t>회부하다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~</a:t>
            </a:r>
            <a:r>
              <a:rPr lang="ko-KR" altLang="en-US" dirty="0">
                <a:solidFill>
                  <a:srgbClr val="0000FF"/>
                </a:solidFill>
              </a:rPr>
              <a:t>을 마음에 새기다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기억하다</a:t>
            </a:r>
            <a:r>
              <a:rPr lang="en-US" altLang="ko-KR" dirty="0">
                <a:solidFill>
                  <a:srgbClr val="0000FF"/>
                </a:solidFill>
              </a:rPr>
              <a:t>],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적어 두다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※ </a:t>
            </a:r>
            <a:r>
              <a:rPr lang="ko-KR" altLang="en-US" dirty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.git directory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등록시키는 명령어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명사로 사용되는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>
                <a:latin typeface="+mn-ea"/>
              </a:rPr>
              <a:t>에 기록되어 있으니 걱정하지 마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commit </a:t>
            </a:r>
            <a:r>
              <a:rPr lang="ko-KR" altLang="en-US" dirty="0">
                <a:latin typeface="+mn-ea"/>
              </a:rPr>
              <a:t>객체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스냅샷으로 모든 정보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실제로는 정보의 연결고리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보유하고 있는 객체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40</a:t>
            </a:r>
            <a:r>
              <a:rPr lang="ko-KR" altLang="en-US" dirty="0">
                <a:latin typeface="+mn-ea"/>
              </a:rPr>
              <a:t>가지의 문자로 구성된 </a:t>
            </a:r>
            <a:r>
              <a:rPr lang="en-US" altLang="ko-KR" dirty="0">
                <a:latin typeface="+mn-ea"/>
              </a:rPr>
              <a:t>SHA-1 </a:t>
            </a:r>
            <a:r>
              <a:rPr lang="ko-KR" altLang="en-US" dirty="0" err="1">
                <a:latin typeface="+mn-ea"/>
              </a:rPr>
              <a:t>체크썸</a:t>
            </a:r>
            <a:r>
              <a:rPr lang="ko-KR" altLang="en-US" dirty="0">
                <a:latin typeface="+mn-ea"/>
              </a:rPr>
              <a:t> 해시로 연결되어 고유한 상태 유지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8" name="왼쪽 화살표 7"/>
          <p:cNvSpPr/>
          <p:nvPr/>
        </p:nvSpPr>
        <p:spPr>
          <a:xfrm rot="10800000">
            <a:off x="488751" y="4763690"/>
            <a:ext cx="556306" cy="16391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6828E8-F83A-4C22-87B3-E86500F8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1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스냅샷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0" y="1735131"/>
            <a:ext cx="8701175" cy="4284669"/>
          </a:xfrm>
          <a:prstGeom prst="rect">
            <a:avLst/>
          </a:prstGeom>
        </p:spPr>
      </p:pic>
      <p:sp>
        <p:nvSpPr>
          <p:cNvPr id="79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Snapshot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3B8814-C98D-45ED-BB82-D4B348CA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24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4884737"/>
            <a:ext cx="5772150" cy="771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생성 이유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(branch)</a:t>
            </a:r>
            <a:r>
              <a:rPr lang="ko-KR" altLang="en-US" dirty="0">
                <a:latin typeface="+mn-ea"/>
              </a:rPr>
              <a:t>는 왜 만드나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원본은 그대로 두고 원본을 수정하고자 할 때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업무를 세분화하여 부분적 기능적으로 작업하고자 할 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협업 할 때 업무 분할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(Branch) : </a:t>
            </a:r>
            <a:r>
              <a:rPr lang="ko-KR" altLang="en-US" dirty="0">
                <a:latin typeface="+mn-ea"/>
              </a:rPr>
              <a:t>가지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만들기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>
                <a:latin typeface="+mn-ea"/>
              </a:rPr>
              <a:t>가지 만들기</a:t>
            </a:r>
            <a:r>
              <a:rPr lang="en-US" altLang="ko-KR" dirty="0">
                <a:latin typeface="+mn-ea"/>
              </a:rPr>
              <a:t>  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기본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 현재 작업중인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 main </a:t>
            </a:r>
            <a:r>
              <a:rPr lang="ko-KR" altLang="en-US" dirty="0">
                <a:latin typeface="+mn-ea"/>
              </a:rPr>
              <a:t>위에서 </a:t>
            </a:r>
            <a:r>
              <a:rPr lang="ko-KR" altLang="en-US" dirty="0" err="1">
                <a:latin typeface="+mn-ea"/>
              </a:rPr>
              <a:t>작업중임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525255" y="4860924"/>
            <a:ext cx="913646" cy="231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29454" y="5207001"/>
            <a:ext cx="159944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616578" y="4735535"/>
            <a:ext cx="964822" cy="471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771900" y="4735535"/>
            <a:ext cx="1753356" cy="22857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80AC521-6F8C-4AD1-BE33-163EA6DE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12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55" y="1466850"/>
            <a:ext cx="1876425" cy="17145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</a:t>
            </a:r>
            <a:r>
              <a:rPr lang="en-US" altLang="ko-KR" dirty="0"/>
              <a:t>(</a:t>
            </a:r>
            <a:r>
              <a:rPr lang="ko-KR" altLang="en-US" dirty="0"/>
              <a:t>업무 분담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(branch)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만들기 전에</a:t>
            </a:r>
            <a:r>
              <a:rPr lang="ko-KR" altLang="en-US" dirty="0">
                <a:latin typeface="+mn-ea"/>
              </a:rPr>
              <a:t> 업무 분담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p1.txt</a:t>
            </a:r>
            <a:r>
              <a:rPr lang="ko-KR" altLang="en-US" dirty="0">
                <a:latin typeface="+mn-ea"/>
              </a:rPr>
              <a:t>에 업무 기록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p1.txt 3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‘3. -- main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4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‘4.’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‘5. --feature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--‘ </a:t>
            </a:r>
            <a:r>
              <a:rPr lang="ko-KR" altLang="en-US" dirty="0">
                <a:latin typeface="+mn-ea"/>
              </a:rPr>
              <a:t> 입력 후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-am </a:t>
            </a:r>
            <a:r>
              <a:rPr lang="en-US" altLang="ko-KR" dirty="0">
                <a:latin typeface="+mn-ea"/>
              </a:rPr>
              <a:t>‘work allocation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저장소에 세번째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‘-am’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all(changed file)r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message</a:t>
            </a:r>
            <a:r>
              <a:rPr lang="ko-KR" altLang="en-US" dirty="0">
                <a:latin typeface="+mn-ea"/>
              </a:rPr>
              <a:t>을 같이 하겠다는 의미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하지 않고 </a:t>
            </a:r>
            <a:r>
              <a:rPr lang="en-US" altLang="ko-KR" dirty="0">
                <a:latin typeface="+mn-ea"/>
              </a:rPr>
              <a:t>–am</a:t>
            </a:r>
            <a:r>
              <a:rPr lang="ko-KR" altLang="en-US" dirty="0">
                <a:latin typeface="+mn-ea"/>
              </a:rPr>
              <a:t>을 사용하기 위하여는 한번은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수행 했어야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tracked file</a:t>
            </a:r>
            <a:r>
              <a:rPr lang="ko-KR" altLang="en-US" dirty="0">
                <a:latin typeface="+mn-ea"/>
              </a:rPr>
              <a:t>로 만든 후에 가능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889500" y="2413000"/>
            <a:ext cx="2067508" cy="72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346700" y="2882805"/>
            <a:ext cx="1610308" cy="1000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529322" y="2677594"/>
            <a:ext cx="3427686" cy="8466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94" y="5530849"/>
            <a:ext cx="5838825" cy="8953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5DEEA5-247A-44BA-AD7A-45DFF3E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62" y="5246687"/>
            <a:ext cx="5934075" cy="581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/>
              <a:t>실행 후 작업 </a:t>
            </a:r>
            <a:r>
              <a:rPr lang="en-US" altLang="ko-KR" dirty="0"/>
              <a:t>(</a:t>
            </a:r>
            <a:r>
              <a:rPr lang="ko-KR" altLang="en-US" dirty="0"/>
              <a:t>실행 중이면 무시</a:t>
            </a:r>
            <a:r>
              <a:rPr lang="en-US" altLang="ko-KR" dirty="0"/>
              <a:t>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목록 볼 때</a:t>
            </a:r>
            <a:r>
              <a:rPr lang="en-US" altLang="ko-KR" dirty="0"/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ko-KR" altLang="en-US" dirty="0">
                <a:solidFill>
                  <a:srgbClr val="FF0000"/>
                </a:solidFill>
              </a:rPr>
              <a:t>  </a:t>
            </a:r>
            <a:r>
              <a:rPr lang="en-US" altLang="ko-KR" dirty="0">
                <a:solidFill>
                  <a:srgbClr val="FF0000"/>
                </a:solidFill>
              </a:rPr>
              <a:t>-v</a:t>
            </a:r>
            <a:r>
              <a:rPr lang="en-US" altLang="ko-KR" dirty="0"/>
              <a:t> : </a:t>
            </a:r>
            <a:r>
              <a:rPr lang="ko-KR" altLang="en-US" dirty="0"/>
              <a:t>위와 차이점 확인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/>
              <a:t>만</a:t>
            </a:r>
            <a:r>
              <a:rPr lang="ko-KR" altLang="en-US" dirty="0">
                <a:latin typeface="+mn-ea"/>
              </a:rPr>
              <a:t>들기</a:t>
            </a:r>
            <a:r>
              <a:rPr lang="en-US" altLang="ko-KR" dirty="0">
                <a:latin typeface="+mn-ea"/>
              </a:rPr>
              <a:t> 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 : “feature-1“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: 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중에서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있음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별표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녹색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66825" y="5410199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455" y="2601634"/>
            <a:ext cx="5857875" cy="581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3549650"/>
            <a:ext cx="6019800" cy="4191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EF718-0573-4997-9215-D0F12515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24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974975"/>
            <a:ext cx="5981700" cy="1466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실행 중이면 무시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전환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</a:t>
            </a:r>
            <a:r>
              <a:rPr lang="en-US" altLang="ko-KR" dirty="0">
                <a:latin typeface="+mn-ea"/>
              </a:rPr>
              <a:t> feature-1 : “feature-1“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: </a:t>
            </a:r>
            <a:r>
              <a:rPr lang="ko-KR" altLang="en-US" dirty="0">
                <a:latin typeface="+mn-ea"/>
              </a:rPr>
              <a:t>상태 확인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en-US" altLang="ko-KR" dirty="0">
                <a:solidFill>
                  <a:srgbClr val="FF0000"/>
                </a:solidFill>
              </a:rPr>
              <a:t>  -1</a:t>
            </a:r>
            <a:r>
              <a:rPr lang="en-US" altLang="ko-KR" dirty="0"/>
              <a:t>: 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8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feaure-1, main</a:t>
            </a:r>
            <a:r>
              <a:rPr lang="ko-KR" altLang="en-US" dirty="0">
                <a:latin typeface="+mn-ea"/>
              </a:rPr>
              <a:t>으로 변경되어 가리키는 것을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38225" y="3954462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95924" y="36068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45124" y="29464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99124" y="3225800"/>
            <a:ext cx="80132" cy="32861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87" y="4806950"/>
            <a:ext cx="7210425" cy="11049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806353-8EF3-4F45-8505-4C641B86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0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‘6. feature story1’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p1.txt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‘commit1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305" y="2239962"/>
            <a:ext cx="1781175" cy="19716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05" y="3949700"/>
            <a:ext cx="6057900" cy="9334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6165787" y="2150548"/>
            <a:ext cx="1026927" cy="167215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DC8EE2-0A02-43BF-BB39-E08833F7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0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: </a:t>
            </a:r>
            <a:r>
              <a:rPr lang="ko-KR" altLang="en-US" dirty="0">
                <a:latin typeface="+mn-ea"/>
              </a:rPr>
              <a:t>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길게 보이기 시작하면서 복잡해 짐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7" y="1892669"/>
            <a:ext cx="7019925" cy="427672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9513D-D696-4541-904B-7D9BB230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48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12" y="3863975"/>
            <a:ext cx="6048375" cy="1085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: main</a:t>
            </a:r>
            <a:r>
              <a:rPr lang="ko-KR" altLang="en-US" dirty="0">
                <a:latin typeface="+mn-ea"/>
              </a:rPr>
              <a:t>으로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전환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p1.txt. </a:t>
            </a:r>
            <a:r>
              <a:rPr lang="ko-KR" altLang="en-US" dirty="0">
                <a:latin typeface="+mn-ea"/>
              </a:rPr>
              <a:t>내용 확인하기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와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내용이 틀려 보이는 것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확인해야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브랜치마다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고유의 폴더가 존재하니 혼동하지 말아야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파일작업하기전에 반드시 어느 </a:t>
            </a:r>
            <a:r>
              <a:rPr lang="ko-KR" altLang="en-US" b="1" dirty="0" err="1">
                <a:solidFill>
                  <a:srgbClr val="0000FF"/>
                </a:solidFill>
                <a:latin typeface="+mn-ea"/>
              </a:rPr>
              <a:t>브랜치에서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 작업하는지 확인해야 함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99124" y="38227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330118" y="3628943"/>
            <a:ext cx="172282" cy="23848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25E0CE-C7B4-42CC-8EE3-E4AE59CA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91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r>
              <a:rPr lang="en-US" altLang="ko-KR" dirty="0"/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 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새로운 파일</a:t>
            </a:r>
            <a:r>
              <a:rPr lang="en-US" altLang="ko-KR" dirty="0">
                <a:latin typeface="+mn-ea"/>
              </a:rPr>
              <a:t>(p2.txt)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p2.txt, </a:t>
            </a:r>
            <a:r>
              <a:rPr lang="ko-KR" altLang="en-US" dirty="0">
                <a:latin typeface="+mn-ea"/>
              </a:rPr>
              <a:t>내용</a:t>
            </a:r>
            <a:r>
              <a:rPr lang="en-US" altLang="ko-KR" dirty="0">
                <a:latin typeface="+mn-ea"/>
              </a:rPr>
              <a:t>: ‘branch checkout’</a:t>
            </a:r>
            <a:r>
              <a:rPr lang="ko-KR" altLang="en-US" dirty="0">
                <a:latin typeface="+mn-ea"/>
              </a:rPr>
              <a:t> 입력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>
                <a:latin typeface="+mn-ea"/>
              </a:rPr>
              <a:t>폴더에서 파일 확인 </a:t>
            </a:r>
            <a:r>
              <a:rPr lang="en-US" altLang="ko-KR" dirty="0">
                <a:latin typeface="+mn-ea"/>
              </a:rPr>
              <a:t>(p1.txt, p2.txt)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untracked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p2.txt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r>
              <a:rPr lang="en-US" altLang="ko-KR" dirty="0"/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같은 내용 확인하고 닫음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했던 내용과 동일한 것을 확인</a:t>
            </a: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4699000" y="3632200"/>
            <a:ext cx="952500" cy="11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7DF28-BAEF-4F4D-A1A7-D65E153D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8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EF1697-26ED-451F-B42B-99763CE4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2" y="1718653"/>
            <a:ext cx="7676708" cy="437979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E6171-B27B-4C3F-B62E-7232D8DB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46653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로컬 저장소</a:t>
            </a:r>
            <a:r>
              <a:rPr lang="en-US" altLang="ko-KR" dirty="0"/>
              <a:t>, </a:t>
            </a:r>
            <a:r>
              <a:rPr lang="ko-KR" altLang="en-US" dirty="0"/>
              <a:t>원격 저장소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지역저장소 </a:t>
            </a:r>
            <a:r>
              <a:rPr lang="en-US" altLang="ko-KR" dirty="0">
                <a:latin typeface="+mn-ea"/>
              </a:rPr>
              <a:t>(Local Repository) : </a:t>
            </a:r>
            <a:r>
              <a:rPr lang="ko-KR" altLang="en-US" dirty="0">
                <a:latin typeface="+mn-ea"/>
              </a:rPr>
              <a:t>내 </a:t>
            </a:r>
            <a:r>
              <a:rPr lang="en-US" altLang="ko-KR" dirty="0">
                <a:latin typeface="+mn-ea"/>
              </a:rPr>
              <a:t>PC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(Remote Repository) :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등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662F85-464B-4F3D-ACEA-811E56F770C9}"/>
              </a:ext>
            </a:extLst>
          </p:cNvPr>
          <p:cNvSpPr/>
          <p:nvPr/>
        </p:nvSpPr>
        <p:spPr>
          <a:xfrm>
            <a:off x="3934050" y="2677343"/>
            <a:ext cx="786810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36F139E-A4B8-4065-A07A-FDB7F06C9A18}"/>
              </a:ext>
            </a:extLst>
          </p:cNvPr>
          <p:cNvSpPr/>
          <p:nvPr/>
        </p:nvSpPr>
        <p:spPr>
          <a:xfrm rot="10800000">
            <a:off x="5518288" y="4846384"/>
            <a:ext cx="521005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5C39D-44A6-4266-B624-30D8F1B5D7BC}"/>
              </a:ext>
            </a:extLst>
          </p:cNvPr>
          <p:cNvSpPr txBox="1"/>
          <p:nvPr/>
        </p:nvSpPr>
        <p:spPr>
          <a:xfrm>
            <a:off x="6071190" y="4846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0000FF"/>
                </a:solidFill>
              </a:rPr>
              <a:t>지역저장소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(Local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개인활동공간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45E97-AAAD-4DDD-8675-AD542BAF4D38}"/>
              </a:ext>
            </a:extLst>
          </p:cNvPr>
          <p:cNvSpPr txBox="1"/>
          <p:nvPr/>
        </p:nvSpPr>
        <p:spPr>
          <a:xfrm>
            <a:off x="1031351" y="2643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</a:rPr>
              <a:t>원격저장소 </a:t>
            </a:r>
            <a:r>
              <a:rPr lang="en-US" altLang="ko-KR" sz="1600" dirty="0">
                <a:solidFill>
                  <a:srgbClr val="0000FF"/>
                </a:solidFill>
              </a:rPr>
              <a:t>(Remote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협업공간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B2077-5A58-4F3D-8150-BB2BE9BA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9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r>
              <a:rPr lang="en-US" altLang="ko-KR" dirty="0"/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p2.txt 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‘p2.txt from feature-1’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 내용 확인</a:t>
            </a:r>
            <a:r>
              <a:rPr lang="en-US" altLang="ko-KR" dirty="0">
                <a:latin typeface="+mn-ea"/>
              </a:rPr>
              <a:t> (p1.txt, p2.txt)</a:t>
            </a: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r>
              <a:rPr lang="en-US" altLang="ko-KR" dirty="0"/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(p2.txt</a:t>
            </a:r>
            <a:r>
              <a:rPr lang="ko-KR" altLang="en-US" dirty="0">
                <a:latin typeface="+mn-ea"/>
              </a:rPr>
              <a:t>가 안보임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차이가 느껴지나요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5EEE46-C5EF-4317-A79F-866F3D5F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3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‘7. feature story2’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-am ‘commit2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전체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(main</a:t>
            </a:r>
            <a:r>
              <a:rPr lang="ko-KR" altLang="en-US" dirty="0">
                <a:latin typeface="+mn-ea"/>
              </a:rPr>
              <a:t>과</a:t>
            </a:r>
            <a:r>
              <a:rPr lang="en-US" altLang="ko-KR" dirty="0">
                <a:latin typeface="+mn-ea"/>
              </a:rPr>
              <a:t> feature-1)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→ --branches </a:t>
            </a:r>
            <a:r>
              <a:rPr lang="ko-KR" altLang="en-US" dirty="0">
                <a:latin typeface="+mn-ea"/>
              </a:rPr>
              <a:t>옵션이 없으면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해당 </a:t>
            </a:r>
            <a:r>
              <a:rPr lang="en-US" altLang="ko-KR" dirty="0">
                <a:latin typeface="+mn-ea"/>
              </a:rPr>
              <a:t>branch log</a:t>
            </a:r>
            <a:r>
              <a:rPr lang="ko-KR" altLang="en-US" dirty="0">
                <a:latin typeface="+mn-ea"/>
              </a:rPr>
              <a:t>의 직계존속</a:t>
            </a:r>
            <a:r>
              <a:rPr lang="en-US" altLang="ko-KR" dirty="0">
                <a:latin typeface="+mn-ea"/>
              </a:rPr>
              <a:t>(history)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의 위치 확인 중요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HEAD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특수한 포인터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현재 작업중인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가리킴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(</a:t>
            </a:r>
            <a:r>
              <a:rPr lang="ko-KR" altLang="en-US" dirty="0">
                <a:latin typeface="+mn-ea"/>
              </a:rPr>
              <a:t>사실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가리키는 것이 아닌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객체를 가리키고 있는 것임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980" y="2546349"/>
            <a:ext cx="1714500" cy="2085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437064" y="2581275"/>
            <a:ext cx="753616" cy="18129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878" y="4059702"/>
            <a:ext cx="5581650" cy="13906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F69FBB-23AB-4251-B5D2-402CF8B6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152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gitplace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신규 파일 작성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p3.txt,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첫 줄에</a:t>
            </a:r>
            <a:r>
              <a:rPr lang="en-US" altLang="ko-KR" dirty="0">
                <a:latin typeface="+mn-ea"/>
              </a:rPr>
              <a:t> ‘main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저장 후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(bash</a:t>
            </a:r>
            <a:r>
              <a:rPr lang="ko-KR" altLang="en-US" dirty="0">
                <a:latin typeface="+mn-ea"/>
              </a:rPr>
              <a:t>창에서 </a:t>
            </a:r>
            <a:r>
              <a:rPr lang="en-US" altLang="ko-KR" dirty="0">
                <a:latin typeface="+mn-ea"/>
              </a:rPr>
              <a:t>$ echo 'main story’ &gt;&gt; p3.txt)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p3.txt : warning </a:t>
            </a:r>
            <a:r>
              <a:rPr lang="ko-KR" altLang="en-US" dirty="0">
                <a:latin typeface="+mn-ea"/>
              </a:rPr>
              <a:t>무시 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p3.txt</a:t>
            </a:r>
            <a:r>
              <a:rPr lang="ko-KR" altLang="en-US" dirty="0">
                <a:latin typeface="+mn-ea"/>
              </a:rPr>
              <a:t>생성시 발생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‘p3.txt from main’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--graph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: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브랜치가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나누어 진 것을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89" y="4439019"/>
            <a:ext cx="5495925" cy="1781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53689" y="4711700"/>
            <a:ext cx="433811" cy="990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90" y="2759075"/>
            <a:ext cx="1533525" cy="857250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6035040" y="3187700"/>
            <a:ext cx="85725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1018EC-A6C9-4C9C-B643-35E70A5F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0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D09A0AB-6B83-4681-9C40-11F79EE4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32" y="3959293"/>
            <a:ext cx="5505450" cy="17621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각기 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작업한 내용을 합하는 과정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합치고자 하는 </a:t>
            </a:r>
            <a:r>
              <a:rPr lang="ko-KR" altLang="en-US" dirty="0"/>
              <a:t>경우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main</a:t>
            </a:r>
            <a:r>
              <a:rPr lang="ko-KR" altLang="en-US" dirty="0">
                <a:latin typeface="+mn-ea"/>
              </a:rPr>
              <a:t>으로 전환한 후에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merge</a:t>
            </a:r>
            <a:r>
              <a:rPr lang="en-US" altLang="ko-KR" dirty="0">
                <a:latin typeface="+mn-ea"/>
              </a:rPr>
              <a:t> 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feature-1</a:t>
            </a:r>
            <a:r>
              <a:rPr lang="ko-KR" altLang="en-US" dirty="0">
                <a:latin typeface="+mn-ea"/>
              </a:rPr>
              <a:t>의 내용을 가져옴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message </a:t>
            </a:r>
            <a:r>
              <a:rPr lang="ko-KR" altLang="en-US" dirty="0">
                <a:latin typeface="+mn-ea"/>
              </a:rPr>
              <a:t>작업을 위한 텍스트화면이 </a:t>
            </a:r>
            <a:r>
              <a:rPr lang="en-US" altLang="ko-KR" dirty="0">
                <a:latin typeface="+mn-ea"/>
              </a:rPr>
              <a:t>pop up</a:t>
            </a:r>
            <a:r>
              <a:rPr lang="ko-KR" altLang="en-US" dirty="0">
                <a:latin typeface="+mn-ea"/>
              </a:rPr>
              <a:t>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75" y="3041732"/>
            <a:ext cx="6038850" cy="581025"/>
          </a:xfrm>
          <a:prstGeom prst="rect">
            <a:avLst/>
          </a:prstGeom>
        </p:spPr>
      </p:pic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3467968" y="442712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1007" y="440600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E14D8-C803-4D01-84FB-782F35C6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88BF2D-BB51-49D0-AE0D-3910DB90D150}"/>
              </a:ext>
            </a:extLst>
          </p:cNvPr>
          <p:cNvSpPr/>
          <p:nvPr/>
        </p:nvSpPr>
        <p:spPr>
          <a:xfrm>
            <a:off x="1127760" y="336534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8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내용물이 모두 보임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∙ p2.txt </a:t>
            </a:r>
            <a:r>
              <a:rPr lang="ko-KR" altLang="en-US" dirty="0">
                <a:latin typeface="+mn-ea"/>
              </a:rPr>
              <a:t>포함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3249612"/>
            <a:ext cx="1676400" cy="2085975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40000" y="4610100"/>
            <a:ext cx="27813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350103-8670-44DF-A6BB-3BA5CEFF9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50243"/>
            <a:ext cx="5981700" cy="1238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69D7895-3174-434F-A922-8184F1995129}"/>
              </a:ext>
            </a:extLst>
          </p:cNvPr>
          <p:cNvSpPr/>
          <p:nvPr/>
        </p:nvSpPr>
        <p:spPr>
          <a:xfrm>
            <a:off x="5321300" y="4736308"/>
            <a:ext cx="1586608" cy="4757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97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endParaRPr lang="ko-KR" altLang="en-US" dirty="0">
              <a:solidFill>
                <a:srgbClr val="FF0000"/>
              </a:solidFill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합쳐진</a:t>
            </a:r>
            <a:r>
              <a:rPr lang="en-US" altLang="ko-KR" dirty="0">
                <a:latin typeface="+mn-ea"/>
              </a:rPr>
              <a:t>(merged)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--branches --graph 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245E9-C142-4A5F-AB45-5A0B639B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1B84-533B-42C6-9C3E-8B0302B2E651}"/>
              </a:ext>
            </a:extLst>
          </p:cNvPr>
          <p:cNvSpPr txBox="1"/>
          <p:nvPr/>
        </p:nvSpPr>
        <p:spPr>
          <a:xfrm>
            <a:off x="1050925" y="4919181"/>
            <a:ext cx="6331220" cy="1057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>
                <a:latin typeface="+mn-ea"/>
              </a:rPr>
              <a:t> ※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중에 </a:t>
            </a:r>
            <a:r>
              <a:rPr lang="en-US" altLang="ko-KR" sz="1600" dirty="0">
                <a:latin typeface="+mn-ea"/>
              </a:rPr>
              <a:t>conflict</a:t>
            </a:r>
            <a:r>
              <a:rPr lang="ko-KR" altLang="en-US" sz="1600" dirty="0">
                <a:latin typeface="+mn-ea"/>
              </a:rPr>
              <a:t>가 나서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이전으로 돌리고 싶을 경우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</a:t>
            </a:r>
            <a:r>
              <a:rPr lang="ko-KR" altLang="en-US" sz="1600" dirty="0">
                <a:latin typeface="+mn-ea"/>
              </a:rPr>
              <a:t>다음 명령어를 하면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 상태로 돌아 감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☞ git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merge --abort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61F6FA-9E6C-44A0-B62D-C21EB363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57" y="2225992"/>
            <a:ext cx="5762625" cy="2085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01725" y="2549142"/>
            <a:ext cx="433811" cy="1273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3617816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2574542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41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90478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모양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>
            <a:spLocks noChangeAspect="1"/>
          </p:cNvSpPr>
          <p:nvPr/>
        </p:nvSpPr>
        <p:spPr>
          <a:xfrm>
            <a:off x="2454579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977901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1716240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6"/>
            <a:endCxn id="8" idx="2"/>
          </p:cNvCxnSpPr>
          <p:nvPr/>
        </p:nvCxnSpPr>
        <p:spPr>
          <a:xfrm>
            <a:off x="1337901" y="2593000"/>
            <a:ext cx="378339" cy="0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5"/>
            <a:endCxn id="2" idx="2"/>
          </p:cNvCxnSpPr>
          <p:nvPr/>
        </p:nvCxnSpPr>
        <p:spPr>
          <a:xfrm>
            <a:off x="2023519" y="2720279"/>
            <a:ext cx="431060" cy="545821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>
            <a:spLocks noChangeAspect="1"/>
          </p:cNvSpPr>
          <p:nvPr/>
        </p:nvSpPr>
        <p:spPr>
          <a:xfrm>
            <a:off x="3192918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" idx="6"/>
            <a:endCxn id="19" idx="2"/>
          </p:cNvCxnSpPr>
          <p:nvPr/>
        </p:nvCxnSpPr>
        <p:spPr>
          <a:xfrm>
            <a:off x="2814579" y="32661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>
            <a:spLocks noChangeAspect="1"/>
          </p:cNvSpPr>
          <p:nvPr/>
        </p:nvSpPr>
        <p:spPr>
          <a:xfrm>
            <a:off x="3931257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9" idx="7"/>
            <a:endCxn id="25" idx="3"/>
          </p:cNvCxnSpPr>
          <p:nvPr/>
        </p:nvCxnSpPr>
        <p:spPr>
          <a:xfrm flipV="1">
            <a:off x="3500197" y="2720279"/>
            <a:ext cx="483781" cy="418542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>
            <a:spLocks noChangeAspect="1"/>
          </p:cNvSpPr>
          <p:nvPr/>
        </p:nvSpPr>
        <p:spPr>
          <a:xfrm>
            <a:off x="4669596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5" idx="6"/>
            <a:endCxn id="30" idx="2"/>
          </p:cNvCxnSpPr>
          <p:nvPr/>
        </p:nvCxnSpPr>
        <p:spPr>
          <a:xfrm>
            <a:off x="4291257" y="25930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8" idx="6"/>
            <a:endCxn id="25" idx="2"/>
          </p:cNvCxnSpPr>
          <p:nvPr/>
        </p:nvCxnSpPr>
        <p:spPr>
          <a:xfrm>
            <a:off x="2076240" y="2593000"/>
            <a:ext cx="185501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>
            <a:spLocks noChangeAspect="1"/>
          </p:cNvSpPr>
          <p:nvPr/>
        </p:nvSpPr>
        <p:spPr>
          <a:xfrm>
            <a:off x="5407935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6150861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30" idx="5"/>
            <a:endCxn id="58" idx="2"/>
          </p:cNvCxnSpPr>
          <p:nvPr/>
        </p:nvCxnSpPr>
        <p:spPr>
          <a:xfrm>
            <a:off x="4976875" y="2720279"/>
            <a:ext cx="431060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8" idx="6"/>
            <a:endCxn id="59" idx="2"/>
          </p:cNvCxnSpPr>
          <p:nvPr/>
        </p:nvCxnSpPr>
        <p:spPr>
          <a:xfrm>
            <a:off x="5767935" y="3266100"/>
            <a:ext cx="382926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>
            <a:spLocks noChangeAspect="1"/>
          </p:cNvSpPr>
          <p:nvPr/>
        </p:nvSpPr>
        <p:spPr>
          <a:xfrm>
            <a:off x="6884613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59" idx="6"/>
            <a:endCxn id="73" idx="2"/>
          </p:cNvCxnSpPr>
          <p:nvPr/>
        </p:nvCxnSpPr>
        <p:spPr>
          <a:xfrm>
            <a:off x="6510861" y="3266100"/>
            <a:ext cx="373752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>
            <a:spLocks noChangeAspect="1"/>
          </p:cNvSpPr>
          <p:nvPr/>
        </p:nvSpPr>
        <p:spPr>
          <a:xfrm>
            <a:off x="6146274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7622954" y="2413000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30" idx="6"/>
            <a:endCxn id="77" idx="2"/>
          </p:cNvCxnSpPr>
          <p:nvPr/>
        </p:nvCxnSpPr>
        <p:spPr>
          <a:xfrm>
            <a:off x="5029596" y="2593000"/>
            <a:ext cx="1116678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7" idx="6"/>
            <a:endCxn id="79" idx="2"/>
          </p:cNvCxnSpPr>
          <p:nvPr/>
        </p:nvCxnSpPr>
        <p:spPr>
          <a:xfrm>
            <a:off x="6506274" y="2593000"/>
            <a:ext cx="1116680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3" idx="6"/>
            <a:endCxn id="79" idx="3"/>
          </p:cNvCxnSpPr>
          <p:nvPr/>
        </p:nvCxnSpPr>
        <p:spPr>
          <a:xfrm flipV="1">
            <a:off x="7244613" y="2720279"/>
            <a:ext cx="431062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 flipH="1">
            <a:off x="222979" y="2403668"/>
            <a:ext cx="7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 flipH="1">
            <a:off x="222978" y="3076768"/>
            <a:ext cx="11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Branch -1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910517" y="3748560"/>
            <a:ext cx="1304066" cy="92333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</a:t>
            </a:r>
            <a:endParaRPr lang="en-US" altLang="ko-KR" dirty="0"/>
          </a:p>
          <a:p>
            <a:pPr algn="ctr"/>
            <a:r>
              <a:rPr lang="ko-KR" altLang="en-US" dirty="0"/>
              <a:t>매우 높음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35380" y="3887060"/>
            <a:ext cx="1340418" cy="64633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 없음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25445" y="4025559"/>
            <a:ext cx="1546949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순차적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stCxn id="98" idx="3"/>
            <a:endCxn id="97" idx="1"/>
          </p:cNvCxnSpPr>
          <p:nvPr/>
        </p:nvCxnSpPr>
        <p:spPr>
          <a:xfrm>
            <a:off x="3072394" y="4210225"/>
            <a:ext cx="2629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27218" y="4025559"/>
            <a:ext cx="1316116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병렬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3" name="직선 화살표 연결선 102"/>
          <p:cNvCxnSpPr>
            <a:stCxn id="102" idx="3"/>
            <a:endCxn id="96" idx="1"/>
          </p:cNvCxnSpPr>
          <p:nvPr/>
        </p:nvCxnSpPr>
        <p:spPr>
          <a:xfrm>
            <a:off x="6543334" y="4210225"/>
            <a:ext cx="367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3F7ED-7E45-46BA-B02E-57537370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049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Conflict</a:t>
            </a:r>
            <a:r>
              <a:rPr lang="ko-KR" altLang="en-US" dirty="0">
                <a:latin typeface="+mn-ea"/>
              </a:rPr>
              <a:t>란</a:t>
            </a:r>
            <a:r>
              <a:rPr lang="en-US" altLang="ko-KR" dirty="0">
                <a:latin typeface="+mn-ea"/>
              </a:rPr>
              <a:t>?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합치는 파일의 내용이 서로 충돌이 발생하는 경우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–am ‘main story from main’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5" y="3070225"/>
            <a:ext cx="1600200" cy="21812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022600" y="4064000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4089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40893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71C719-18CA-4FED-B8E4-59A58F0C4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736" y="3070225"/>
            <a:ext cx="1628775" cy="23717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8EB26-BBAD-4F4F-9ED8-553B1BBE9BA9}"/>
              </a:ext>
            </a:extLst>
          </p:cNvPr>
          <p:cNvSpPr/>
          <p:nvPr/>
        </p:nvSpPr>
        <p:spPr>
          <a:xfrm>
            <a:off x="3585161" y="4169410"/>
            <a:ext cx="1657350" cy="5969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80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–am ‘feature story add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690812"/>
            <a:ext cx="1647825" cy="2009775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212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212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52D196-CE3C-4DFC-8525-6B106518B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844" y="2654617"/>
            <a:ext cx="1771650" cy="22764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E9C23D-7A9F-40F7-B99B-68EF3BEF87E3}"/>
              </a:ext>
            </a:extLst>
          </p:cNvPr>
          <p:cNvSpPr/>
          <p:nvPr/>
        </p:nvSpPr>
        <p:spPr>
          <a:xfrm>
            <a:off x="3667866" y="4584700"/>
            <a:ext cx="1586608" cy="26828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95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병합 </a:t>
            </a:r>
            <a:r>
              <a:rPr lang="en-US" altLang="ko-KR" dirty="0"/>
              <a:t>2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29D685-FC4B-4946-9C1F-CCCE629E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" y="3485197"/>
            <a:ext cx="5562600" cy="1762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8D0E9E-1490-4FA5-A265-C8EC67C81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" y="2701290"/>
            <a:ext cx="6172200" cy="771525"/>
          </a:xfrm>
          <a:prstGeom prst="rect">
            <a:avLst/>
          </a:prstGeom>
        </p:spPr>
      </p:pic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1A38F6C7-2D08-465A-A74F-1ADD3FF47E1E}"/>
              </a:ext>
            </a:extLst>
          </p:cNvPr>
          <p:cNvSpPr/>
          <p:nvPr/>
        </p:nvSpPr>
        <p:spPr>
          <a:xfrm>
            <a:off x="3525118" y="398135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654C5-F149-4F84-84F8-1A096BFA646C}"/>
              </a:ext>
            </a:extLst>
          </p:cNvPr>
          <p:cNvSpPr txBox="1"/>
          <p:nvPr/>
        </p:nvSpPr>
        <p:spPr>
          <a:xfrm>
            <a:off x="4038157" y="396023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8444D4-CFB4-4F5C-9338-8CD9E37F004D}"/>
              </a:ext>
            </a:extLst>
          </p:cNvPr>
          <p:cNvSpPr/>
          <p:nvPr/>
        </p:nvSpPr>
        <p:spPr>
          <a:xfrm>
            <a:off x="1002030" y="320532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3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FA89B-8456-4B30-B70B-0959D911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64E5F0-8266-4CE1-945D-0FAC0225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24" y="1842240"/>
            <a:ext cx="6487278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4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2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8650" lvl="1" indent="-2730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내용이 바뀌지 않고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추가가 된다면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이와 같은 순조로운 결과 발생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2711102" y="3844290"/>
            <a:ext cx="2523838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FFC70F-8BB5-4B9A-B530-A4F8CC2A9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1600214"/>
            <a:ext cx="5934075" cy="1057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4836D3-DE2A-4CDF-BE5F-78396FAB2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60" y="2917840"/>
            <a:ext cx="1771650" cy="26384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419C8B-52EF-4135-9E20-1C2E214B195E}"/>
              </a:ext>
            </a:extLst>
          </p:cNvPr>
          <p:cNvSpPr/>
          <p:nvPr/>
        </p:nvSpPr>
        <p:spPr>
          <a:xfrm>
            <a:off x="5292060" y="5257786"/>
            <a:ext cx="132969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C31085-4D32-4F96-A0E1-8E029359156A}"/>
              </a:ext>
            </a:extLst>
          </p:cNvPr>
          <p:cNvSpPr/>
          <p:nvPr/>
        </p:nvSpPr>
        <p:spPr>
          <a:xfrm>
            <a:off x="5292060" y="4034409"/>
            <a:ext cx="1329690" cy="6722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20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Conflict</a:t>
            </a:r>
            <a:r>
              <a:rPr lang="ko-KR" altLang="en-US" dirty="0">
                <a:latin typeface="+mn-ea"/>
              </a:rPr>
              <a:t>란</a:t>
            </a:r>
            <a:r>
              <a:rPr lang="en-US" altLang="ko-KR" dirty="0">
                <a:latin typeface="+mn-ea"/>
              </a:rPr>
              <a:t>?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합치는 파일의 내용이 서로 충돌이 발생하는 경우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–am ‘numbering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story from main’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892494" y="4544060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5346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5689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93A164-2281-4969-9315-FB065116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964279"/>
            <a:ext cx="1562100" cy="2600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8E8466-AE41-4931-BD1F-2BB72AE93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424" y="2978250"/>
            <a:ext cx="1628775" cy="26384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90925" y="4258310"/>
            <a:ext cx="182562" cy="12966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6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5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–am ‘add 9 feature story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326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784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FC7DC1-7579-47D1-A76F-62DCC0A3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91" y="2614572"/>
            <a:ext cx="1495425" cy="2190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7C9676-A72E-486C-AA08-A3D705EA0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2631757"/>
            <a:ext cx="1571625" cy="239077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661667" y="4756151"/>
            <a:ext cx="1586608" cy="2206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50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78BDC8D-26E7-4C31-80E3-053F3973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60" y="2637793"/>
            <a:ext cx="6372225" cy="8953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conflict </a:t>
            </a:r>
            <a:r>
              <a:rPr lang="ko-KR" altLang="en-US" dirty="0">
                <a:latin typeface="+mn-ea"/>
              </a:rPr>
              <a:t>발생</a:t>
            </a:r>
            <a:r>
              <a:rPr lang="en-US" altLang="ko-KR" dirty="0">
                <a:latin typeface="+mn-ea"/>
              </a:rPr>
              <a:t>   ※ </a:t>
            </a:r>
            <a:r>
              <a:rPr lang="ko-KR" altLang="en-US" dirty="0">
                <a:latin typeface="+mn-ea"/>
              </a:rPr>
              <a:t>자동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실패    </a:t>
            </a:r>
            <a:r>
              <a:rPr lang="en-US" altLang="ko-KR" dirty="0">
                <a:latin typeface="+mn-ea"/>
              </a:rPr>
              <a:t>※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수정후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해라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열고 수정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25524" y="3092413"/>
            <a:ext cx="4651375" cy="223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형 화살표 2"/>
          <p:cNvSpPr/>
          <p:nvPr/>
        </p:nvSpPr>
        <p:spPr>
          <a:xfrm rot="16200000" flipH="1">
            <a:off x="635972" y="3190660"/>
            <a:ext cx="707666" cy="683419"/>
          </a:xfrm>
          <a:prstGeom prst="circular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 rot="11378664">
            <a:off x="2868823" y="3544235"/>
            <a:ext cx="1143770" cy="166651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4348" y="3304639"/>
            <a:ext cx="3849092" cy="21651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굽은 화살표 7"/>
          <p:cNvSpPr/>
          <p:nvPr/>
        </p:nvSpPr>
        <p:spPr>
          <a:xfrm rot="5400000">
            <a:off x="7361934" y="3327444"/>
            <a:ext cx="395482" cy="436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11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36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140E474-911B-4960-BBA3-BE55FF31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252662"/>
            <a:ext cx="6667500" cy="2124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89302" y="2256472"/>
            <a:ext cx="1397348" cy="211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7808" y="3793588"/>
            <a:ext cx="2604492" cy="22596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37AEDE-0924-49C3-ABA6-47900ED2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693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F40692A-FAE8-4FDD-820C-281738DC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11" y="1846730"/>
            <a:ext cx="1800225" cy="44196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</a:t>
            </a:r>
            <a:r>
              <a:rPr lang="en-US" altLang="ko-KR" dirty="0">
                <a:latin typeface="+mn-ea"/>
              </a:rPr>
              <a:t>p1.txt  </a:t>
            </a:r>
            <a:r>
              <a:rPr lang="ko-KR" altLang="en-US" dirty="0">
                <a:latin typeface="+mn-ea"/>
              </a:rPr>
              <a:t>수정</a:t>
            </a:r>
            <a:endParaRPr lang="en-US" altLang="ko-KR" dirty="0">
              <a:latin typeface="+mn-ea"/>
            </a:endParaRPr>
          </a:p>
          <a:p>
            <a:pPr marL="6985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71661" y="3188970"/>
            <a:ext cx="1468439" cy="1370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0231" y="4782661"/>
            <a:ext cx="1468439" cy="121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0655" y="3570630"/>
            <a:ext cx="1080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main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620" y="5077013"/>
            <a:ext cx="124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Feature-1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04865" y="4203413"/>
            <a:ext cx="7633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삭제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수정 후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6106418" y="3728111"/>
            <a:ext cx="404751" cy="435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68BA-7B92-41E7-B503-C023CB2A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27" name="왼쪽 화살표 10">
            <a:extLst>
              <a:ext uri="{FF2B5EF4-FFF2-40B4-BE49-F238E27FC236}">
                <a16:creationId xmlns:a16="http://schemas.microsoft.com/office/drawing/2014/main" id="{B8759CD6-CCBE-47D2-B8F4-E3CD3F6976C2}"/>
              </a:ext>
            </a:extLst>
          </p:cNvPr>
          <p:cNvSpPr/>
          <p:nvPr/>
        </p:nvSpPr>
        <p:spPr>
          <a:xfrm rot="10800000">
            <a:off x="1356775" y="4571033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42BCA-0546-43E9-B0EF-EF2E3FE6C367}"/>
              </a:ext>
            </a:extLst>
          </p:cNvPr>
          <p:cNvSpPr txBox="1"/>
          <p:nvPr/>
        </p:nvSpPr>
        <p:spPr>
          <a:xfrm>
            <a:off x="561841" y="44761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경계선</a:t>
            </a:r>
            <a:endParaRPr lang="ko-KR" altLang="en-US" sz="1600" dirty="0"/>
          </a:p>
        </p:txBody>
      </p:sp>
      <p:sp>
        <p:nvSpPr>
          <p:cNvPr id="31" name="왼쪽 화살표 10">
            <a:extLst>
              <a:ext uri="{FF2B5EF4-FFF2-40B4-BE49-F238E27FC236}">
                <a16:creationId xmlns:a16="http://schemas.microsoft.com/office/drawing/2014/main" id="{D2987EB5-F8DF-4324-ADA5-DD2E6330DD33}"/>
              </a:ext>
            </a:extLst>
          </p:cNvPr>
          <p:cNvSpPr/>
          <p:nvPr/>
        </p:nvSpPr>
        <p:spPr>
          <a:xfrm rot="10800000">
            <a:off x="1356775" y="3041790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DCB55-89B8-4DDB-A339-3BB3F9DDBD23}"/>
              </a:ext>
            </a:extLst>
          </p:cNvPr>
          <p:cNvSpPr txBox="1"/>
          <p:nvPr/>
        </p:nvSpPr>
        <p:spPr>
          <a:xfrm>
            <a:off x="366277" y="2832571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Main</a:t>
            </a:r>
            <a:r>
              <a:rPr lang="ko-KR" altLang="en-US" sz="1200" dirty="0"/>
              <a:t> 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sp>
        <p:nvSpPr>
          <p:cNvPr id="33" name="왼쪽 화살표 10">
            <a:extLst>
              <a:ext uri="{FF2B5EF4-FFF2-40B4-BE49-F238E27FC236}">
                <a16:creationId xmlns:a16="http://schemas.microsoft.com/office/drawing/2014/main" id="{19766E31-2EC5-46BF-989D-B519D70B4A4F}"/>
              </a:ext>
            </a:extLst>
          </p:cNvPr>
          <p:cNvSpPr/>
          <p:nvPr/>
        </p:nvSpPr>
        <p:spPr>
          <a:xfrm rot="10800000">
            <a:off x="1356775" y="600305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2335C9-48B0-4B8B-AF74-AC3812DE4FE5}"/>
              </a:ext>
            </a:extLst>
          </p:cNvPr>
          <p:cNvSpPr txBox="1"/>
          <p:nvPr/>
        </p:nvSpPr>
        <p:spPr>
          <a:xfrm>
            <a:off x="134223" y="5770978"/>
            <a:ext cx="1472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Feature-1 </a:t>
            </a:r>
            <a:r>
              <a:rPr lang="ko-KR" altLang="en-US" sz="1200" dirty="0"/>
              <a:t>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673668-3356-4E97-88E2-B813862C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088" y="2306899"/>
            <a:ext cx="1619250" cy="27908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6A41724-4BB2-4443-9590-C8D45778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11" y="1846730"/>
            <a:ext cx="1800225" cy="44196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046537" y="3087370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46537" y="50825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46537" y="46725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046537" y="48630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046537" y="52730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46537" y="54762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C22D2AE-1F2E-44BD-8D58-AAD9B47F5552}"/>
              </a:ext>
            </a:extLst>
          </p:cNvPr>
          <p:cNvCxnSpPr/>
          <p:nvPr/>
        </p:nvCxnSpPr>
        <p:spPr>
          <a:xfrm>
            <a:off x="4046537" y="566305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8944846-C8BC-4564-ACD4-ACC748ED2A10}"/>
              </a:ext>
            </a:extLst>
          </p:cNvPr>
          <p:cNvCxnSpPr/>
          <p:nvPr/>
        </p:nvCxnSpPr>
        <p:spPr>
          <a:xfrm>
            <a:off x="4046537" y="6077415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51CDBBA-8B6B-490F-A251-0A360B9C46FF}"/>
              </a:ext>
            </a:extLst>
          </p:cNvPr>
          <p:cNvCxnSpPr>
            <a:cxnSpLocks/>
          </p:cNvCxnSpPr>
          <p:nvPr/>
        </p:nvCxnSpPr>
        <p:spPr>
          <a:xfrm flipV="1">
            <a:off x="5539551" y="4949190"/>
            <a:ext cx="1159537" cy="90678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24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–am ‘third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merge after fixing conflict’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log --branches 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 :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B257E-54F3-461A-B3BA-D4A09DF4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AB20B7-0EC9-4D4F-BE97-21DC4420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638890"/>
            <a:ext cx="62007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19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2481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생성하고 전환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feature-2 : feature-2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※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br2 =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br2 </a:t>
            </a:r>
            <a:r>
              <a:rPr lang="ko-KR" altLang="en-US" dirty="0">
                <a:latin typeface="+mn-ea"/>
              </a:rPr>
              <a:t>를 실행하고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br2 </a:t>
            </a:r>
            <a:r>
              <a:rPr lang="ko-KR" altLang="en-US" dirty="0">
                <a:latin typeface="+mn-ea"/>
              </a:rPr>
              <a:t>실행한 결과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: </a:t>
            </a:r>
            <a:r>
              <a:rPr lang="ko-KR" altLang="en-US" dirty="0">
                <a:latin typeface="+mn-ea"/>
              </a:rPr>
              <a:t>현재 위치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다른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이동하여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r>
              <a:rPr lang="en-US" altLang="ko-KR" dirty="0">
                <a:latin typeface="+mn-ea"/>
              </a:rPr>
              <a:t>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    (on branch br2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br2 branch </a:t>
            </a:r>
            <a:r>
              <a:rPr lang="ko-KR" altLang="en-US" dirty="0">
                <a:latin typeface="+mn-ea"/>
              </a:rPr>
              <a:t>삭제 불가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–d  feature-2 ( -D : merge</a:t>
            </a:r>
            <a:r>
              <a:rPr lang="ko-KR" altLang="en-US" dirty="0">
                <a:latin typeface="+mn-ea"/>
              </a:rPr>
              <a:t>가 되지 않았어도 삭제 </a:t>
            </a:r>
            <a:r>
              <a:rPr lang="en-US" altLang="ko-KR" dirty="0">
                <a:latin typeface="+mn-ea"/>
              </a:rPr>
              <a:t>) : </a:t>
            </a:r>
            <a:r>
              <a:rPr lang="ko-KR" altLang="en-US" dirty="0">
                <a:latin typeface="+mn-ea"/>
              </a:rPr>
              <a:t>삭제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: </a:t>
            </a:r>
            <a:r>
              <a:rPr lang="ko-KR" altLang="en-US" dirty="0">
                <a:latin typeface="+mn-ea"/>
              </a:rPr>
              <a:t>삭제된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5" y="3329736"/>
            <a:ext cx="5648325" cy="904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36789" y="3304337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35365" y="3807573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771CB-60B2-4835-845F-3151E400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2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정보 확인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정보확인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ko-KR" altLang="en-US" dirty="0" err="1"/>
              <a:t>브랜치</a:t>
            </a:r>
            <a:r>
              <a:rPr lang="ko-KR" altLang="en-US" dirty="0"/>
              <a:t> 간 비교</a:t>
            </a:r>
            <a:r>
              <a:rPr lang="en-US" altLang="ko-KR" dirty="0"/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log main..feature-1 : main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 feature-1..main :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/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간 내용 비교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diff main..feature-1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리스트 방법 </a:t>
            </a:r>
            <a:r>
              <a:rPr lang="en-US" altLang="ko-KR" dirty="0">
                <a:latin typeface="+mn-ea"/>
              </a:rPr>
              <a:t>:</a:t>
            </a:r>
          </a:p>
          <a:p>
            <a:pPr marL="0" indent="0" fontAlgn="base">
              <a:buNone/>
            </a:pPr>
            <a:r>
              <a:rPr lang="ko-KR" altLang="en-US" sz="1600" b="0" dirty="0"/>
              <a:t>        </a:t>
            </a:r>
            <a:r>
              <a:rPr lang="en-US" altLang="ko-KR" sz="1600" dirty="0"/>
              <a:t>☞ </a:t>
            </a:r>
            <a:r>
              <a:rPr lang="en-US" altLang="ko-KR" sz="1600" b="0" dirty="0" err="1"/>
              <a:t>git</a:t>
            </a:r>
            <a:r>
              <a:rPr lang="en-US" altLang="ko-KR" sz="1600" b="0" dirty="0"/>
              <a:t> log --branches --graph  --</a:t>
            </a:r>
            <a:r>
              <a:rPr lang="en-US" altLang="ko-KR" sz="1600" b="0" dirty="0" err="1"/>
              <a:t>oneline</a:t>
            </a:r>
            <a:endParaRPr lang="en-US" altLang="ko-KR" sz="1600" b="0" dirty="0"/>
          </a:p>
          <a:p>
            <a:pPr marL="0" indent="0" algn="l" fontAlgn="base">
              <a:buNone/>
            </a:pPr>
            <a:r>
              <a:rPr lang="ko-KR" altLang="en-US" sz="1600" b="0" dirty="0"/>
              <a:t>     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로그에 모든 </a:t>
            </a:r>
            <a:r>
              <a:rPr lang="ko-KR" altLang="en-US" sz="1600" b="0" dirty="0" err="1"/>
              <a:t>브랜치를</a:t>
            </a:r>
            <a:r>
              <a:rPr lang="ko-KR" altLang="en-US" sz="1600" b="0" dirty="0"/>
              <a:t> 표시하고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그래프로 표현하고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브랜치</a:t>
            </a:r>
            <a:r>
              <a:rPr lang="ko-KR" altLang="en-US" sz="1600" b="0" dirty="0"/>
              <a:t> 명을 표시하고</a:t>
            </a:r>
            <a:r>
              <a:rPr lang="en-US" altLang="ko-KR" sz="1600" b="0" dirty="0"/>
              <a:t>, </a:t>
            </a:r>
          </a:p>
          <a:p>
            <a:pPr marL="0" indent="0" algn="l" fontAlgn="base">
              <a:buNone/>
            </a:pPr>
            <a:r>
              <a:rPr lang="en-US" altLang="ko-KR" sz="1600" b="0" dirty="0"/>
              <a:t>            </a:t>
            </a:r>
            <a:r>
              <a:rPr lang="ko-KR" altLang="en-US" sz="1600" b="0" dirty="0"/>
              <a:t>한 줄로 표시할 때 </a:t>
            </a:r>
          </a:p>
          <a:p>
            <a:pPr marL="0" indent="0" algn="l" fontAlgn="base">
              <a:buNone/>
            </a:pPr>
            <a:r>
              <a:rPr lang="en-US" altLang="ko-KR" sz="1600" dirty="0">
                <a:latin typeface="+mn-ea"/>
              </a:rPr>
              <a:t>            </a:t>
            </a:r>
            <a:endParaRPr lang="en-US" altLang="ko-KR" sz="16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8B7351-7B0C-4622-9321-CD353929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737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비교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내용 비교 </a:t>
            </a:r>
            <a:r>
              <a:rPr lang="en-US" altLang="ko-KR" dirty="0"/>
              <a:t>(commit </a:t>
            </a:r>
            <a:r>
              <a:rPr lang="ko-KR" altLang="en-US" dirty="0"/>
              <a:t>간의 차이점</a:t>
            </a:r>
            <a:r>
              <a:rPr lang="en-US" altLang="ko-KR" dirty="0"/>
              <a:t>)</a:t>
            </a:r>
            <a:endParaRPr lang="ko-KR" altLang="en-US" dirty="0"/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비교 </a:t>
            </a:r>
            <a:r>
              <a:rPr lang="en-US" altLang="ko-KR" dirty="0">
                <a:latin typeface="+mn-ea"/>
              </a:rPr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-p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/>
              <a:t>: 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간의 차이가 </a:t>
            </a:r>
            <a:r>
              <a:rPr lang="ko-KR" altLang="en-US" dirty="0">
                <a:solidFill>
                  <a:srgbClr val="333300"/>
                </a:solidFill>
              </a:rPr>
              <a:t>위 아래로 전부 표시되어 보임</a:t>
            </a:r>
            <a:endParaRPr lang="en-US" altLang="ko-KR" dirty="0">
              <a:solidFill>
                <a:srgbClr val="3333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</a:rPr>
              <a:t>            </a:t>
            </a:r>
            <a:r>
              <a:rPr lang="ko-KR" altLang="en-US" dirty="0">
                <a:solidFill>
                  <a:srgbClr val="333300"/>
                </a:solidFill>
              </a:rPr>
              <a:t>파일로 결과를 저장할 때  </a:t>
            </a:r>
            <a:r>
              <a:rPr lang="en-US" altLang="ko-KR" dirty="0">
                <a:solidFill>
                  <a:srgbClr val="333300"/>
                </a:solidFill>
              </a:rPr>
              <a:t>: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-p 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&gt;&gt;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파일명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차이점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diff &lt;commit ID1&gt;..&lt;commitID2&gt;  ←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‘..’ </a:t>
            </a:r>
            <a:r>
              <a:rPr lang="ko-KR" altLang="en-US" dirty="0">
                <a:latin typeface="+mn-ea"/>
              </a:rPr>
              <a:t>앞뒤로 </a:t>
            </a:r>
            <a:r>
              <a:rPr lang="en-US" altLang="ko-KR" dirty="0">
                <a:latin typeface="+mn-ea"/>
              </a:rPr>
              <a:t>space</a:t>
            </a:r>
            <a:r>
              <a:rPr lang="ko-KR" altLang="en-US" dirty="0">
                <a:latin typeface="+mn-ea"/>
              </a:rPr>
              <a:t>가 없어야 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* 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git add </a:t>
            </a:r>
            <a:r>
              <a:rPr lang="ko-KR" altLang="en-US" dirty="0">
                <a:latin typeface="+mn-ea"/>
              </a:rPr>
              <a:t>전후 파일 비교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한 후에는 의미 없음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add</a:t>
            </a:r>
            <a:r>
              <a:rPr lang="ko-KR" altLang="en-US" dirty="0">
                <a:latin typeface="+mn-ea"/>
              </a:rPr>
              <a:t> 하기 전의 수정파일과 </a:t>
            </a:r>
            <a:r>
              <a:rPr lang="en-US" altLang="ko-KR" dirty="0">
                <a:latin typeface="+mn-ea"/>
              </a:rPr>
              <a:t>add </a:t>
            </a:r>
            <a:r>
              <a:rPr lang="ko-KR" altLang="en-US" dirty="0">
                <a:latin typeface="+mn-ea"/>
              </a:rPr>
              <a:t>혹은 마지막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한 파일 간의 비교 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diff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AFD399-B9AE-4997-8D0E-C9CE4DAD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6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5C0877-6C70-46CA-8FB2-602932FF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1773025"/>
            <a:ext cx="6505575" cy="4791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519E-99EB-4DFA-9504-739D4D63CAD3}"/>
              </a:ext>
            </a:extLst>
          </p:cNvPr>
          <p:cNvSpPr/>
          <p:nvPr/>
        </p:nvSpPr>
        <p:spPr>
          <a:xfrm>
            <a:off x="1977656" y="4448556"/>
            <a:ext cx="3157870" cy="568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5231214" y="4602126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E82403-2058-4ACD-90F8-0A510306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37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예전 파일 찾아보기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44861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Git checkout &lt;commit </a:t>
            </a:r>
            <a:r>
              <a:rPr lang="ko-KR" altLang="en-US" dirty="0"/>
              <a:t>객체</a:t>
            </a:r>
            <a:r>
              <a:rPr lang="en-US" altLang="ko-KR" dirty="0"/>
              <a:t>&gt;</a:t>
            </a:r>
            <a:endParaRPr lang="ko-KR" altLang="en-US" dirty="0"/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파일 위치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&lt;commit ID&gt;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: </a:t>
            </a:r>
            <a:r>
              <a:rPr lang="ko-KR" altLang="en-US" dirty="0">
                <a:latin typeface="+mn-ea"/>
              </a:rPr>
              <a:t>생성시까지의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필요하면 복사 이동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확인후 원위치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: </a:t>
            </a:r>
            <a:r>
              <a:rPr lang="ko-KR" altLang="en-US" dirty="0">
                <a:latin typeface="+mn-ea"/>
              </a:rPr>
              <a:t>현재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D4277-B284-483A-B3D5-DE5723D8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759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과거로 돌아가기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3243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과거로 돌아가기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폴더를 </a:t>
            </a:r>
            <a:r>
              <a:rPr lang="en-US" altLang="ko-KR" dirty="0">
                <a:latin typeface="+mn-ea"/>
              </a:rPr>
              <a:t>gitplace1</a:t>
            </a:r>
            <a:r>
              <a:rPr lang="ko-KR" altLang="en-US" dirty="0">
                <a:latin typeface="+mn-ea"/>
              </a:rPr>
              <a:t>로 폴더 복사 후 </a:t>
            </a:r>
            <a:r>
              <a:rPr lang="en-US" altLang="ko-KR" dirty="0">
                <a:latin typeface="+mn-ea"/>
              </a:rPr>
              <a:t>gitplace1 </a:t>
            </a:r>
            <a:r>
              <a:rPr lang="ko-KR" altLang="en-US" dirty="0">
                <a:latin typeface="+mn-ea"/>
              </a:rPr>
              <a:t>폴더로 이동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1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: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reset  -- hard  &lt;commit ID&gt; :  commit ID 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과거로 돌아가면 돌아 올 수 없음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특성상 어딘 가에 저장되어 있으나 </a:t>
            </a:r>
            <a:r>
              <a:rPr lang="en-US" altLang="ko-KR" dirty="0">
                <a:latin typeface="+mn-ea"/>
              </a:rPr>
              <a:t>recover </a:t>
            </a:r>
            <a:r>
              <a:rPr lang="ko-KR" altLang="en-US" dirty="0">
                <a:latin typeface="+mn-ea"/>
              </a:rPr>
              <a:t>방법은 따로 배워야 함</a:t>
            </a:r>
            <a:r>
              <a:rPr lang="en-US" altLang="ko-KR" dirty="0">
                <a:latin typeface="+mn-ea"/>
              </a:rPr>
              <a:t>.)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gitplace1</a:t>
            </a:r>
            <a:r>
              <a:rPr lang="ko-KR" altLang="en-US" dirty="0">
                <a:latin typeface="+mn-ea"/>
              </a:rPr>
              <a:t>으로 가서 과거의 자료 확인하기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2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&lt;commit ID1&gt; 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checkout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명령어 습득 후 실습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detached HEAD</a:t>
            </a:r>
            <a:r>
              <a:rPr lang="ko-KR" altLang="en-US" dirty="0">
                <a:latin typeface="+mn-ea"/>
              </a:rPr>
              <a:t> 발생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살려서 계속 작업을 해야 한다면 신규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 ‘</a:t>
            </a:r>
            <a:r>
              <a:rPr lang="ko-KR" altLang="en-US" dirty="0">
                <a:latin typeface="+mn-ea"/>
              </a:rPr>
              <a:t>신규브랜치명</a:t>
            </a:r>
            <a:r>
              <a:rPr lang="en-US" altLang="ko-KR" dirty="0">
                <a:latin typeface="+mn-ea"/>
              </a:rPr>
              <a:t>’ &lt;commit ID1&gt;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2321" y="595526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여기까지 완료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872020-3E42-4377-8CC7-09C9FCDB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8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목적</a:t>
            </a:r>
            <a:endParaRPr lang="en-US" altLang="ko-KR" dirty="0">
              <a:latin typeface="+mn-ea"/>
            </a:endParaRP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tag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en-US" altLang="ko-KR" dirty="0">
                <a:solidFill>
                  <a:srgbClr val="FF0000"/>
                </a:solidFill>
              </a:rPr>
              <a:t> tag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endParaRPr lang="en-US" altLang="ko-KR" dirty="0">
              <a:solidFill>
                <a:srgbClr val="FF0000"/>
              </a:solidFill>
            </a:endParaRP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push origin tag</a:t>
            </a:r>
            <a:r>
              <a:rPr lang="ko-KR" altLang="en-US" dirty="0">
                <a:solidFill>
                  <a:srgbClr val="FF0000"/>
                </a:solidFill>
              </a:rPr>
              <a:t>명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github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확인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zip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down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확인하기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push origin –tag : </a:t>
            </a:r>
            <a:r>
              <a:rPr lang="ko-KR" altLang="en-US" dirty="0">
                <a:solidFill>
                  <a:srgbClr val="FF0000"/>
                </a:solidFill>
              </a:rPr>
              <a:t>모든 </a:t>
            </a:r>
            <a:r>
              <a:rPr lang="en-US" altLang="ko-KR" dirty="0">
                <a:solidFill>
                  <a:srgbClr val="FF0000"/>
                </a:solidFill>
              </a:rPr>
              <a:t>tag </a:t>
            </a:r>
            <a:r>
              <a:rPr lang="ko-KR" altLang="en-US" dirty="0">
                <a:solidFill>
                  <a:srgbClr val="FF0000"/>
                </a:solidFill>
              </a:rPr>
              <a:t>올리기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556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Stash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stash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Stash</a:t>
            </a:r>
            <a:r>
              <a:rPr lang="ko-KR" altLang="en-US" dirty="0">
                <a:latin typeface="+mn-ea"/>
              </a:rPr>
              <a:t>의 목적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stash --help</a:t>
            </a:r>
            <a:br>
              <a:rPr lang="en-US" altLang="ko-KR" dirty="0">
                <a:latin typeface="+mn-ea"/>
              </a:rPr>
            </a:b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 apply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 list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 drop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 pop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=&gt; git stash apply; git stash drop;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465CB4-1564-4317-824A-C2A69657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757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AFC1A-AA20-4AA5-812B-B5483AD4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9" y="1465118"/>
            <a:ext cx="4638675" cy="29718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3479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Githosting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165576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 err="1"/>
              <a:t>Git</a:t>
            </a:r>
            <a:r>
              <a:rPr lang="en-US" altLang="ko-KR" dirty="0"/>
              <a:t> hosting </a:t>
            </a:r>
            <a:r>
              <a:rPr lang="ko-KR" altLang="en-US" dirty="0"/>
              <a:t>설명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, </a:t>
            </a:r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hostinf</a:t>
            </a:r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scm</a:t>
            </a:r>
            <a:r>
              <a:rPr lang="en-US" altLang="ko-KR" dirty="0"/>
              <a:t> search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00419C-01E5-4C88-BBED-CAA7EABC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165576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add https://...... </a:t>
            </a:r>
            <a:r>
              <a:rPr lang="ko-KR" altLang="en-US" dirty="0"/>
              <a:t>그림 포함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add “</a:t>
            </a:r>
            <a:r>
              <a:rPr lang="ko-KR" altLang="en-US" dirty="0" err="1"/>
              <a:t>원격저장소</a:t>
            </a:r>
            <a:r>
              <a:rPr lang="ko-KR" altLang="en-US" dirty="0"/>
              <a:t> 이름</a:t>
            </a:r>
            <a:r>
              <a:rPr lang="en-US" altLang="ko-KR" dirty="0"/>
              <a:t>;</a:t>
            </a:r>
            <a:r>
              <a:rPr lang="ko-KR" altLang="en-US" dirty="0"/>
              <a:t>관습적으로 </a:t>
            </a:r>
            <a:r>
              <a:rPr lang="en-US" altLang="ko-KR" dirty="0"/>
              <a:t>origin” http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-v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3651710"/>
            <a:ext cx="8642350" cy="2470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보내기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enter </a:t>
            </a:r>
            <a:r>
              <a:rPr lang="ko-KR" altLang="en-US" dirty="0" err="1"/>
              <a:t>명령확인</a:t>
            </a:r>
            <a:r>
              <a:rPr lang="en-US" altLang="ko-KR" dirty="0"/>
              <a:t>. Push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push </a:t>
            </a:r>
          </a:p>
          <a:p>
            <a:pPr lvl="1"/>
            <a:r>
              <a:rPr lang="ko-KR" altLang="en-US" dirty="0"/>
              <a:t>명령 위에서 보고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push –-set-upstream origin main. </a:t>
            </a:r>
            <a:r>
              <a:rPr lang="ko-KR" altLang="en-US" dirty="0"/>
              <a:t>이후에는 </a:t>
            </a:r>
            <a:r>
              <a:rPr lang="en-US" altLang="ko-KR" dirty="0" err="1"/>
              <a:t>git</a:t>
            </a:r>
            <a:r>
              <a:rPr lang="en-US" altLang="ko-KR" dirty="0"/>
              <a:t> push</a:t>
            </a:r>
            <a:r>
              <a:rPr lang="ko-KR" altLang="en-US" dirty="0"/>
              <a:t>만 수행</a:t>
            </a:r>
            <a:endParaRPr lang="en-US" altLang="ko-KR" dirty="0"/>
          </a:p>
          <a:p>
            <a:pPr lvl="1"/>
            <a:r>
              <a:rPr lang="en-US" altLang="ko-KR" dirty="0"/>
              <a:t>Username</a:t>
            </a:r>
            <a:r>
              <a:rPr lang="ko-KR" altLang="en-US" dirty="0"/>
              <a:t>을 입력하라고 하면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 등록된 </a:t>
            </a:r>
            <a:r>
              <a:rPr lang="en-US" altLang="ko-KR" dirty="0">
                <a:solidFill>
                  <a:srgbClr val="FF0000"/>
                </a:solidFill>
              </a:rPr>
              <a:t>username </a:t>
            </a:r>
            <a:r>
              <a:rPr lang="ko-KR" altLang="en-US" dirty="0">
                <a:solidFill>
                  <a:srgbClr val="FF0000"/>
                </a:solidFill>
              </a:rPr>
              <a:t>입력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80784E-CF64-4876-A5DA-CBC95904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345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/>
              <a:t>reload </a:t>
            </a:r>
            <a:r>
              <a:rPr lang="ko-KR" altLang="en-US" dirty="0"/>
              <a:t>버튼 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 err="1"/>
              <a:t>주소칸</a:t>
            </a:r>
            <a:r>
              <a:rPr lang="ko-KR" altLang="en-US" dirty="0"/>
              <a:t>  앞</a:t>
            </a:r>
            <a:r>
              <a:rPr lang="en-US" altLang="ko-KR" dirty="0"/>
              <a:t>)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ko-KR" altLang="en-US" dirty="0"/>
              <a:t>로컬에서 진행된 </a:t>
            </a:r>
            <a:r>
              <a:rPr lang="en-US" altLang="ko-KR" dirty="0"/>
              <a:t>commit </a:t>
            </a:r>
            <a:r>
              <a:rPr lang="ko-KR" altLang="en-US" dirty="0" err="1"/>
              <a:t>히스토리가</a:t>
            </a:r>
            <a:r>
              <a:rPr lang="ko-KR" altLang="en-US" dirty="0"/>
              <a:t> 그대로 저장된 내용 확인 </a:t>
            </a:r>
            <a:r>
              <a:rPr lang="en-US" altLang="ko-KR" dirty="0"/>
              <a:t>(</a:t>
            </a:r>
            <a:r>
              <a:rPr lang="ko-KR" altLang="en-US" dirty="0" err="1"/>
              <a:t>로컬창을</a:t>
            </a:r>
            <a:r>
              <a:rPr lang="ko-KR" altLang="en-US" dirty="0"/>
              <a:t> 띄어 놓고 확인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로컬에서 변경된 내용을 만들고 </a:t>
            </a:r>
            <a:r>
              <a:rPr lang="en-US" altLang="ko-KR" dirty="0"/>
              <a:t>add commit push</a:t>
            </a:r>
            <a:r>
              <a:rPr lang="ko-KR" altLang="en-US" dirty="0"/>
              <a:t>까지 진행 </a:t>
            </a:r>
            <a:r>
              <a:rPr lang="en-US" altLang="ko-KR" dirty="0"/>
              <a:t>-&gt; </a:t>
            </a:r>
            <a:r>
              <a:rPr lang="en-US" altLang="ko-KR" dirty="0" err="1"/>
              <a:t>github</a:t>
            </a:r>
            <a:r>
              <a:rPr lang="ko-KR" altLang="en-US" dirty="0"/>
              <a:t>에서 확인 과정 진행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CD49D68-D3F8-44F8-8245-D03003FE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4098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345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clone http</a:t>
            </a:r>
            <a:r>
              <a:rPr lang="ko-KR" altLang="en-US" dirty="0"/>
              <a:t>주소 </a:t>
            </a:r>
            <a:r>
              <a:rPr lang="en-US" altLang="ko-KR" dirty="0"/>
              <a:t>“</a:t>
            </a:r>
            <a:r>
              <a:rPr lang="ko-KR" altLang="en-US" dirty="0"/>
              <a:t>내가 원하는 </a:t>
            </a:r>
            <a:r>
              <a:rPr lang="en-US" altLang="ko-KR" dirty="0"/>
              <a:t>directory </a:t>
            </a:r>
            <a:r>
              <a:rPr lang="ko-KR" altLang="en-US" dirty="0"/>
              <a:t>기입</a:t>
            </a:r>
            <a:r>
              <a:rPr lang="en-US" altLang="ko-KR" dirty="0"/>
              <a:t>” </a:t>
            </a:r>
            <a:r>
              <a:rPr lang="ko-KR" altLang="en-US" dirty="0"/>
              <a:t>이것을 기입하지 않으면 </a:t>
            </a:r>
            <a:r>
              <a:rPr lang="ko-KR" altLang="en-US" dirty="0" err="1"/>
              <a:t>원격저장소</a:t>
            </a:r>
            <a:r>
              <a:rPr lang="ko-KR" altLang="en-US" dirty="0"/>
              <a:t> 명칭대로 복사됨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생성된 디렉토리로 이동하여 복제된 파일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log,status</a:t>
            </a:r>
            <a:r>
              <a:rPr lang="en-US" altLang="ko-KR" dirty="0"/>
              <a:t> </a:t>
            </a:r>
            <a:r>
              <a:rPr lang="ko-KR" altLang="en-US" dirty="0"/>
              <a:t>등 내용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확인 과정 진행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845D86E-0979-492B-A8D7-53CDECB5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768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활용하기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550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pull -&gt; </a:t>
            </a:r>
            <a:r>
              <a:rPr lang="ko-KR" altLang="en-US" dirty="0"/>
              <a:t>작업 </a:t>
            </a:r>
            <a:r>
              <a:rPr lang="en-US" altLang="ko-KR" dirty="0"/>
              <a:t>-&gt; push </a:t>
            </a:r>
            <a:r>
              <a:rPr lang="ko-KR" altLang="en-US" dirty="0"/>
              <a:t>반복 작업</a:t>
            </a:r>
            <a:endParaRPr lang="en-US" altLang="ko-KR" dirty="0"/>
          </a:p>
          <a:p>
            <a:pPr lvl="1"/>
            <a:r>
              <a:rPr lang="ko-KR" altLang="en-US" dirty="0"/>
              <a:t>생성된 디렉토리로 이동하여 복제된 파일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log,status</a:t>
            </a:r>
            <a:r>
              <a:rPr lang="en-US" altLang="ko-KR" dirty="0"/>
              <a:t> </a:t>
            </a:r>
            <a:r>
              <a:rPr lang="ko-KR" altLang="en-US" dirty="0"/>
              <a:t>등 내용 확인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3471859"/>
            <a:ext cx="8642350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기타 </a:t>
            </a:r>
            <a:r>
              <a:rPr lang="ko-KR" altLang="en-US" dirty="0" err="1"/>
              <a:t>명령확인</a:t>
            </a:r>
            <a:endParaRPr lang="en-US" altLang="ko-KR" dirty="0"/>
          </a:p>
          <a:p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clone</a:t>
            </a:r>
            <a:r>
              <a:rPr lang="ko-KR" altLang="en-US" sz="1600" dirty="0">
                <a:solidFill>
                  <a:srgbClr val="FF0000"/>
                </a:solidFill>
                <a:latin typeface="+mn-lt"/>
              </a:rPr>
              <a:t>하기</a:t>
            </a:r>
            <a:endParaRPr lang="en-US" altLang="ko-KR" sz="1600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fork</a:t>
            </a:r>
            <a:r>
              <a:rPr lang="ko-KR" altLang="en-US" dirty="0">
                <a:solidFill>
                  <a:srgbClr val="FF0000"/>
                </a:solidFill>
              </a:rPr>
              <a:t>하기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pull</a:t>
            </a:r>
            <a:r>
              <a:rPr lang="ko-KR" altLang="en-US" dirty="0">
                <a:solidFill>
                  <a:srgbClr val="FF0000"/>
                </a:solidFill>
              </a:rPr>
              <a:t>할 때 어디서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할지를 어디서 결정하나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786EFC-0325-4601-97BC-C5CA19C0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31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1670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8332488" y="4787944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6F95B-DBC1-42E5-B956-4A51903F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5" y="1562098"/>
            <a:ext cx="2153869" cy="16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9ABB31-334E-4CC3-B459-5B54BDF8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51" y="1562098"/>
            <a:ext cx="2153869" cy="169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F5399-F5AB-455A-89E3-0BC6A115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67" y="1562098"/>
            <a:ext cx="2153869" cy="169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821B1-C760-45AD-96DB-457FE61E9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82" y="1562098"/>
            <a:ext cx="2153869" cy="169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6D0611-8E8E-4978-8B6C-E20E1697E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38" y="3429000"/>
            <a:ext cx="3574506" cy="280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3BDB3A-DD4A-43EA-803D-E794BC6C4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829" y="3429000"/>
            <a:ext cx="3574506" cy="280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4880344" y="4833000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DB25E-F7A8-4A6C-A44A-0E958161E240}"/>
              </a:ext>
            </a:extLst>
          </p:cNvPr>
          <p:cNvSpPr/>
          <p:nvPr/>
        </p:nvSpPr>
        <p:spPr>
          <a:xfrm>
            <a:off x="230790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1CAA9BB-0703-499D-8BD3-DEF5219183B5}"/>
              </a:ext>
            </a:extLst>
          </p:cNvPr>
          <p:cNvSpPr/>
          <p:nvPr/>
        </p:nvSpPr>
        <p:spPr>
          <a:xfrm>
            <a:off x="456555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7441C5-378E-43B2-8E6B-85B8C4B23752}"/>
              </a:ext>
            </a:extLst>
          </p:cNvPr>
          <p:cNvSpPr/>
          <p:nvPr/>
        </p:nvSpPr>
        <p:spPr>
          <a:xfrm>
            <a:off x="680549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56076-9845-4F9E-9AF8-6E30EA64153A}"/>
              </a:ext>
            </a:extLst>
          </p:cNvPr>
          <p:cNvSpPr/>
          <p:nvPr/>
        </p:nvSpPr>
        <p:spPr>
          <a:xfrm>
            <a:off x="847477" y="4250462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676DA918-8AD3-4220-9997-F048338E0F49}"/>
              </a:ext>
            </a:extLst>
          </p:cNvPr>
          <p:cNvSpPr/>
          <p:nvPr/>
        </p:nvSpPr>
        <p:spPr>
          <a:xfrm>
            <a:off x="4214749" y="4216039"/>
            <a:ext cx="243524" cy="178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57623-8CC9-4EC4-87EC-81720F4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2726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협업환경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en-US" altLang="ko-KR" dirty="0"/>
              <a:t>Settings - &gt; manage Access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ko-KR" altLang="en-US" dirty="0"/>
              <a:t>인증을 받지 않으면 다운로드는 할 수 있으나 </a:t>
            </a:r>
            <a:r>
              <a:rPr lang="en-US" altLang="ko-KR" dirty="0"/>
              <a:t>push</a:t>
            </a:r>
            <a:r>
              <a:rPr lang="ko-KR" altLang="en-US" dirty="0"/>
              <a:t>는 안됨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480836-91C6-4097-852D-E8D40D02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6967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820378-A853-4A5B-B6AC-5ABFD84A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7893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A56168-47F8-439D-890D-9D141383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F1B946-83CE-406A-9D92-99D82DA2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B7E10F-B1C6-481E-8A42-8F647B6A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참여하기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lvl="1"/>
            <a:r>
              <a:rPr lang="en-US" altLang="ko-KR" dirty="0"/>
              <a:t>Fork</a:t>
            </a:r>
            <a:r>
              <a:rPr lang="ko-KR" altLang="en-US" dirty="0"/>
              <a:t>의 목적</a:t>
            </a:r>
            <a:endParaRPr lang="en-US" altLang="ko-KR" dirty="0"/>
          </a:p>
          <a:p>
            <a:pPr lvl="1"/>
            <a:r>
              <a:rPr lang="ko-KR" altLang="en-US" dirty="0"/>
              <a:t>작업 순서도 </a:t>
            </a: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2F3172-A367-42FD-9EAF-9656E1CD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5762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기존의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삭제하지 않으면 내용이 그대로 남아 있음</a:t>
            </a:r>
            <a:r>
              <a:rPr lang="en-US" altLang="ko-KR" dirty="0"/>
              <a:t>.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remote</a:t>
            </a:r>
            <a:r>
              <a:rPr lang="ko-KR" altLang="en-US" dirty="0"/>
              <a:t>의 </a:t>
            </a:r>
            <a:r>
              <a:rPr lang="en-US" altLang="ko-KR" dirty="0"/>
              <a:t>pull </a:t>
            </a:r>
            <a:r>
              <a:rPr lang="ko-KR" altLang="en-US" dirty="0"/>
              <a:t>기능을 대신할 수 있는 기능은 무엇</a:t>
            </a:r>
            <a:r>
              <a:rPr lang="en-US" altLang="ko-KR" dirty="0"/>
              <a:t>?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/>
              <a:t>한번 </a:t>
            </a:r>
            <a:r>
              <a:rPr lang="en-US" altLang="ko-KR" dirty="0"/>
              <a:t>merge</a:t>
            </a:r>
            <a:r>
              <a:rPr lang="ko-KR" altLang="en-US" dirty="0"/>
              <a:t>하면 다시 </a:t>
            </a:r>
            <a:r>
              <a:rPr lang="en-US" altLang="ko-KR" dirty="0"/>
              <a:t>commit</a:t>
            </a:r>
            <a:r>
              <a:rPr lang="ko-KR" altLang="en-US" dirty="0"/>
              <a:t>하지 않는 한 </a:t>
            </a:r>
            <a:r>
              <a:rPr lang="en-US" altLang="ko-KR" dirty="0"/>
              <a:t>merge </a:t>
            </a:r>
            <a:r>
              <a:rPr lang="ko-KR" altLang="en-US" dirty="0"/>
              <a:t>안됨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F8B436-6081-4A84-BCFF-F0992688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환경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Bash </a:t>
            </a:r>
            <a:r>
              <a:rPr lang="ko-KR" altLang="en-US" sz="1600" dirty="0">
                <a:latin typeface="+mn-lt"/>
              </a:rPr>
              <a:t>한글 깨지는 문제 </a:t>
            </a:r>
            <a:r>
              <a:rPr lang="en-US" altLang="ko-KR" sz="1600" dirty="0">
                <a:latin typeface="+mn-lt"/>
              </a:rPr>
              <a:t>(</a:t>
            </a:r>
            <a:r>
              <a:rPr lang="ko-KR" altLang="en-US" sz="1600" dirty="0">
                <a:latin typeface="+mn-lt"/>
              </a:rPr>
              <a:t>파일명 깨지는 문제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1.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(git bash </a:t>
            </a:r>
            <a:r>
              <a:rPr lang="ko-KR" altLang="en-US" dirty="0">
                <a:latin typeface="+mn-ea"/>
              </a:rPr>
              <a:t>창에서 꼭 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2. bash </a:t>
            </a:r>
            <a:r>
              <a:rPr lang="ko-KR" altLang="en-US" dirty="0">
                <a:latin typeface="+mn-ea"/>
              </a:rPr>
              <a:t>창에서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</a:t>
            </a:r>
            <a:endParaRPr lang="en-US" altLang="ko-KR" dirty="0">
              <a:latin typeface="+mn-ea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1D0A99B-0950-4539-9272-9FB236971F12}"/>
              </a:ext>
            </a:extLst>
          </p:cNvPr>
          <p:cNvSpPr txBox="1">
            <a:spLocks/>
          </p:cNvSpPr>
          <p:nvPr/>
        </p:nvSpPr>
        <p:spPr>
          <a:xfrm>
            <a:off x="250825" y="2881434"/>
            <a:ext cx="8641655" cy="850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Editor </a:t>
            </a:r>
            <a:r>
              <a:rPr lang="ko-KR" altLang="en-US" sz="1600" dirty="0">
                <a:latin typeface="+mn-lt"/>
              </a:rPr>
              <a:t>변경할 경우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1. git config --global 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“vim”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949066E-984C-4F4F-A0B2-2AC599011B5C}"/>
              </a:ext>
            </a:extLst>
          </p:cNvPr>
          <p:cNvSpPr txBox="1">
            <a:spLocks/>
          </p:cNvSpPr>
          <p:nvPr/>
        </p:nvSpPr>
        <p:spPr>
          <a:xfrm>
            <a:off x="250825" y="3732038"/>
            <a:ext cx="8641655" cy="198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LF will be replaced by CRLF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warning</a:t>
            </a:r>
            <a:endParaRPr lang="ko-KR" altLang="en-US" sz="1600" dirty="0">
              <a:latin typeface="+mn-lt"/>
            </a:endParaRP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en-US" altLang="ko-KR" dirty="0">
                <a:latin typeface="+mn-ea"/>
              </a:rPr>
              <a:t>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true' (git bash </a:t>
            </a:r>
            <a:r>
              <a:rPr lang="ko-KR" altLang="en-US" dirty="0">
                <a:latin typeface="+mn-ea"/>
              </a:rPr>
              <a:t>사용할 경우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윈도우가 아닌 </a:t>
            </a:r>
            <a:r>
              <a:rPr lang="en-US" altLang="ko-KR" dirty="0">
                <a:latin typeface="+mn-ea"/>
              </a:rPr>
              <a:t>Linux</a:t>
            </a:r>
            <a:r>
              <a:rPr lang="ko-KR" altLang="en-US" dirty="0">
                <a:latin typeface="+mn-ea"/>
              </a:rPr>
              <a:t>등과 협업을 위해서는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'git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input’   for UNX machines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'git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true’    for Windows machines</a:t>
            </a: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0CA565-6DBB-4F8B-91BC-5D5A444C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4303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윈도우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/ </a:t>
            </a:r>
            <a:r>
              <a:rPr lang="ko-KR" altLang="en-US" sz="1600" dirty="0">
                <a:latin typeface="+mn-lt"/>
              </a:rPr>
              <a:t>와</a:t>
            </a:r>
            <a:r>
              <a:rPr lang="en-US" altLang="ko-KR" sz="1600" dirty="0">
                <a:latin typeface="+mn-lt"/>
              </a:rPr>
              <a:t> \ </a:t>
            </a:r>
            <a:r>
              <a:rPr lang="ko-KR" altLang="en-US" sz="1600" dirty="0">
                <a:latin typeface="+mn-lt"/>
              </a:rPr>
              <a:t>구분</a:t>
            </a:r>
            <a:endParaRPr lang="en-US" altLang="ko-KR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Directory </a:t>
            </a:r>
            <a:r>
              <a:rPr lang="ko-KR" altLang="en-US" dirty="0"/>
              <a:t>지정할 때 </a:t>
            </a:r>
            <a:r>
              <a:rPr lang="ko-KR" altLang="en-US" dirty="0" err="1"/>
              <a:t>혼동하지말아야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D98C4C-9010-4EC6-8D53-22FDAE71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6BCC41-3BA3-4DED-9ADA-1236B9F2C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781300"/>
            <a:ext cx="77152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6352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30E5-80CA-4654-9BF9-F4E48BBE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9" y="2018391"/>
            <a:ext cx="2088000" cy="1640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20E41-8212-4C44-8D55-2C773EAF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73" y="2018391"/>
            <a:ext cx="2088000" cy="1640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55EF58-CAA4-4BB8-8F73-32FFA0EA7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27" y="2018391"/>
            <a:ext cx="2088000" cy="16402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B6B26B-44A1-451F-88F7-CFC0D644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480" y="2018391"/>
            <a:ext cx="2088000" cy="16402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7C8F7C-F4D4-4C8A-B5A2-F0003F0EC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19" y="4051509"/>
            <a:ext cx="2088000" cy="1640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67332A-C0AF-49F6-9769-94448AB75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373" y="4051509"/>
            <a:ext cx="2088000" cy="16402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382D0C-7DF0-4118-966B-886E539EA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927" y="4051509"/>
            <a:ext cx="2088000" cy="16402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FA397E-459C-49C0-8813-CFE2517F5A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480" y="4051509"/>
            <a:ext cx="2088000" cy="164024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990587-B2DD-45FE-8A72-30FAAF29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291DA56-63E3-44AA-A216-5F60A47A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1" y="3948077"/>
            <a:ext cx="2932928" cy="2304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6023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5494170" y="5911060"/>
            <a:ext cx="502274" cy="164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8864D5-38B6-4409-9678-CA4188F42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21" y="1602266"/>
            <a:ext cx="2932928" cy="2304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79047" y="3634556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20B406-BA83-4809-A9A9-FB6E89C7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11" y="1561633"/>
            <a:ext cx="2932928" cy="2304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C429D6F-A9FC-42F4-A1AC-D93B1D52D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911" y="3965791"/>
            <a:ext cx="3650368" cy="2304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27618-9945-4CFC-AC51-AEBE19E1294F}"/>
              </a:ext>
            </a:extLst>
          </p:cNvPr>
          <p:cNvSpPr/>
          <p:nvPr/>
        </p:nvSpPr>
        <p:spPr>
          <a:xfrm>
            <a:off x="2879047" y="5993484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1C36273-6EB0-4EAD-9575-5999901FC6D6}"/>
              </a:ext>
            </a:extLst>
          </p:cNvPr>
          <p:cNvSpPr/>
          <p:nvPr/>
        </p:nvSpPr>
        <p:spPr>
          <a:xfrm>
            <a:off x="4235160" y="4717305"/>
            <a:ext cx="336840" cy="560233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6C06D6-1645-4135-B2E6-DA990FDF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5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861B05-6E88-40FC-928B-B0B41AF7E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0" y="1598319"/>
            <a:ext cx="2609740" cy="458229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3"/>
            <a:ext cx="8641655" cy="5027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568B2415-B37F-4E76-B5B9-591F913B2662}"/>
              </a:ext>
            </a:extLst>
          </p:cNvPr>
          <p:cNvSpPr/>
          <p:nvPr/>
        </p:nvSpPr>
        <p:spPr>
          <a:xfrm>
            <a:off x="1817091" y="3178780"/>
            <a:ext cx="327281" cy="147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36AC26-317A-4058-A959-AA0BCA06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270" y="2158410"/>
            <a:ext cx="5492906" cy="31177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FFAA4C-E7B0-489D-AA89-F6AAC47402BC}"/>
              </a:ext>
            </a:extLst>
          </p:cNvPr>
          <p:cNvSpPr/>
          <p:nvPr/>
        </p:nvSpPr>
        <p:spPr>
          <a:xfrm>
            <a:off x="558762" y="2955853"/>
            <a:ext cx="385482" cy="22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03270" y="5371781"/>
            <a:ext cx="1555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확인 후 창 닫기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467F4-6560-4B7C-BCCB-CC7ECF1F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63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2164</TotalTime>
  <Words>4495</Words>
  <Application>Microsoft Office PowerPoint</Application>
  <PresentationFormat>화면 슬라이드 쇼(4:3)</PresentationFormat>
  <Paragraphs>847</Paragraphs>
  <Slides>68</Slides>
  <Notes>61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6" baseType="lpstr">
      <vt:lpstr>SFMono-Regular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이란?</vt:lpstr>
      <vt:lpstr>저장소의 종류</vt:lpstr>
      <vt:lpstr>Git 설치</vt:lpstr>
      <vt:lpstr>Git 설치</vt:lpstr>
      <vt:lpstr>Git 설치</vt:lpstr>
      <vt:lpstr>Git 설치</vt:lpstr>
      <vt:lpstr>Git 설치</vt:lpstr>
      <vt:lpstr>Git Bash 동작</vt:lpstr>
      <vt:lpstr>Git Bash 동작</vt:lpstr>
      <vt:lpstr>Git Bash 동작</vt:lpstr>
      <vt:lpstr>Git Bash 동작</vt:lpstr>
      <vt:lpstr>Git Bash 동작</vt:lpstr>
      <vt:lpstr>Git Bash 동작</vt:lpstr>
      <vt:lpstr>Initial Commit 만들기 </vt:lpstr>
      <vt:lpstr>Initial Commit 만들기 </vt:lpstr>
      <vt:lpstr>파일의  상태</vt:lpstr>
      <vt:lpstr>파일 수정 후 commit  </vt:lpstr>
      <vt:lpstr>파일 수정 후 commit  </vt:lpstr>
      <vt:lpstr>Initial Commit 만들기 </vt:lpstr>
      <vt:lpstr>스냅샷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특성  </vt:lpstr>
      <vt:lpstr>브랜치 특성  </vt:lpstr>
      <vt:lpstr>브랜치 만들기  </vt:lpstr>
      <vt:lpstr>브랜치 만들기  </vt:lpstr>
      <vt:lpstr>브랜치 병합  </vt:lpstr>
      <vt:lpstr>브랜치 병합  </vt:lpstr>
      <vt:lpstr>브랜치 병합  </vt:lpstr>
      <vt:lpstr>브랜치 병합  </vt:lpstr>
      <vt:lpstr>브랜치 병합 충돌  </vt:lpstr>
      <vt:lpstr>브랜치 병합 충돌 </vt:lpstr>
      <vt:lpstr>브랜치 병합 충돌 </vt:lpstr>
      <vt:lpstr>브랜치 병합  </vt:lpstr>
      <vt:lpstr>브랜치 병합 충돌  </vt:lpstr>
      <vt:lpstr>브랜치 병합 충돌 </vt:lpstr>
      <vt:lpstr>브랜치 병합 충돌 </vt:lpstr>
      <vt:lpstr>브랜치 병합 충돌 </vt:lpstr>
      <vt:lpstr>브랜치 병합 충돌 </vt:lpstr>
      <vt:lpstr>브랜치 병합 충돌 </vt:lpstr>
      <vt:lpstr>브랜치 만들기  </vt:lpstr>
      <vt:lpstr>브랜치 정보 확인  </vt:lpstr>
      <vt:lpstr>파일 내용 비교  </vt:lpstr>
      <vt:lpstr>예전 파일 찾아보기</vt:lpstr>
      <vt:lpstr>과거로 돌아가기</vt:lpstr>
      <vt:lpstr>Tag 하기   </vt:lpstr>
      <vt:lpstr>Stash  </vt:lpstr>
      <vt:lpstr>복습</vt:lpstr>
      <vt:lpstr>Githosting</vt:lpstr>
      <vt:lpstr>원격저장소 연결</vt:lpstr>
      <vt:lpstr>원격저장소 연결</vt:lpstr>
      <vt:lpstr>원격저장소에서 복제하기</vt:lpstr>
      <vt:lpstr>원격저장소에서 활용하기</vt:lpstr>
      <vt:lpstr>협업하기</vt:lpstr>
      <vt:lpstr>협업하기</vt:lpstr>
      <vt:lpstr>협업하기</vt:lpstr>
      <vt:lpstr>Pull Request</vt:lpstr>
      <vt:lpstr>Pull Request</vt:lpstr>
      <vt:lpstr>오픈소스 참여하기</vt:lpstr>
      <vt:lpstr>협업시작하기</vt:lpstr>
      <vt:lpstr>기타 환경 설정</vt:lpstr>
      <vt:lpstr>리눅스, 윈도우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335</cp:revision>
  <dcterms:created xsi:type="dcterms:W3CDTF">2021-03-25T01:55:58Z</dcterms:created>
  <dcterms:modified xsi:type="dcterms:W3CDTF">2021-03-29T06:32:44Z</dcterms:modified>
</cp:coreProperties>
</file>