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320" r:id="rId14"/>
    <p:sldId id="328" r:id="rId15"/>
    <p:sldId id="281" r:id="rId16"/>
    <p:sldId id="282" r:id="rId17"/>
    <p:sldId id="279" r:id="rId18"/>
    <p:sldId id="296" r:id="rId19"/>
    <p:sldId id="306" r:id="rId20"/>
    <p:sldId id="280" r:id="rId21"/>
    <p:sldId id="307" r:id="rId22"/>
    <p:sldId id="300" r:id="rId23"/>
    <p:sldId id="318" r:id="rId24"/>
    <p:sldId id="309" r:id="rId25"/>
    <p:sldId id="308" r:id="rId26"/>
    <p:sldId id="310" r:id="rId27"/>
    <p:sldId id="311" r:id="rId28"/>
    <p:sldId id="312" r:id="rId29"/>
    <p:sldId id="313" r:id="rId30"/>
    <p:sldId id="314" r:id="rId31"/>
    <p:sldId id="304" r:id="rId32"/>
    <p:sldId id="322" r:id="rId33"/>
    <p:sldId id="321" r:id="rId34"/>
    <p:sldId id="302" r:id="rId35"/>
    <p:sldId id="316" r:id="rId36"/>
    <p:sldId id="317" r:id="rId37"/>
    <p:sldId id="319" r:id="rId38"/>
    <p:sldId id="315" r:id="rId39"/>
    <p:sldId id="323" r:id="rId40"/>
    <p:sldId id="330" r:id="rId41"/>
    <p:sldId id="331" r:id="rId42"/>
    <p:sldId id="332" r:id="rId43"/>
    <p:sldId id="329" r:id="rId44"/>
    <p:sldId id="325" r:id="rId45"/>
    <p:sldId id="324" r:id="rId46"/>
    <p:sldId id="326" r:id="rId47"/>
    <p:sldId id="305" r:id="rId48"/>
    <p:sldId id="301" r:id="rId49"/>
    <p:sldId id="298" r:id="rId50"/>
    <p:sldId id="299" r:id="rId51"/>
    <p:sldId id="275" r:id="rId52"/>
    <p:sldId id="303" r:id="rId53"/>
    <p:sldId id="335" r:id="rId54"/>
    <p:sldId id="337" r:id="rId55"/>
    <p:sldId id="338" r:id="rId56"/>
    <p:sldId id="334" r:id="rId57"/>
    <p:sldId id="327" r:id="rId58"/>
    <p:sldId id="339" r:id="rId59"/>
    <p:sldId id="340" r:id="rId60"/>
    <p:sldId id="294" r:id="rId61"/>
    <p:sldId id="295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5634" autoAdjust="0"/>
  </p:normalViewPr>
  <p:slideViewPr>
    <p:cSldViewPr snapToGrid="0">
      <p:cViewPr varScale="1">
        <p:scale>
          <a:sx n="93" d="100"/>
          <a:sy n="93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여기있는</a:t>
            </a:r>
            <a:r>
              <a:rPr lang="ko-KR" altLang="en-US" dirty="0"/>
              <a:t> 사람들은 협업을 해야 하는 사람들이니 다들 똑같이 알아야 함</a:t>
            </a:r>
            <a:r>
              <a:rPr lang="en-US" altLang="ko-KR" dirty="0"/>
              <a:t>. </a:t>
            </a:r>
            <a:r>
              <a:rPr lang="ko-KR" altLang="en-US" dirty="0"/>
              <a:t>한명이 모르면 다른 팀원들과 같이 작업이 불가함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기본을 확실히 알고 가기 위함이니 반드시 알아야 함</a:t>
            </a:r>
            <a:r>
              <a:rPr lang="en-US" altLang="ko-KR" baseline="0" dirty="0"/>
              <a:t> </a:t>
            </a:r>
            <a:r>
              <a:rPr lang="ko-KR" altLang="en-US" baseline="0" dirty="0"/>
              <a:t>그래야 협업이 가능해 짐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모르는 것은 나중에 혼자 학습할 수 있을 능력을 갖추면 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4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14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Bash</a:t>
            </a:r>
            <a:r>
              <a:rPr lang="ko-KR" altLang="en-US" dirty="0">
                <a:solidFill>
                  <a:srgbClr val="FF0000"/>
                </a:solidFill>
              </a:rPr>
              <a:t>창과 메모창은 화면위에 각각 보이도록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개의 창을 위치시키고 항상 같은 위치에 두고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2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7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실습준비 완료됨</a:t>
            </a:r>
            <a:r>
              <a:rPr lang="en-US" altLang="ko-KR" dirty="0"/>
              <a:t>. </a:t>
            </a:r>
            <a:r>
              <a:rPr lang="ko-KR" altLang="en-US" dirty="0"/>
              <a:t>이제 부터 명령어 실습</a:t>
            </a:r>
            <a:endParaRPr lang="en-US" altLang="ko-KR" dirty="0"/>
          </a:p>
          <a:p>
            <a:r>
              <a:rPr lang="en-US" altLang="ko-KR" dirty="0"/>
              <a:t>Notepad</a:t>
            </a:r>
            <a:r>
              <a:rPr lang="ko-KR" altLang="en-US" dirty="0"/>
              <a:t>가 안 먹음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Config </a:t>
            </a:r>
            <a:r>
              <a:rPr lang="ko-KR" altLang="en-US" dirty="0"/>
              <a:t>파일 순서 </a:t>
            </a:r>
            <a:r>
              <a:rPr lang="en-US" altLang="ko-KR" dirty="0"/>
              <a:t>: </a:t>
            </a:r>
            <a:r>
              <a:rPr lang="ko-KR" altLang="en-US" dirty="0"/>
              <a:t>겹치는 명령은 가까운 </a:t>
            </a:r>
            <a:r>
              <a:rPr lang="en-US" altLang="ko-KR" dirty="0"/>
              <a:t>config</a:t>
            </a:r>
            <a:r>
              <a:rPr lang="ko-KR" altLang="en-US" dirty="0"/>
              <a:t>부터 선택  </a:t>
            </a:r>
            <a:r>
              <a:rPr lang="en-US" altLang="ko-KR" dirty="0"/>
              <a:t>.git/config, c:/user/user/.gitconfig, 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C:\Program Files\Git\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etc</a:t>
            </a:r>
            <a:r>
              <a:rPr lang="fr-FR" altLang="ko-KR" b="0" i="0" dirty="0">
                <a:solidFill>
                  <a:srgbClr val="C9D1D9"/>
                </a:solidFill>
                <a:effectLst/>
                <a:latin typeface="SFMono-Regular"/>
              </a:rPr>
              <a:t>\</a:t>
            </a:r>
            <a:r>
              <a:rPr lang="fr-FR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gitconfig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8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status</a:t>
            </a:r>
            <a:r>
              <a:rPr lang="ko-KR" altLang="en-US" dirty="0"/>
              <a:t>에서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은 알려주기만 하고 </a:t>
            </a:r>
            <a:r>
              <a:rPr lang="ko-KR" altLang="en-US" dirty="0" err="1"/>
              <a:t>지나감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</a:t>
            </a:r>
            <a:r>
              <a:rPr lang="en-US" altLang="ko-KR" dirty="0"/>
              <a:t>commit</a:t>
            </a:r>
            <a:r>
              <a:rPr lang="ko-KR" altLang="en-US" dirty="0"/>
              <a:t>했으면 그 상태로 계속 있게 됨</a:t>
            </a:r>
            <a:r>
              <a:rPr lang="en-US" altLang="ko-KR" dirty="0"/>
              <a:t>. </a:t>
            </a:r>
            <a:r>
              <a:rPr lang="ko-KR" altLang="en-US" dirty="0"/>
              <a:t>스냅샷 사진 조작 안됨</a:t>
            </a:r>
            <a:r>
              <a:rPr lang="en-US" altLang="ko-KR" dirty="0"/>
              <a:t>. </a:t>
            </a:r>
            <a:r>
              <a:rPr lang="ko-KR" altLang="en-US" dirty="0"/>
              <a:t>후에 스냅샷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96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</a:t>
            </a:r>
            <a:r>
              <a:rPr lang="en-US" altLang="ko-KR" baseline="0" dirty="0" err="1"/>
              <a:t>lf</a:t>
            </a:r>
            <a:r>
              <a:rPr lang="en-US" altLang="ko-KR" baseline="0" dirty="0"/>
              <a:t> </a:t>
            </a:r>
            <a:r>
              <a:rPr lang="ko-KR" altLang="en-US" baseline="0" dirty="0"/>
              <a:t>는 리눅스와 윈도우 라인</a:t>
            </a:r>
            <a:r>
              <a:rPr lang="en-US" altLang="ko-KR" baseline="0" dirty="0"/>
              <a:t>feed </a:t>
            </a:r>
            <a:r>
              <a:rPr lang="ko-KR" altLang="en-US" baseline="0" dirty="0"/>
              <a:t>방식이 달라서 발생하는 것임</a:t>
            </a:r>
            <a:r>
              <a:rPr lang="en-US" altLang="ko-KR" baseline="0" dirty="0"/>
              <a:t>.</a:t>
            </a:r>
            <a:r>
              <a:rPr lang="en-US" altLang="ko-KR" dirty="0"/>
              <a:t> </a:t>
            </a:r>
          </a:p>
          <a:p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git config --global </a:t>
            </a:r>
            <a:r>
              <a:rPr lang="en-US" altLang="ko-KR" b="0" i="0" dirty="0" err="1">
                <a:solidFill>
                  <a:srgbClr val="C9D1D9"/>
                </a:solidFill>
                <a:effectLst/>
                <a:latin typeface="SFMono-Regular"/>
              </a:rPr>
              <a:t>core.autocrlf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SFMono-Regular"/>
              </a:rPr>
              <a:t> true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SFMono-Regular"/>
              </a:rPr>
              <a:t>로 입력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15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9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주의 사항</a:t>
            </a:r>
            <a:r>
              <a:rPr lang="en-US" altLang="ko-KR" dirty="0"/>
              <a:t>: </a:t>
            </a:r>
            <a:r>
              <a:rPr lang="ko-KR" altLang="en-US" dirty="0"/>
              <a:t>수업의 진행</a:t>
            </a:r>
            <a:r>
              <a:rPr lang="en-US" altLang="ko-KR" dirty="0"/>
              <a:t>, </a:t>
            </a:r>
            <a:r>
              <a:rPr lang="ko-KR" altLang="en-US" dirty="0"/>
              <a:t>보조를 맞추기 위해서 </a:t>
            </a:r>
            <a:r>
              <a:rPr lang="ko-KR" altLang="en-US" dirty="0" err="1"/>
              <a:t>실습시</a:t>
            </a:r>
            <a:r>
              <a:rPr lang="en-US" altLang="ko-KR" dirty="0"/>
              <a:t> </a:t>
            </a:r>
            <a:r>
              <a:rPr lang="ko-KR" altLang="en-US" dirty="0"/>
              <a:t>입력명령</a:t>
            </a:r>
            <a:r>
              <a:rPr lang="en-US" altLang="ko-KR" dirty="0"/>
              <a:t> </a:t>
            </a:r>
            <a:r>
              <a:rPr lang="ko-KR" altLang="en-US" dirty="0" err="1"/>
              <a:t>예제명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반드시 똑같이 따라 해야 함</a:t>
            </a:r>
            <a:r>
              <a:rPr lang="en-US" altLang="ko-KR" dirty="0"/>
              <a:t>. </a:t>
            </a:r>
            <a:r>
              <a:rPr lang="ko-KR" altLang="en-US" dirty="0"/>
              <a:t>응용은 나중에 집에 가서 복습할 때 하기 바람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67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Commitment : </a:t>
            </a:r>
            <a:r>
              <a:rPr lang="ko-KR" altLang="en-US" dirty="0"/>
              <a:t>약속</a:t>
            </a:r>
            <a:r>
              <a:rPr lang="en-US" altLang="ko-KR" dirty="0"/>
              <a:t>, </a:t>
            </a:r>
            <a:r>
              <a:rPr lang="ko-KR" altLang="en-US" dirty="0"/>
              <a:t>헌신</a:t>
            </a:r>
            <a:r>
              <a:rPr lang="en-US" altLang="ko-KR" dirty="0"/>
              <a:t>, commit</a:t>
            </a:r>
            <a:r>
              <a:rPr lang="ko-KR" altLang="en-US" dirty="0"/>
              <a:t> </a:t>
            </a:r>
            <a:r>
              <a:rPr lang="en-US" altLang="ko-KR" dirty="0" err="1"/>
              <a:t>suicied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자살하다 등</a:t>
            </a:r>
            <a:endParaRPr lang="en-US" altLang="ko-KR" dirty="0"/>
          </a:p>
          <a:p>
            <a:r>
              <a:rPr lang="en-US" altLang="ko-KR" dirty="0"/>
              <a:t>Committed : </a:t>
            </a:r>
            <a:r>
              <a:rPr lang="ko-KR" altLang="en-US" dirty="0"/>
              <a:t>헌신적인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3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52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4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84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33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2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하나만 보기할 때 </a:t>
            </a:r>
            <a:r>
              <a:rPr lang="en-US" altLang="ko-KR" dirty="0" err="1"/>
              <a:t>git</a:t>
            </a:r>
            <a:r>
              <a:rPr lang="en-US" altLang="ko-KR" baseline="0" dirty="0"/>
              <a:t> log -1 </a:t>
            </a:r>
            <a:r>
              <a:rPr lang="ko-KR" altLang="en-US" baseline="0" dirty="0"/>
              <a:t>도 설명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앞쪽에서 이미 설명함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69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0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6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작업은 로컬에서 벌어지므로 로컬</a:t>
            </a:r>
            <a:r>
              <a:rPr lang="en-US" altLang="ko-KR" dirty="0"/>
              <a:t>repo</a:t>
            </a:r>
            <a:r>
              <a:rPr lang="ko-KR" altLang="en-US" dirty="0"/>
              <a:t>를 다루는 능력이 매우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로컬에서 한 것을 원격에서는 취합 </a:t>
            </a:r>
            <a:r>
              <a:rPr lang="ko-KR" altLang="en-US" dirty="0" err="1"/>
              <a:t>결합등을</a:t>
            </a:r>
            <a:r>
              <a:rPr lang="ko-KR" altLang="en-US" dirty="0"/>
              <a:t> 하기 때문에 로컬에서 작업이 매우 중요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원격은 협업 공간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20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가 </a:t>
            </a:r>
            <a:r>
              <a:rPr lang="ko-KR" altLang="en-US" baseline="0" dirty="0"/>
              <a:t> 가리키는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객체를 나중에 다시 설명할 필요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브랜치는</a:t>
            </a:r>
            <a:r>
              <a:rPr lang="ko-KR" altLang="en-US" baseline="0" dirty="0"/>
              <a:t> 브랜치생성으로 새로운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의 연결고리가 생기게 되고</a:t>
            </a:r>
            <a:endParaRPr lang="en-US" altLang="ko-KR" baseline="0" dirty="0"/>
          </a:p>
          <a:p>
            <a:r>
              <a:rPr lang="en-US" altLang="ko-KR" baseline="0" dirty="0"/>
              <a:t>Checkout</a:t>
            </a:r>
            <a:r>
              <a:rPr lang="ko-KR" altLang="en-US" baseline="0" dirty="0"/>
              <a:t>하면 </a:t>
            </a:r>
            <a:r>
              <a:rPr lang="en-US" altLang="ko-KR" baseline="0" dirty="0"/>
              <a:t>checkout</a:t>
            </a:r>
            <a:r>
              <a:rPr lang="ko-KR" altLang="en-US" baseline="0" dirty="0"/>
              <a:t>하는 </a:t>
            </a:r>
            <a:r>
              <a:rPr lang="ko-KR" altLang="en-US" baseline="0" dirty="0" err="1"/>
              <a:t>브랜치의</a:t>
            </a:r>
            <a:r>
              <a:rPr lang="ko-KR" altLang="en-US" baseline="0" dirty="0"/>
              <a:t> 가장 최근의 </a:t>
            </a:r>
            <a:r>
              <a:rPr lang="en-US" altLang="ko-KR" baseline="0" dirty="0"/>
              <a:t>commit</a:t>
            </a:r>
            <a:r>
              <a:rPr lang="ko-KR" altLang="en-US" baseline="0" dirty="0"/>
              <a:t>으로 이동함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63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2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15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41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8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46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68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다운로드하는데 </a:t>
            </a:r>
            <a:r>
              <a:rPr lang="en-US" altLang="ko-KR" dirty="0"/>
              <a:t>2</a:t>
            </a:r>
            <a:r>
              <a:rPr lang="ko-KR" altLang="en-US" dirty="0"/>
              <a:t>부 정도 소요</a:t>
            </a:r>
            <a:r>
              <a:rPr lang="en-US" altLang="ko-KR" dirty="0"/>
              <a:t>. </a:t>
            </a:r>
            <a:r>
              <a:rPr lang="ko-KR" altLang="en-US" dirty="0"/>
              <a:t>여기를 직접 클릭해도 다운로드됨</a:t>
            </a:r>
            <a:r>
              <a:rPr lang="en-US" altLang="ko-KR" dirty="0"/>
              <a:t>. (</a:t>
            </a:r>
            <a:r>
              <a:rPr lang="ko-KR" altLang="en-US" dirty="0"/>
              <a:t>다운로드 </a:t>
            </a:r>
            <a:r>
              <a:rPr lang="en-US" altLang="ko-KR" dirty="0"/>
              <a:t>directory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82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09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50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55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373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991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523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2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p3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제외한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p1.txt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내용은 모두 </a:t>
            </a:r>
            <a:r>
              <a:rPr lang="en-US" altLang="ko-KR" baseline="0" dirty="0">
                <a:latin typeface="+mn-ea"/>
                <a:sym typeface="Wingdings" panose="05000000000000000000" pitchFamily="2" charset="2"/>
              </a:rPr>
              <a:t>feature</a:t>
            </a:r>
            <a:r>
              <a:rPr lang="ko-KR" altLang="en-US" baseline="0" dirty="0">
                <a:latin typeface="+mn-ea"/>
                <a:sym typeface="Wingdings" panose="05000000000000000000" pitchFamily="2" charset="2"/>
              </a:rPr>
              <a:t>에서 포함하고 있음</a:t>
            </a:r>
            <a:endParaRPr lang="en-US" altLang="ko-KR" baseline="0" dirty="0">
              <a:latin typeface="+mn-ea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diff main..feature-1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브랜치간</a:t>
            </a:r>
            <a:r>
              <a:rPr lang="ko-KR" altLang="en-US" dirty="0">
                <a:latin typeface="+mn-ea"/>
              </a:rPr>
              <a:t> 비교보다는 앞에서 설명한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비교 </a:t>
            </a:r>
            <a:r>
              <a:rPr lang="ko-KR" altLang="en-US" dirty="0" err="1">
                <a:latin typeface="+mn-ea"/>
              </a:rPr>
              <a:t>사용하도옥</a:t>
            </a:r>
            <a:endParaRPr lang="en-US" altLang="ko-KR" dirty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553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 : add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파일 수정하고 비교 보여줄 것 </a:t>
            </a:r>
            <a:r>
              <a:rPr lang="en-US" altLang="ko-KR" dirty="0"/>
              <a:t>(</a:t>
            </a:r>
            <a:r>
              <a:rPr lang="ko-KR" altLang="en-US" dirty="0"/>
              <a:t>녹색 </a:t>
            </a:r>
            <a:r>
              <a:rPr lang="en-US" altLang="ko-KR" dirty="0"/>
              <a:t>modified  </a:t>
            </a:r>
            <a:r>
              <a:rPr lang="ko-KR" altLang="en-US" dirty="0"/>
              <a:t>적색 </a:t>
            </a:r>
            <a:r>
              <a:rPr lang="en-US" altLang="ko-KR" dirty="0"/>
              <a:t>modified</a:t>
            </a:r>
            <a:r>
              <a:rPr lang="ko-KR" altLang="en-US" dirty="0"/>
              <a:t>의 차이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컴퓨터사양 확인 방법 필요하면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4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57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reflog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head</a:t>
            </a:r>
            <a:r>
              <a:rPr lang="ko-KR" altLang="en-US" baseline="0" dirty="0"/>
              <a:t>확인후 찾아갈 수 있음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1379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51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513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86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는 나중에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Notepad</a:t>
            </a:r>
            <a:r>
              <a:rPr lang="ko-KR" altLang="en-US" dirty="0"/>
              <a:t>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20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화면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MINGW64 </a:t>
            </a:r>
            <a:r>
              <a:rPr lang="ko-KR" altLang="en-US" dirty="0"/>
              <a:t>간단 </a:t>
            </a:r>
            <a:r>
              <a:rPr lang="ko-KR" altLang="en-US" b="0" dirty="0"/>
              <a:t>설명</a:t>
            </a:r>
            <a:r>
              <a:rPr lang="en-US" altLang="ko-KR" b="0" dirty="0"/>
              <a:t>,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MinGW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마이크로소프트 윈도우로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포팅한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GNU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소프트웨어 도구 모음</a:t>
            </a:r>
            <a:endParaRPr lang="en-US" altLang="ko-KR" b="0" dirty="0"/>
          </a:p>
          <a:p>
            <a:r>
              <a:rPr lang="en-US" altLang="ko-KR" dirty="0" err="1"/>
              <a:t>Pwd</a:t>
            </a:r>
            <a:r>
              <a:rPr lang="ko-KR" altLang="en-US" dirty="0"/>
              <a:t>로 현재 </a:t>
            </a:r>
            <a:r>
              <a:rPr lang="en-US" altLang="ko-KR" dirty="0"/>
              <a:t>directory </a:t>
            </a:r>
            <a:r>
              <a:rPr lang="ko-KR" altLang="en-US" dirty="0"/>
              <a:t>확인 </a:t>
            </a:r>
            <a:r>
              <a:rPr lang="en-US" altLang="ko-KR" dirty="0"/>
              <a:t>= 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5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3074-0A47-46BB-A694-81430595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9514-74DA-4CE0-B90D-FD8339E8B0A0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83CCA-A7E4-4FF8-B845-EE42572F55B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examp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D36AF9-20F9-4329-88A7-AB208C9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666490-B7C8-49E0-B401-DB2C8675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5" y="2317810"/>
            <a:ext cx="5849564" cy="390176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적당한 위치에 실습 워킹 디렉토리</a:t>
            </a:r>
            <a:r>
              <a:rPr lang="en-US" altLang="ko-KR" dirty="0">
                <a:latin typeface="+mn-ea"/>
              </a:rPr>
              <a:t>(working directory)</a:t>
            </a:r>
            <a:r>
              <a:rPr lang="ko-KR" altLang="en-US" dirty="0">
                <a:latin typeface="+mn-ea"/>
              </a:rPr>
              <a:t> 만들기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명은 자유지만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통일된 실습을 위하여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로 일치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영문으로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043611" y="2644236"/>
            <a:ext cx="1426957" cy="2761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173C-AE5C-4C43-960F-2EFF9F6C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9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D3F44C-5C58-4081-AB74-F491822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85" y="2232337"/>
            <a:ext cx="6537083" cy="436035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direcory</a:t>
            </a:r>
            <a:r>
              <a:rPr lang="ko-KR" altLang="en-US" dirty="0">
                <a:latin typeface="+mn-ea"/>
              </a:rPr>
              <a:t> 화면 위에서 마우스 오른쪽 버튼 클릭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 Bash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 </a:t>
            </a:r>
            <a:r>
              <a:rPr lang="ko-KR" altLang="en-US" dirty="0">
                <a:latin typeface="+mn-ea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82896" y="4869713"/>
            <a:ext cx="1426957" cy="1594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4598726" y="4837815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C15E75-9139-4DBD-B049-365F2F49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1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EAB454-C8DE-4292-A54D-E6AC7B64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4" y="2227050"/>
            <a:ext cx="7820025" cy="44386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44526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혹은 명령창에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pwd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입력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3605910" y="2677345"/>
            <a:ext cx="1426957" cy="2232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5321740" y="2677346"/>
            <a:ext cx="513039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83A2C-B52F-47CB-B616-CCEA0CAB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09196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첫번째 명령 </a:t>
            </a:r>
            <a:r>
              <a:rPr lang="en-US" altLang="ko-KR" dirty="0">
                <a:latin typeface="+mn-ea"/>
              </a:rPr>
              <a:t>: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directory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.git </a:t>
            </a:r>
            <a:r>
              <a:rPr lang="ko-KR" altLang="en-US" dirty="0">
                <a:latin typeface="+mn-ea"/>
              </a:rPr>
              <a:t>하위 디렉토리가 생겼는지 확인 </a:t>
            </a:r>
            <a:r>
              <a:rPr lang="en-US" altLang="ko-KR" dirty="0">
                <a:latin typeface="+mn-ea"/>
              </a:rPr>
              <a:t>(☞ ls –al 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확인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user.name </a:t>
            </a:r>
            <a:r>
              <a:rPr lang="en-US" altLang="ko-KR" dirty="0" err="1">
                <a:latin typeface="+mn-ea"/>
              </a:rPr>
              <a:t>your_username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 </a:t>
            </a:r>
            <a:r>
              <a:rPr lang="en-US" altLang="ko-KR" dirty="0">
                <a:latin typeface="+mn-ea"/>
                <a:hlinkClick r:id="rId3"/>
              </a:rPr>
              <a:t>your_email@example.com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--global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en-US" altLang="ko-KR" dirty="0">
                <a:latin typeface="+mn-ea"/>
              </a:rPr>
              <a:t> C:/Windows/System32/notepad.exe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기본 </a:t>
            </a:r>
            <a:r>
              <a:rPr lang="en-US" altLang="ko-KR" dirty="0">
                <a:latin typeface="+mn-ea"/>
              </a:rPr>
              <a:t>editor </a:t>
            </a:r>
            <a:r>
              <a:rPr lang="ko-KR" altLang="en-US" dirty="0" err="1">
                <a:latin typeface="+mn-ea"/>
              </a:rPr>
              <a:t>틍록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나중에 자신에 맞는 것으로 수정 사용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☞ git config --list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∙ </a:t>
            </a:r>
            <a:r>
              <a:rPr lang="ko-KR" altLang="en-US" dirty="0">
                <a:latin typeface="+mn-ea"/>
              </a:rPr>
              <a:t>환경 설정 확인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Branch</a:t>
            </a:r>
            <a:r>
              <a:rPr lang="ko-KR" altLang="en-US" dirty="0">
                <a:latin typeface="+mn-ea"/>
              </a:rPr>
              <a:t>명 변경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main)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–global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init.defaultBranch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 –M main ( master </a:t>
            </a:r>
            <a:r>
              <a:rPr lang="ko-KR" altLang="en-US" dirty="0">
                <a:latin typeface="+mn-ea"/>
              </a:rPr>
              <a:t>확인후 조치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74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93175" cy="462440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/>
              <a:t>동작하기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CRLF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 및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>
                <a:latin typeface="+mn-ea"/>
              </a:rPr>
              <a:t>개행문자</a:t>
            </a:r>
            <a:r>
              <a:rPr lang="ko-KR" altLang="en-US" dirty="0">
                <a:latin typeface="+mn-ea"/>
              </a:rPr>
              <a:t> 처리를 위한 환경 설정 </a:t>
            </a:r>
            <a:r>
              <a:rPr lang="en-US" altLang="ko-KR" dirty="0">
                <a:latin typeface="+mn-ea"/>
              </a:rPr>
              <a:t>(Windows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&amp;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Unix or Mac OS </a:t>
            </a:r>
            <a:r>
              <a:rPr lang="ko-KR" altLang="en-US" dirty="0" err="1">
                <a:latin typeface="+mn-ea"/>
              </a:rPr>
              <a:t>협업시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(for Unix or Mac OS : 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한글 처리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bash </a:t>
            </a:r>
            <a:r>
              <a:rPr lang="ko-KR" altLang="en-US" dirty="0">
                <a:latin typeface="+mn-ea"/>
              </a:rPr>
              <a:t>창에서 오른쪽 버튼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* </a:t>
            </a:r>
            <a:r>
              <a:rPr lang="ko-KR" altLang="en-US" dirty="0">
                <a:latin typeface="+mn-ea"/>
              </a:rPr>
              <a:t>폰트 사이즈 등 수정 후 저장</a:t>
            </a:r>
            <a:endParaRPr lang="en-US" altLang="ko-KR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B0964-434E-4ECB-96B6-ECA4BC305B99}"/>
              </a:ext>
            </a:extLst>
          </p:cNvPr>
          <p:cNvSpPr txBox="1"/>
          <p:nvPr/>
        </p:nvSpPr>
        <p:spPr>
          <a:xfrm>
            <a:off x="638647" y="5470734"/>
            <a:ext cx="8254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n-ea"/>
              </a:rPr>
              <a:t>☎ 설정파일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가지 </a:t>
            </a:r>
            <a:r>
              <a:rPr lang="en-US" altLang="ko-KR" sz="1400" dirty="0">
                <a:latin typeface="+mn-ea"/>
              </a:rPr>
              <a:t>: ① .git/config, ② C:/Users/user/.gitconfig, ③ </a:t>
            </a:r>
            <a:r>
              <a:rPr lang="fr-FR" altLang="ko-KR" sz="1400" dirty="0">
                <a:latin typeface="+mn-ea"/>
              </a:rPr>
              <a:t>C:/Program Files/Git/</a:t>
            </a:r>
            <a:r>
              <a:rPr lang="fr-FR" altLang="ko-KR" sz="1400" dirty="0" err="1">
                <a:latin typeface="+mn-ea"/>
              </a:rPr>
              <a:t>etc</a:t>
            </a:r>
            <a:r>
              <a:rPr lang="fr-FR" altLang="ko-KR" sz="1400" dirty="0">
                <a:latin typeface="+mn-ea"/>
              </a:rPr>
              <a:t>/</a:t>
            </a:r>
            <a:r>
              <a:rPr lang="fr-FR" altLang="ko-KR" sz="1400" dirty="0" err="1">
                <a:latin typeface="+mn-ea"/>
              </a:rPr>
              <a:t>gitconfig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CA502-7626-46A3-8AD7-32ABEAB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6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3116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두개의 창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창과 </a:t>
            </a:r>
            <a:r>
              <a:rPr lang="en-US" altLang="ko-KR" dirty="0">
                <a:latin typeface="+mn-ea"/>
              </a:rPr>
              <a:t>working directory)</a:t>
            </a:r>
            <a:r>
              <a:rPr lang="ko-KR" altLang="en-US" dirty="0">
                <a:latin typeface="+mn-ea"/>
              </a:rPr>
              <a:t>으로 볼 수 있게 조정</a:t>
            </a:r>
            <a:endParaRPr lang="en-US" altLang="ko-KR" dirty="0">
              <a:latin typeface="+mn-ea"/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‘1. first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/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status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현재 상태 확인</a:t>
            </a:r>
            <a:r>
              <a:rPr lang="en-US" altLang="ko-KR" dirty="0">
                <a:latin typeface="+mn-ea"/>
              </a:rPr>
              <a:t>. Untracked file </a:t>
            </a:r>
            <a:r>
              <a:rPr lang="ko-KR" altLang="en-US" dirty="0">
                <a:latin typeface="+mn-ea"/>
              </a:rPr>
              <a:t>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수시로 확인하는 습관 필요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add</a:t>
            </a:r>
            <a:r>
              <a:rPr lang="en-US" altLang="ko-KR" dirty="0">
                <a:latin typeface="+mn-ea"/>
              </a:rPr>
              <a:t> p1.txt : staging area </a:t>
            </a:r>
            <a:r>
              <a:rPr lang="ko-KR" altLang="en-US" dirty="0">
                <a:latin typeface="+mn-ea"/>
              </a:rPr>
              <a:t>에 등록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녹색으로 된 </a:t>
            </a:r>
            <a:r>
              <a:rPr lang="en-US" altLang="ko-KR" dirty="0">
                <a:latin typeface="+mn-ea"/>
              </a:rPr>
              <a:t>new file</a:t>
            </a:r>
            <a:r>
              <a:rPr lang="ko-KR" altLang="en-US" dirty="0">
                <a:latin typeface="+mn-ea"/>
              </a:rPr>
              <a:t> 내용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</a:t>
            </a:r>
            <a:r>
              <a:rPr lang="en-US" altLang="ko-KR" dirty="0">
                <a:latin typeface="+mn-ea"/>
              </a:rPr>
              <a:t>  : </a:t>
            </a:r>
            <a:r>
              <a:rPr lang="ko-KR" altLang="en-US" dirty="0">
                <a:latin typeface="+mn-ea"/>
              </a:rPr>
              <a:t>저장소에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commit</a:t>
            </a:r>
            <a:r>
              <a:rPr lang="ko-KR" altLang="en-US" dirty="0">
                <a:latin typeface="+mn-ea"/>
              </a:rPr>
              <a:t> 객체를 나타내는 </a:t>
            </a:r>
            <a:r>
              <a:rPr lang="en-US" altLang="ko-KR" dirty="0">
                <a:latin typeface="+mn-ea"/>
              </a:rPr>
              <a:t>Message(</a:t>
            </a:r>
            <a:r>
              <a:rPr lang="ko-KR" altLang="en-US" dirty="0">
                <a:latin typeface="+mn-ea"/>
              </a:rPr>
              <a:t>기록내용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삽입하라고 메모창이 뜸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(</a:t>
            </a:r>
            <a:r>
              <a:rPr lang="ko-KR" altLang="en-US" dirty="0" err="1">
                <a:latin typeface="+mn-ea"/>
              </a:rPr>
              <a:t>메모창</a:t>
            </a:r>
            <a:r>
              <a:rPr lang="en-US" altLang="ko-KR" dirty="0">
                <a:latin typeface="+mn-ea"/>
              </a:rPr>
              <a:t>(notepad)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git config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로 기본 </a:t>
            </a:r>
            <a:r>
              <a:rPr lang="en-US" altLang="ko-KR" dirty="0">
                <a:latin typeface="+mn-ea"/>
              </a:rPr>
              <a:t>editor</a:t>
            </a:r>
            <a:r>
              <a:rPr lang="ko-KR" altLang="en-US" dirty="0">
                <a:latin typeface="+mn-ea"/>
              </a:rPr>
              <a:t>로 설정해 놓은 상태임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첫 줄에 </a:t>
            </a:r>
            <a:r>
              <a:rPr lang="en-US" altLang="ko-KR" dirty="0">
                <a:latin typeface="+mn-ea"/>
              </a:rPr>
              <a:t>‘first commit’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입력 후 저장 닫기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예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89" y="2713084"/>
            <a:ext cx="2124075" cy="942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940300" y="3352800"/>
            <a:ext cx="747289" cy="127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CCD-E18E-4084-8093-FC11F2C3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3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40443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2862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등록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/>
              <a:t> </a:t>
            </a:r>
            <a:r>
              <a:rPr lang="ko-KR" altLang="en-US" dirty="0">
                <a:latin typeface="+mn-ea"/>
              </a:rPr>
              <a:t>로그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2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11" name="왼쪽 화살표 10"/>
          <p:cNvSpPr/>
          <p:nvPr/>
        </p:nvSpPr>
        <p:spPr>
          <a:xfrm rot="10800000">
            <a:off x="749300" y="4355939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 rot="10800000">
            <a:off x="1028700" y="5048702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0800000">
            <a:off x="736600" y="588372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1471612"/>
            <a:ext cx="5486400" cy="5619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7800" y="1583322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이런것이</a:t>
            </a:r>
            <a:r>
              <a:rPr lang="ko-KR" altLang="en-US" sz="1600" dirty="0"/>
              <a:t> 보여지고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88100" y="2102783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이런 메모장이 보이면</a:t>
            </a:r>
            <a:endParaRPr lang="en-US" altLang="ko-KR" sz="1600" dirty="0"/>
          </a:p>
          <a:p>
            <a:r>
              <a:rPr lang="ko-KR" altLang="en-US" sz="1600" dirty="0"/>
              <a:t>여기에 내용 기입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2049714"/>
            <a:ext cx="5172075" cy="116205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>
            <a:off x="1968500" y="2395171"/>
            <a:ext cx="4419600" cy="25428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025" y="5526539"/>
            <a:ext cx="6076950" cy="7143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78CCD-DF67-499F-BE83-C6987F4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26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 상태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63664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파일의 구성 및 상태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상태로 구분 </a:t>
            </a:r>
            <a:r>
              <a:rPr lang="en-US" altLang="ko-KR" dirty="0">
                <a:latin typeface="+mn-ea"/>
              </a:rPr>
              <a:t>: Untracked,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(Unmodified, Modified), Staged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</a:t>
            </a:r>
            <a:r>
              <a:rPr lang="ko-KR" altLang="en-US" dirty="0">
                <a:latin typeface="+mn-ea"/>
              </a:rPr>
              <a:t>저장소에 저장하기 위한 단계로 구성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Untracked</a:t>
            </a:r>
            <a:r>
              <a:rPr lang="ko-KR" altLang="en-US" dirty="0">
                <a:latin typeface="+mn-ea"/>
              </a:rPr>
              <a:t> 파일은 </a:t>
            </a:r>
            <a:r>
              <a:rPr lang="en-US" altLang="ko-KR" dirty="0">
                <a:latin typeface="+mn-ea"/>
              </a:rPr>
              <a:t>Tracked</a:t>
            </a:r>
            <a:r>
              <a:rPr lang="ko-KR" altLang="en-US" dirty="0">
                <a:latin typeface="+mn-ea"/>
              </a:rPr>
              <a:t>가 되기 전에는 관심의 대상이 아님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D20FA5-DA3E-456D-9F89-38324A422479}"/>
              </a:ext>
            </a:extLst>
          </p:cNvPr>
          <p:cNvSpPr/>
          <p:nvPr/>
        </p:nvSpPr>
        <p:spPr>
          <a:xfrm>
            <a:off x="467821" y="2892061"/>
            <a:ext cx="2519926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CAE96B-75F1-4786-8E57-82293D72DA89}"/>
              </a:ext>
            </a:extLst>
          </p:cNvPr>
          <p:cNvSpPr/>
          <p:nvPr/>
        </p:nvSpPr>
        <p:spPr>
          <a:xfrm>
            <a:off x="3356948" y="2860162"/>
            <a:ext cx="115894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7A49D6-03F2-4E34-871C-EB0EEFD96209}"/>
              </a:ext>
            </a:extLst>
          </p:cNvPr>
          <p:cNvSpPr/>
          <p:nvPr/>
        </p:nvSpPr>
        <p:spPr>
          <a:xfrm>
            <a:off x="1661236" y="3753301"/>
            <a:ext cx="1326511" cy="1456656"/>
          </a:xfrm>
          <a:prstGeom prst="roundRect">
            <a:avLst>
              <a:gd name="adj" fmla="val 7048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Tracked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DAF0B9-261B-42CE-8F53-886145B24F3F}"/>
              </a:ext>
            </a:extLst>
          </p:cNvPr>
          <p:cNvSpPr/>
          <p:nvPr/>
        </p:nvSpPr>
        <p:spPr>
          <a:xfrm>
            <a:off x="5088403" y="2860162"/>
            <a:ext cx="1882319" cy="82934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Local Repository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(.git directory)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8B0ADBD-0564-4D98-9419-76C105307E76}"/>
              </a:ext>
            </a:extLst>
          </p:cNvPr>
          <p:cNvSpPr/>
          <p:nvPr/>
        </p:nvSpPr>
        <p:spPr>
          <a:xfrm>
            <a:off x="7480910" y="2860162"/>
            <a:ext cx="1158949" cy="829340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Repo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4758E2-66B1-43DB-BA9E-D8E37964EF89}"/>
              </a:ext>
            </a:extLst>
          </p:cNvPr>
          <p:cNvSpPr/>
          <p:nvPr/>
        </p:nvSpPr>
        <p:spPr>
          <a:xfrm>
            <a:off x="5088403" y="3753301"/>
            <a:ext cx="188231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07E8E48-7082-43C3-BCC5-4F68D6685507}"/>
              </a:ext>
            </a:extLst>
          </p:cNvPr>
          <p:cNvSpPr/>
          <p:nvPr/>
        </p:nvSpPr>
        <p:spPr>
          <a:xfrm>
            <a:off x="3356947" y="3753301"/>
            <a:ext cx="1158949" cy="14566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113E9E-B469-4299-8C28-9C4A2274D03B}"/>
              </a:ext>
            </a:extLst>
          </p:cNvPr>
          <p:cNvSpPr/>
          <p:nvPr/>
        </p:nvSpPr>
        <p:spPr>
          <a:xfrm>
            <a:off x="1693136" y="4231765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C50109-8B04-43E3-A62C-331A21D9DA53}"/>
              </a:ext>
            </a:extLst>
          </p:cNvPr>
          <p:cNvSpPr/>
          <p:nvPr/>
        </p:nvSpPr>
        <p:spPr>
          <a:xfrm>
            <a:off x="1693136" y="4699596"/>
            <a:ext cx="1251720" cy="4359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78CD60-7A7E-4CF7-AAEC-046CA589CF51}"/>
              </a:ext>
            </a:extLst>
          </p:cNvPr>
          <p:cNvGrpSpPr/>
          <p:nvPr/>
        </p:nvGrpSpPr>
        <p:grpSpPr>
          <a:xfrm>
            <a:off x="1254646" y="4603140"/>
            <a:ext cx="2729629" cy="829340"/>
            <a:chOff x="871873" y="4528708"/>
            <a:chExt cx="3474285" cy="988831"/>
          </a:xfrm>
        </p:grpSpPr>
        <p:sp>
          <p:nvSpPr>
            <p:cNvPr id="19" name="화살표: 굽음 18">
              <a:extLst>
                <a:ext uri="{FF2B5EF4-FFF2-40B4-BE49-F238E27FC236}">
                  <a16:creationId xmlns:a16="http://schemas.microsoft.com/office/drawing/2014/main" id="{113EC087-AE4D-4092-8E5E-B3895A4724F7}"/>
                </a:ext>
              </a:extLst>
            </p:cNvPr>
            <p:cNvSpPr/>
            <p:nvPr/>
          </p:nvSpPr>
          <p:spPr>
            <a:xfrm rot="16200000">
              <a:off x="1655856" y="4138890"/>
              <a:ext cx="594665" cy="2162632"/>
            </a:xfrm>
            <a:prstGeom prst="bentArrow">
              <a:avLst>
                <a:gd name="adj1" fmla="val 14272"/>
                <a:gd name="adj2" fmla="val 25000"/>
                <a:gd name="adj3" fmla="val 25000"/>
                <a:gd name="adj4" fmla="val 419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U자형 17">
              <a:extLst>
                <a:ext uri="{FF2B5EF4-FFF2-40B4-BE49-F238E27FC236}">
                  <a16:creationId xmlns:a16="http://schemas.microsoft.com/office/drawing/2014/main" id="{8745CEEE-3DBB-4A2F-89DA-92828E1D5DD0}"/>
                </a:ext>
              </a:extLst>
            </p:cNvPr>
            <p:cNvSpPr/>
            <p:nvPr/>
          </p:nvSpPr>
          <p:spPr>
            <a:xfrm rot="5400000" flipH="1">
              <a:off x="3188487" y="4359868"/>
              <a:ext cx="988831" cy="1326511"/>
            </a:xfrm>
            <a:prstGeom prst="uturnArrow">
              <a:avLst>
                <a:gd name="adj1" fmla="val 7987"/>
                <a:gd name="adj2" fmla="val 11454"/>
                <a:gd name="adj3" fmla="val 20054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0F4630-67E5-47D0-92B5-753C3D83F3D2}"/>
              </a:ext>
            </a:extLst>
          </p:cNvPr>
          <p:cNvSpPr/>
          <p:nvPr/>
        </p:nvSpPr>
        <p:spPr>
          <a:xfrm>
            <a:off x="467821" y="3753302"/>
            <a:ext cx="1158949" cy="1456655"/>
          </a:xfrm>
          <a:prstGeom prst="roundRect">
            <a:avLst>
              <a:gd name="adj" fmla="val 841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Untracked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신규파일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92E3C-0D01-4FB7-B1B0-7BD9587B9A82}"/>
              </a:ext>
            </a:extLst>
          </p:cNvPr>
          <p:cNvSpPr txBox="1"/>
          <p:nvPr/>
        </p:nvSpPr>
        <p:spPr>
          <a:xfrm>
            <a:off x="982737" y="5549439"/>
            <a:ext cx="3270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한번이라도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add </a:t>
            </a:r>
            <a:r>
              <a:rPr lang="ko-KR" altLang="en-US" sz="1400" dirty="0">
                <a:latin typeface="+mn-ea"/>
              </a:rPr>
              <a:t>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</a:t>
            </a:r>
            <a:r>
              <a:rPr lang="en-US" altLang="ko-KR" sz="1400" dirty="0">
                <a:latin typeface="+mn-ea"/>
              </a:rPr>
              <a:t>staging area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등록</a:t>
            </a:r>
            <a:r>
              <a:rPr lang="ko-KR" altLang="en-US" sz="1400" dirty="0">
                <a:latin typeface="+mn-ea"/>
              </a:rPr>
              <a:t>되어야 </a:t>
            </a:r>
            <a:r>
              <a:rPr lang="en-US" altLang="ko-KR" sz="1400" dirty="0">
                <a:latin typeface="+mn-ea"/>
              </a:rPr>
              <a:t>tracked file</a:t>
            </a:r>
            <a:r>
              <a:rPr lang="ko-KR" altLang="en-US" sz="1400" dirty="0">
                <a:latin typeface="+mn-ea"/>
              </a:rPr>
              <a:t>이 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4572000" y="4231765"/>
            <a:ext cx="484503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2AC9F-182E-46AC-ABAE-98FFF8CEFA28}"/>
              </a:ext>
            </a:extLst>
          </p:cNvPr>
          <p:cNvSpPr txBox="1"/>
          <p:nvPr/>
        </p:nvSpPr>
        <p:spPr>
          <a:xfrm>
            <a:off x="4851388" y="5284389"/>
            <a:ext cx="25305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git commit </a:t>
            </a:r>
            <a:r>
              <a:rPr lang="ko-KR" altLang="en-US" sz="1400" dirty="0">
                <a:latin typeface="+mn-ea"/>
              </a:rPr>
              <a:t>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통하여 비로소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>
                <a:latin typeface="+mn-ea"/>
              </a:rPr>
              <a:t>지역저장소에 저장됨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스냅샷 저장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D7F83E-6D1D-4B37-8390-05888C53BAEC}"/>
              </a:ext>
            </a:extLst>
          </p:cNvPr>
          <p:cNvCxnSpPr/>
          <p:nvPr/>
        </p:nvCxnSpPr>
        <p:spPr>
          <a:xfrm>
            <a:off x="4776961" y="2594350"/>
            <a:ext cx="0" cy="3399615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6105106-30E1-4E13-B9C1-93841FA2ADB8}"/>
              </a:ext>
            </a:extLst>
          </p:cNvPr>
          <p:cNvCxnSpPr/>
          <p:nvPr/>
        </p:nvCxnSpPr>
        <p:spPr>
          <a:xfrm>
            <a:off x="7243714" y="2594350"/>
            <a:ext cx="0" cy="3399615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F8D411A3-4532-453F-ABF8-4FD4926AEF3B}"/>
              </a:ext>
            </a:extLst>
          </p:cNvPr>
          <p:cNvSpPr/>
          <p:nvPr/>
        </p:nvSpPr>
        <p:spPr>
          <a:xfrm>
            <a:off x="6985589" y="3147241"/>
            <a:ext cx="495321" cy="37745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1">
            <a:extLst>
              <a:ext uri="{FF2B5EF4-FFF2-40B4-BE49-F238E27FC236}">
                <a16:creationId xmlns:a16="http://schemas.microsoft.com/office/drawing/2014/main" id="{CD0FFEC1-38BD-46CB-A541-EAEB51EDE261}"/>
              </a:ext>
            </a:extLst>
          </p:cNvPr>
          <p:cNvSpPr/>
          <p:nvPr/>
        </p:nvSpPr>
        <p:spPr>
          <a:xfrm>
            <a:off x="3040270" y="4142865"/>
            <a:ext cx="316678" cy="4678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9572B-D523-45BC-9418-50C728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2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텍스트 파일 작성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파일명 </a:t>
            </a:r>
            <a:r>
              <a:rPr lang="en-US" altLang="ko-KR" dirty="0">
                <a:latin typeface="+mn-ea"/>
              </a:rPr>
              <a:t>: p1.txt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</a:t>
            </a: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ko-KR" altLang="en-US" dirty="0"/>
              <a:t>둘째 </a:t>
            </a:r>
            <a:r>
              <a:rPr lang="ko-KR" altLang="en-US" dirty="0">
                <a:latin typeface="+mn-ea"/>
              </a:rPr>
              <a:t>줄에 </a:t>
            </a:r>
            <a:r>
              <a:rPr lang="en-US" altLang="ko-KR" dirty="0">
                <a:latin typeface="+mn-ea"/>
              </a:rPr>
              <a:t>‘2. 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후 저장 닫기</a:t>
            </a:r>
            <a:r>
              <a:rPr lang="en-US" altLang="ko-KR" dirty="0">
                <a:latin typeface="+mn-ea"/>
              </a:rPr>
              <a:t>.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창에서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p1.txt : staging area </a:t>
            </a:r>
            <a:r>
              <a:rPr lang="ko-KR" altLang="en-US" dirty="0">
                <a:latin typeface="+mn-ea"/>
              </a:rPr>
              <a:t>에 등록</a:t>
            </a:r>
            <a:r>
              <a:rPr lang="en-US" altLang="ko-KR" dirty="0">
                <a:latin typeface="+mn-ea"/>
              </a:rPr>
              <a:t>. </a:t>
            </a:r>
            <a:r>
              <a:rPr lang="en-US" altLang="ko-KR" dirty="0" err="1">
                <a:latin typeface="+mn-ea"/>
              </a:rPr>
              <a:t>crlf</a:t>
            </a:r>
            <a:r>
              <a:rPr lang="en-US" altLang="ko-KR" dirty="0">
                <a:latin typeface="+mn-ea"/>
              </a:rPr>
              <a:t> warning </a:t>
            </a:r>
            <a:r>
              <a:rPr lang="ko-KR" altLang="en-US" dirty="0">
                <a:latin typeface="+mn-ea"/>
              </a:rPr>
              <a:t>나오면 조치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: </a:t>
            </a:r>
            <a:r>
              <a:rPr lang="ko-KR" altLang="en-US" dirty="0">
                <a:latin typeface="+mn-ea"/>
              </a:rPr>
              <a:t>무엇이 눈에 띄나요</a:t>
            </a:r>
            <a:r>
              <a:rPr lang="en-US" altLang="ko-KR" dirty="0">
                <a:latin typeface="+mn-ea"/>
              </a:rPr>
              <a:t>? ‘</a:t>
            </a:r>
            <a:r>
              <a:rPr lang="ko-KR" altLang="en-US" dirty="0">
                <a:latin typeface="+mn-ea"/>
              </a:rPr>
              <a:t>녹색 </a:t>
            </a:r>
            <a:r>
              <a:rPr lang="en-US" altLang="ko-KR" dirty="0">
                <a:latin typeface="+mn-ea"/>
              </a:rPr>
              <a:t>modified’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 -m</a:t>
            </a:r>
            <a:r>
              <a:rPr lang="en-US" altLang="ko-KR" dirty="0">
                <a:latin typeface="+mn-ea"/>
              </a:rPr>
              <a:t> ‘second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두번째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message</a:t>
            </a:r>
            <a:r>
              <a:rPr lang="ko-KR" altLang="en-US" dirty="0">
                <a:latin typeface="+mn-ea"/>
              </a:rPr>
              <a:t>를 작성하겠다는 의미로 이어서 메시지를 작성하면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2633662"/>
            <a:ext cx="2105025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4076700" y="2946400"/>
            <a:ext cx="2490787" cy="49530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5EF9F1-8406-4633-8F4B-A30BC0D6CB80}"/>
              </a:ext>
            </a:extLst>
          </p:cNvPr>
          <p:cNvSpPr txBox="1"/>
          <p:nvPr/>
        </p:nvSpPr>
        <p:spPr>
          <a:xfrm>
            <a:off x="897565" y="5492640"/>
            <a:ext cx="72551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</a:rPr>
              <a:t> ※  </a:t>
            </a:r>
            <a:r>
              <a:rPr lang="en-US" altLang="ko-KR" sz="1600" dirty="0" err="1">
                <a:latin typeface="+mn-ea"/>
              </a:rPr>
              <a:t>crlf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warning</a:t>
            </a:r>
            <a:r>
              <a:rPr lang="ko-KR" altLang="en-US" sz="1600" dirty="0">
                <a:latin typeface="+mn-ea"/>
              </a:rPr>
              <a:t>는 리눅스와 윈도우 </a:t>
            </a:r>
            <a:r>
              <a:rPr lang="en-US" altLang="ko-KR" sz="1600" dirty="0">
                <a:latin typeface="+mn-ea"/>
              </a:rPr>
              <a:t>linefeed </a:t>
            </a:r>
            <a:r>
              <a:rPr lang="ko-KR" altLang="en-US" sz="1600" dirty="0">
                <a:latin typeface="+mn-ea"/>
              </a:rPr>
              <a:t>방식이 달라서 발생하는 것임</a:t>
            </a:r>
            <a:r>
              <a:rPr lang="en-US" altLang="ko-KR" sz="1600" dirty="0">
                <a:latin typeface="+mn-ea"/>
              </a:rPr>
              <a:t>. </a:t>
            </a:r>
          </a:p>
          <a:p>
            <a:r>
              <a:rPr lang="en-US" altLang="ko-KR" sz="1600" dirty="0">
                <a:latin typeface="+mn-ea"/>
              </a:rPr>
              <a:t>     ☞ git config --global </a:t>
            </a:r>
            <a:r>
              <a:rPr lang="en-US" altLang="ko-KR" sz="1600" dirty="0" err="1">
                <a:latin typeface="+mn-ea"/>
              </a:rPr>
              <a:t>core.autocrlf</a:t>
            </a:r>
            <a:r>
              <a:rPr lang="en-US" altLang="ko-KR" sz="1600" dirty="0">
                <a:latin typeface="+mn-ea"/>
              </a:rPr>
              <a:t> true </a:t>
            </a:r>
            <a:r>
              <a:rPr lang="ko-KR" altLang="en-US" sz="1600" dirty="0">
                <a:latin typeface="+mn-ea"/>
              </a:rPr>
              <a:t>로 해결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06EA42-503E-48AB-B6EE-38D88BC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D6224-E94D-4D6D-8798-4838F75C5307}"/>
              </a:ext>
            </a:extLst>
          </p:cNvPr>
          <p:cNvCxnSpPr>
            <a:cxnSpLocks/>
          </p:cNvCxnSpPr>
          <p:nvPr/>
        </p:nvCxnSpPr>
        <p:spPr>
          <a:xfrm flipH="1">
            <a:off x="6457950" y="4091940"/>
            <a:ext cx="109537" cy="144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수정 후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수정 재등록 </a:t>
            </a:r>
            <a:r>
              <a:rPr lang="en-US" altLang="ko-KR" dirty="0"/>
              <a:t>(1)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여러분의 </a:t>
            </a:r>
            <a:r>
              <a:rPr lang="en-US" altLang="ko-KR" dirty="0">
                <a:latin typeface="+mn-ea"/>
              </a:rPr>
              <a:t>working directory)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62" y="2290762"/>
            <a:ext cx="6315075" cy="227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5067300"/>
            <a:ext cx="6343650" cy="762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3BC18-A713-410D-B57B-A59138F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40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298731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코드 버전 관리 시스템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소스코드의 변경 이력을 관리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소스코드 추가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삭제에 대한 기록을 저장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변경내용에 대한 소스코드의 비교 가능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언제든지 원하는 시점으로 파일의 상태변경이 가능함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별도로 파일을 카피해 놓거나 백업하지 않아도 됨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Source Code Management(SCM)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System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특정 시점 변경 추적</a:t>
            </a:r>
            <a:endParaRPr lang="en-US" altLang="ko-KR" dirty="0">
              <a:latin typeface="+mn-ea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BC695239-5301-4FBD-8EC0-C63E5A919FF1}"/>
              </a:ext>
            </a:extLst>
          </p:cNvPr>
          <p:cNvSpPr txBox="1">
            <a:spLocks/>
          </p:cNvSpPr>
          <p:nvPr/>
        </p:nvSpPr>
        <p:spPr>
          <a:xfrm>
            <a:off x="250825" y="4148771"/>
            <a:ext cx="8641655" cy="182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dirty="0"/>
              <a:t>Git</a:t>
            </a:r>
            <a:r>
              <a:rPr lang="ko-KR" altLang="en-US" dirty="0"/>
              <a:t>의 역사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Linus Torvalds</a:t>
            </a:r>
            <a:r>
              <a:rPr lang="ko-KR" altLang="en-US" dirty="0" err="1">
                <a:latin typeface="+mn-ea"/>
              </a:rPr>
              <a:t>는직접</a:t>
            </a:r>
            <a:r>
              <a:rPr lang="ko-KR" altLang="en-US" dirty="0">
                <a:latin typeface="+mn-ea"/>
              </a:rPr>
              <a:t> 개발 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April 2005 - </a:t>
            </a:r>
            <a:r>
              <a:rPr lang="en-US" altLang="ko-KR" dirty="0" err="1">
                <a:latin typeface="+mn-ea"/>
              </a:rPr>
              <a:t>Bitkeeper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라이선스 이슈로 인하여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약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주</a:t>
            </a:r>
            <a:r>
              <a:rPr lang="en-US" altLang="ko-KR" dirty="0">
                <a:latin typeface="+mn-ea"/>
              </a:rPr>
              <a:t>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GitHub(2008</a:t>
            </a:r>
            <a:r>
              <a:rPr lang="ko-KR" altLang="en-US" dirty="0">
                <a:latin typeface="+mn-ea"/>
              </a:rPr>
              <a:t>년경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인해서 폭발적으로 성장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8971C3-24A2-4AD8-AB6C-12BBED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46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4450799"/>
            <a:ext cx="6381750" cy="12192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Commit </a:t>
            </a:r>
            <a:r>
              <a:rPr lang="ko-KR" altLang="en-US" dirty="0"/>
              <a:t>만들기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Commit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동사로 사용되는 </a:t>
            </a:r>
            <a:r>
              <a:rPr lang="ko-KR" altLang="en-US" dirty="0">
                <a:latin typeface="+mn-ea"/>
              </a:rPr>
              <a:t>의미 </a:t>
            </a:r>
            <a:r>
              <a:rPr lang="en-US" altLang="ko-KR" dirty="0">
                <a:latin typeface="+mn-ea"/>
              </a:rPr>
              <a:t>: 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 err="1">
                <a:latin typeface="+mn-ea"/>
              </a:rPr>
              <a:t>했어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</a:t>
            </a:r>
            <a:r>
              <a:rPr lang="ko-KR" altLang="en-US" dirty="0">
                <a:latin typeface="+mn-ea"/>
              </a:rPr>
              <a:t>사전적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저지르다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범하다</a:t>
            </a:r>
            <a:r>
              <a:rPr lang="en-US" altLang="ko-KR" dirty="0">
                <a:latin typeface="+mn-ea"/>
              </a:rPr>
              <a:t>], </a:t>
            </a:r>
            <a:r>
              <a:rPr lang="ko-KR" altLang="en-US" dirty="0">
                <a:latin typeface="+mn-ea"/>
              </a:rPr>
              <a:t>약속하다</a:t>
            </a:r>
            <a:r>
              <a:rPr lang="en-US" altLang="ko-KR" dirty="0">
                <a:latin typeface="+mn-ea"/>
              </a:rPr>
              <a:t>,  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·</a:t>
            </a:r>
            <a:r>
              <a:rPr lang="ko-KR" altLang="en-US" dirty="0">
                <a:latin typeface="+mn-ea"/>
              </a:rPr>
              <a:t>활동 등에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전념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헌신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하다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</a:t>
            </a:r>
            <a:r>
              <a:rPr lang="ko-KR" altLang="en-US" dirty="0">
                <a:solidFill>
                  <a:srgbClr val="0000FF"/>
                </a:solidFill>
              </a:rPr>
              <a:t>회부하다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~</a:t>
            </a:r>
            <a:r>
              <a:rPr lang="ko-KR" altLang="en-US" dirty="0">
                <a:solidFill>
                  <a:srgbClr val="0000FF"/>
                </a:solidFill>
              </a:rPr>
              <a:t>을 마음에 새기다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기억하다</a:t>
            </a:r>
            <a:r>
              <a:rPr lang="en-US" altLang="ko-KR" dirty="0">
                <a:solidFill>
                  <a:srgbClr val="0000FF"/>
                </a:solidFill>
              </a:rPr>
              <a:t>],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~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적어 두다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※ </a:t>
            </a:r>
            <a:r>
              <a:rPr lang="ko-KR" altLang="en-US" dirty="0">
                <a:latin typeface="+mn-ea"/>
              </a:rPr>
              <a:t>파일을 </a:t>
            </a:r>
            <a:r>
              <a:rPr lang="en-US" altLang="ko-KR" dirty="0">
                <a:latin typeface="+mn-ea"/>
              </a:rPr>
              <a:t>.git directory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등록시키는 명령어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명사로 사용되는 의미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커밋</a:t>
            </a:r>
            <a:r>
              <a:rPr lang="en-US" altLang="ko-KR" dirty="0">
                <a:latin typeface="+mn-ea"/>
              </a:rPr>
              <a:t>(commit)</a:t>
            </a:r>
            <a:r>
              <a:rPr lang="ko-KR" altLang="en-US" dirty="0">
                <a:latin typeface="+mn-ea"/>
              </a:rPr>
              <a:t>에 기록되어 있으니 걱정하지 마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</a:t>
            </a:r>
            <a:r>
              <a:rPr lang="en-US" altLang="ko-KR" dirty="0">
                <a:latin typeface="+mn-ea"/>
              </a:rPr>
              <a:t>∙ commit </a:t>
            </a:r>
            <a:r>
              <a:rPr lang="ko-KR" altLang="en-US" dirty="0">
                <a:latin typeface="+mn-ea"/>
              </a:rPr>
              <a:t>객체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스냅샷으로 모든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실제로는 정보의 연결고리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보유하고 있는 객체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∙ 40</a:t>
            </a:r>
            <a:r>
              <a:rPr lang="ko-KR" altLang="en-US" dirty="0">
                <a:latin typeface="+mn-ea"/>
              </a:rPr>
              <a:t>가지의 문자로 구성된 </a:t>
            </a:r>
            <a:r>
              <a:rPr lang="en-US" altLang="ko-KR" dirty="0">
                <a:latin typeface="+mn-ea"/>
              </a:rPr>
              <a:t>SHA-1 </a:t>
            </a:r>
            <a:r>
              <a:rPr lang="ko-KR" altLang="en-US" dirty="0" err="1">
                <a:latin typeface="+mn-ea"/>
              </a:rPr>
              <a:t>체크썸</a:t>
            </a:r>
            <a:r>
              <a:rPr lang="ko-KR" altLang="en-US" dirty="0">
                <a:latin typeface="+mn-ea"/>
              </a:rPr>
              <a:t> 해시로 연결되어 고유한 상태 유지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8" name="왼쪽 화살표 7"/>
          <p:cNvSpPr/>
          <p:nvPr/>
        </p:nvSpPr>
        <p:spPr>
          <a:xfrm rot="10800000">
            <a:off x="488751" y="4763690"/>
            <a:ext cx="556306" cy="16391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6828E8-F83A-4C22-87B3-E86500F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1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스냅샷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0" y="1735131"/>
            <a:ext cx="8701175" cy="4284669"/>
          </a:xfrm>
          <a:prstGeom prst="rect">
            <a:avLst/>
          </a:prstGeom>
        </p:spPr>
      </p:pic>
      <p:sp>
        <p:nvSpPr>
          <p:cNvPr id="79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3582412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Snapshot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3B8814-C98D-45ED-BB82-D4B348CA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24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4884737"/>
            <a:ext cx="5772150" cy="7715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생성 이유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(branch)</a:t>
            </a:r>
            <a:r>
              <a:rPr lang="ko-KR" altLang="en-US" dirty="0">
                <a:latin typeface="+mn-ea"/>
              </a:rPr>
              <a:t>는 왜 만드나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원본은 그대로 두고 원본을 수정하고자 할 때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업무를 세분화하여 부분적 기능적으로 작업하고자 할 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협업 할 때 업무 분할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(Branch) : </a:t>
            </a:r>
            <a:r>
              <a:rPr lang="ko-KR" altLang="en-US" dirty="0">
                <a:latin typeface="+mn-ea"/>
              </a:rPr>
              <a:t>가지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만들기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가지 만들기</a:t>
            </a:r>
            <a:r>
              <a:rPr lang="en-US" altLang="ko-KR" dirty="0">
                <a:latin typeface="+mn-ea"/>
              </a:rPr>
              <a:t>  </a:t>
            </a: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기본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 현재 작업중인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 main </a:t>
            </a:r>
            <a:r>
              <a:rPr lang="ko-KR" altLang="en-US" dirty="0">
                <a:latin typeface="+mn-ea"/>
              </a:rPr>
              <a:t>위에서 </a:t>
            </a:r>
            <a:r>
              <a:rPr lang="ko-KR" altLang="en-US" dirty="0" err="1">
                <a:latin typeface="+mn-ea"/>
              </a:rPr>
              <a:t>작업중임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525255" y="4860924"/>
            <a:ext cx="913646" cy="231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29454" y="5207001"/>
            <a:ext cx="1599445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616578" y="4735535"/>
            <a:ext cx="964822" cy="471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771900" y="4735535"/>
            <a:ext cx="1753356" cy="22857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0AC521-6F8C-4AD1-BE33-163EA6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12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55" y="1466850"/>
            <a:ext cx="1876425" cy="17145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</a:t>
            </a:r>
            <a:r>
              <a:rPr lang="en-US" altLang="ko-KR" dirty="0"/>
              <a:t>(</a:t>
            </a:r>
            <a:r>
              <a:rPr lang="ko-KR" altLang="en-US" dirty="0"/>
              <a:t>업무 분담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(branch)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만들기 전에</a:t>
            </a:r>
            <a:r>
              <a:rPr lang="ko-KR" altLang="en-US" dirty="0">
                <a:latin typeface="+mn-ea"/>
              </a:rPr>
              <a:t> 업무 분담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p1.txt</a:t>
            </a:r>
            <a:r>
              <a:rPr lang="ko-KR" altLang="en-US" dirty="0">
                <a:latin typeface="+mn-ea"/>
              </a:rPr>
              <a:t>에 업무 기록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p1.txt 3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‘3. -- main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4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‘4.’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       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‘5. --feature work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--‘ </a:t>
            </a:r>
            <a:r>
              <a:rPr lang="ko-KR" altLang="en-US" dirty="0">
                <a:latin typeface="+mn-ea"/>
              </a:rPr>
              <a:t> 입력 후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commit -am </a:t>
            </a:r>
            <a:r>
              <a:rPr lang="en-US" altLang="ko-KR" dirty="0">
                <a:latin typeface="+mn-ea"/>
              </a:rPr>
              <a:t>‘work allocation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commit’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저장소에 세번째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‘-am’ </a:t>
            </a:r>
            <a:r>
              <a:rPr lang="ko-KR" altLang="en-US" dirty="0">
                <a:latin typeface="+mn-ea"/>
              </a:rPr>
              <a:t>은</a:t>
            </a:r>
            <a:r>
              <a:rPr lang="en-US" altLang="ko-KR" dirty="0">
                <a:latin typeface="+mn-ea"/>
              </a:rPr>
              <a:t> all(changed file)r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message</a:t>
            </a:r>
            <a:r>
              <a:rPr lang="ko-KR" altLang="en-US" dirty="0">
                <a:latin typeface="+mn-ea"/>
              </a:rPr>
              <a:t>을 같이 하겠다는 의미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하지 않고 </a:t>
            </a:r>
            <a:r>
              <a:rPr lang="en-US" altLang="ko-KR" dirty="0">
                <a:latin typeface="+mn-ea"/>
              </a:rPr>
              <a:t>–am</a:t>
            </a:r>
            <a:r>
              <a:rPr lang="ko-KR" altLang="en-US" dirty="0">
                <a:latin typeface="+mn-ea"/>
              </a:rPr>
              <a:t>을 사용하기 위하여는 한번은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를 수행 했어야 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tracked file</a:t>
            </a:r>
            <a:r>
              <a:rPr lang="ko-KR" altLang="en-US" dirty="0">
                <a:latin typeface="+mn-ea"/>
              </a:rPr>
              <a:t>로 만든 후에 가능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889500" y="2413000"/>
            <a:ext cx="2067508" cy="7246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346700" y="2882805"/>
            <a:ext cx="1610308" cy="1000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529322" y="2677594"/>
            <a:ext cx="3427686" cy="8466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94" y="5530849"/>
            <a:ext cx="5838825" cy="8953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5DEEA5-247A-44BA-AD7A-45DFF3E9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62" y="5246687"/>
            <a:ext cx="5934075" cy="581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/>
              <a:t>실행 후 작업 </a:t>
            </a:r>
            <a:r>
              <a:rPr lang="en-US" altLang="ko-KR" dirty="0"/>
              <a:t>(</a:t>
            </a:r>
            <a:r>
              <a:rPr lang="ko-KR" altLang="en-US" dirty="0"/>
              <a:t>실행 중이면 무시</a:t>
            </a:r>
            <a:r>
              <a:rPr lang="en-US" altLang="ko-KR" dirty="0"/>
              <a:t>)</a:t>
            </a: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목록 볼 때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</a:t>
            </a:r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</a:rPr>
              <a:t>-v</a:t>
            </a:r>
            <a:r>
              <a:rPr lang="en-US" altLang="ko-KR" dirty="0"/>
              <a:t> : </a:t>
            </a:r>
            <a:r>
              <a:rPr lang="ko-KR" altLang="en-US" dirty="0"/>
              <a:t>위와 차이점 확인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2400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/>
              <a:t>만</a:t>
            </a:r>
            <a:r>
              <a:rPr lang="ko-KR" altLang="en-US" dirty="0">
                <a:latin typeface="+mn-ea"/>
              </a:rPr>
              <a:t>들기</a:t>
            </a:r>
            <a:r>
              <a:rPr lang="en-US" altLang="ko-KR" dirty="0">
                <a:latin typeface="+mn-ea"/>
              </a:rPr>
              <a:t> 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 : “feature-1“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: 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중에서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있음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별표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녹색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66825" y="5410199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455" y="2601634"/>
            <a:ext cx="5857875" cy="581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3549650"/>
            <a:ext cx="6019800" cy="4191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FEF718-0573-4997-9215-D0F12515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24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974975"/>
            <a:ext cx="5981700" cy="1466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641655" cy="54259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 </a:t>
            </a:r>
            <a:r>
              <a:rPr lang="ko-KR" altLang="en-US" dirty="0">
                <a:latin typeface="+mn-ea"/>
              </a:rPr>
              <a:t>실행 후 작업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실행 중이면 무시</a:t>
            </a:r>
            <a:r>
              <a:rPr lang="en-US" altLang="ko-KR" dirty="0">
                <a:latin typeface="+mn-ea"/>
              </a:rPr>
              <a:t>)</a:t>
            </a: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</a:t>
            </a:r>
            <a:r>
              <a:rPr lang="en-US" altLang="ko-KR" dirty="0">
                <a:latin typeface="+mn-ea"/>
              </a:rPr>
              <a:t> feature-1 : “feature-1“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전환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-v : </a:t>
            </a:r>
            <a:r>
              <a:rPr lang="ko-KR" altLang="en-US" dirty="0">
                <a:latin typeface="+mn-ea"/>
              </a:rPr>
              <a:t>상태 확인</a:t>
            </a:r>
            <a:r>
              <a:rPr lang="en-US" altLang="ko-KR" dirty="0">
                <a:latin typeface="+mn-ea"/>
              </a:rPr>
              <a:t>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 -1</a:t>
            </a:r>
            <a:r>
              <a:rPr lang="en-US" altLang="ko-KR" dirty="0"/>
              <a:t>: 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8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feaure-1, main</a:t>
            </a:r>
            <a:r>
              <a:rPr lang="ko-KR" altLang="en-US" dirty="0">
                <a:latin typeface="+mn-ea"/>
              </a:rPr>
              <a:t>으로 변경되어 가리키는 것을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038225" y="3954462"/>
            <a:ext cx="1209676" cy="439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95924" y="36068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445124" y="29464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99124" y="3225800"/>
            <a:ext cx="80132" cy="32861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7" y="4806950"/>
            <a:ext cx="7210425" cy="11049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806353-8EF3-4F45-8505-4C641B86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0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‘6. feature story1’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modified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p1.txt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-m ‘commit1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239962"/>
            <a:ext cx="1781175" cy="1971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05" y="3949700"/>
            <a:ext cx="605790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6165787" y="2150548"/>
            <a:ext cx="1026927" cy="167215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DC8EE2-0A02-43BF-BB39-E08833F7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: </a:t>
            </a:r>
            <a:r>
              <a:rPr lang="ko-KR" altLang="en-US" dirty="0">
                <a:latin typeface="+mn-ea"/>
              </a:rPr>
              <a:t>이제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길게 보이기 시작하면서 복잡해 짐</a:t>
            </a:r>
            <a:r>
              <a:rPr lang="en-US" altLang="ko-KR" dirty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92669"/>
            <a:ext cx="7019925" cy="4276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513D-D696-4541-904B-7D9BB23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484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2" y="3863975"/>
            <a:ext cx="6048375" cy="10858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: main</a:t>
            </a:r>
            <a:r>
              <a:rPr lang="ko-KR" altLang="en-US" dirty="0">
                <a:latin typeface="+mn-ea"/>
              </a:rPr>
              <a:t>으로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전환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p1.txt. </a:t>
            </a:r>
            <a:r>
              <a:rPr lang="ko-KR" altLang="en-US" dirty="0">
                <a:latin typeface="+mn-ea"/>
              </a:rPr>
              <a:t>내용 확인하기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와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p1.txt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내용이 틀려 보이는 것 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확인해야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브랜치마다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고유의 폴더가 존재하니 혼동하지 말아야 함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파일작업하기전에 반드시 어느 </a:t>
            </a:r>
            <a:r>
              <a:rPr lang="ko-KR" altLang="en-US" b="1" dirty="0" err="1">
                <a:solidFill>
                  <a:srgbClr val="0000FF"/>
                </a:solidFill>
                <a:latin typeface="+mn-ea"/>
              </a:rPr>
              <a:t>브랜치에서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 작업하는지 확인해야 함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99124" y="3822700"/>
            <a:ext cx="1209676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330118" y="3628943"/>
            <a:ext cx="172282" cy="23848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25E0CE-C7B4-42CC-8EE3-E4AE59C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91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새로운 파일</a:t>
            </a:r>
            <a:r>
              <a:rPr lang="en-US" altLang="ko-KR" dirty="0">
                <a:latin typeface="+mn-ea"/>
              </a:rPr>
              <a:t>(p2.txt)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p2.txt, </a:t>
            </a:r>
            <a:r>
              <a:rPr lang="ko-KR" altLang="en-US" dirty="0">
                <a:latin typeface="+mn-ea"/>
              </a:rPr>
              <a:t>내용</a:t>
            </a:r>
            <a:r>
              <a:rPr lang="en-US" altLang="ko-KR" dirty="0">
                <a:latin typeface="+mn-ea"/>
              </a:rPr>
              <a:t>: ‘branch checkout’</a:t>
            </a:r>
            <a:r>
              <a:rPr lang="ko-KR" altLang="en-US" dirty="0">
                <a:latin typeface="+mn-ea"/>
              </a:rPr>
              <a:t> 입력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</a:t>
            </a:r>
            <a:r>
              <a:rPr lang="ko-KR" altLang="en-US" dirty="0">
                <a:latin typeface="+mn-ea"/>
              </a:rPr>
              <a:t>폴더에서 파일 확인 </a:t>
            </a:r>
            <a:r>
              <a:rPr lang="en-US" altLang="ko-KR" dirty="0">
                <a:latin typeface="+mn-ea"/>
              </a:rPr>
              <a:t>(p1.txt, p2.txt)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untracked </a:t>
            </a:r>
            <a:r>
              <a:rPr lang="ko-KR" altLang="en-US" dirty="0">
                <a:latin typeface="+mn-ea"/>
              </a:rPr>
              <a:t>적색 </a:t>
            </a:r>
            <a:r>
              <a:rPr lang="en-US" altLang="ko-KR" dirty="0">
                <a:latin typeface="+mn-ea"/>
              </a:rPr>
              <a:t>p2.txt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같은 내용 확인하고 닫음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했던 내용과 동일한 것을 확인</a:t>
            </a:r>
            <a:endParaRPr lang="en-US" altLang="ko-KR" b="1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4699000" y="3632200"/>
            <a:ext cx="95250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7DF28-BAEF-4F4D-A1A7-D65E153D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85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EF1697-26ED-451F-B42B-99763CE4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2" y="1718653"/>
            <a:ext cx="7676708" cy="43797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E6171-B27B-4C3F-B62E-7232D8DB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1466531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로컬 저장소</a:t>
            </a:r>
            <a:r>
              <a:rPr lang="en-US" altLang="ko-KR" dirty="0"/>
              <a:t>, </a:t>
            </a:r>
            <a:r>
              <a:rPr lang="ko-KR" altLang="en-US" dirty="0"/>
              <a:t>원격 저장소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지역저장소 </a:t>
            </a:r>
            <a:r>
              <a:rPr lang="en-US" altLang="ko-KR" dirty="0">
                <a:latin typeface="+mn-ea"/>
              </a:rPr>
              <a:t>(Local Repository) : </a:t>
            </a:r>
            <a:r>
              <a:rPr lang="ko-KR" altLang="en-US" dirty="0">
                <a:latin typeface="+mn-ea"/>
              </a:rPr>
              <a:t>내 </a:t>
            </a:r>
            <a:r>
              <a:rPr lang="en-US" altLang="ko-KR" dirty="0">
                <a:latin typeface="+mn-ea"/>
              </a:rPr>
              <a:t>PC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(Remote Repository) :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등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5662F85-464B-4F3D-ACEA-811E56F770C9}"/>
              </a:ext>
            </a:extLst>
          </p:cNvPr>
          <p:cNvSpPr/>
          <p:nvPr/>
        </p:nvSpPr>
        <p:spPr>
          <a:xfrm>
            <a:off x="3934050" y="2677343"/>
            <a:ext cx="786810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36F139E-A4B8-4065-A07A-FDB7F06C9A18}"/>
              </a:ext>
            </a:extLst>
          </p:cNvPr>
          <p:cNvSpPr/>
          <p:nvPr/>
        </p:nvSpPr>
        <p:spPr>
          <a:xfrm rot="10800000">
            <a:off x="5518288" y="4846384"/>
            <a:ext cx="521005" cy="297711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5C39D-44A6-4266-B624-30D8F1B5D7BC}"/>
              </a:ext>
            </a:extLst>
          </p:cNvPr>
          <p:cNvSpPr txBox="1"/>
          <p:nvPr/>
        </p:nvSpPr>
        <p:spPr>
          <a:xfrm>
            <a:off x="6071190" y="4846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</a:rPr>
              <a:t>지역저장소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(Local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개인활동공간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45E97-AAAD-4DDD-8675-AD542BAF4D38}"/>
              </a:ext>
            </a:extLst>
          </p:cNvPr>
          <p:cNvSpPr txBox="1"/>
          <p:nvPr/>
        </p:nvSpPr>
        <p:spPr>
          <a:xfrm>
            <a:off x="1031351" y="2643384"/>
            <a:ext cx="291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</a:rPr>
              <a:t>원격저장소 </a:t>
            </a:r>
            <a:r>
              <a:rPr lang="en-US" altLang="ko-KR" sz="1600" dirty="0">
                <a:solidFill>
                  <a:srgbClr val="0000FF"/>
                </a:solidFill>
              </a:rPr>
              <a:t>(Remote Repository)</a:t>
            </a:r>
          </a:p>
          <a:p>
            <a:pPr algn="ctr"/>
            <a:r>
              <a:rPr lang="ko-KR" altLang="en-US" sz="1600" b="1" dirty="0">
                <a:solidFill>
                  <a:srgbClr val="0000FF"/>
                </a:solidFill>
              </a:rPr>
              <a:t>협업공간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B2077-5A58-4F3D-8150-BB2BE9B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94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특성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옮기면서 연습해 보기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51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feature-1 </a:t>
            </a:r>
            <a:r>
              <a:rPr lang="ko-KR" altLang="en-US" dirty="0" err="1">
                <a:latin typeface="+mn-ea"/>
              </a:rPr>
              <a:t>브</a:t>
            </a:r>
            <a:r>
              <a:rPr lang="ko-KR" altLang="en-US" dirty="0" err="1"/>
              <a:t>랜치로</a:t>
            </a:r>
            <a:r>
              <a:rPr lang="ko-KR" altLang="en-US" dirty="0"/>
              <a:t> 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: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add p2.txt 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‘p2.txt from feature-1’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 내용 확인</a:t>
            </a:r>
            <a:r>
              <a:rPr lang="en-US" altLang="ko-KR" dirty="0">
                <a:latin typeface="+mn-ea"/>
              </a:rPr>
              <a:t> (p1.txt, p2.txt)</a:t>
            </a: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전환</a:t>
            </a:r>
            <a:r>
              <a:rPr lang="en-US" altLang="ko-KR" dirty="0"/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 폴더에서 파일 확인 </a:t>
            </a:r>
            <a:r>
              <a:rPr lang="en-US" altLang="ko-KR" dirty="0">
                <a:latin typeface="+mn-ea"/>
              </a:rPr>
              <a:t>(p2.txt</a:t>
            </a:r>
            <a:r>
              <a:rPr lang="ko-KR" altLang="en-US" dirty="0">
                <a:latin typeface="+mn-ea"/>
              </a:rPr>
              <a:t>가 안보임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차이가 느껴지나요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5EEE46-C5EF-4317-A79F-866F3D5F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3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p1.txt</a:t>
            </a:r>
            <a:r>
              <a:rPr lang="ko-KR" altLang="en-US" dirty="0">
                <a:latin typeface="+mn-ea"/>
              </a:rPr>
              <a:t>를 메모장으로 열어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번째 줄에 </a:t>
            </a:r>
            <a:r>
              <a:rPr lang="en-US" altLang="ko-KR" dirty="0">
                <a:latin typeface="+mn-ea"/>
              </a:rPr>
              <a:t>‘7. feature story2’ </a:t>
            </a:r>
            <a:r>
              <a:rPr lang="ko-KR" altLang="en-US" dirty="0">
                <a:latin typeface="+mn-ea"/>
              </a:rPr>
              <a:t>입력 후 저장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-am ‘commit2 from feature-1’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전체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(main</a:t>
            </a:r>
            <a:r>
              <a:rPr lang="ko-KR" altLang="en-US" dirty="0">
                <a:latin typeface="+mn-ea"/>
              </a:rPr>
              <a:t>과</a:t>
            </a:r>
            <a:r>
              <a:rPr lang="en-US" altLang="ko-KR" dirty="0">
                <a:latin typeface="+mn-ea"/>
              </a:rPr>
              <a:t> feature-1)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→ --branches </a:t>
            </a:r>
            <a:r>
              <a:rPr lang="ko-KR" altLang="en-US" dirty="0">
                <a:latin typeface="+mn-ea"/>
              </a:rPr>
              <a:t>옵션이 없으면 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해당 </a:t>
            </a:r>
            <a:r>
              <a:rPr lang="en-US" altLang="ko-KR" dirty="0">
                <a:latin typeface="+mn-ea"/>
              </a:rPr>
              <a:t>branch log</a:t>
            </a:r>
            <a:r>
              <a:rPr lang="ko-KR" altLang="en-US" dirty="0">
                <a:latin typeface="+mn-ea"/>
              </a:rPr>
              <a:t>의 직계존속</a:t>
            </a:r>
            <a:r>
              <a:rPr lang="en-US" altLang="ko-KR" dirty="0">
                <a:latin typeface="+mn-ea"/>
              </a:rPr>
              <a:t>(history)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※ HEAD</a:t>
            </a:r>
            <a:r>
              <a:rPr lang="ko-KR" altLang="en-US" dirty="0">
                <a:latin typeface="+mn-ea"/>
              </a:rPr>
              <a:t>의 위치 확인 중요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HEAD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특수한 포인터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현재 작업중인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브랜치를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가리킴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(</a:t>
            </a:r>
            <a:r>
              <a:rPr lang="ko-KR" altLang="en-US" dirty="0">
                <a:latin typeface="+mn-ea"/>
              </a:rPr>
              <a:t>사실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가리키는 것이 아닌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객체를 가리키고 있는 것임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80" y="2546349"/>
            <a:ext cx="1714500" cy="20859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437064" y="2581275"/>
            <a:ext cx="753616" cy="181292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78" y="4059702"/>
            <a:ext cx="5581650" cy="13906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69FBB-23AB-4251-B5D2-402CF8B6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5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브랜치에서</a:t>
            </a:r>
            <a:r>
              <a:rPr lang="ko-KR" altLang="en-US" dirty="0"/>
              <a:t> 작업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main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으로 옮긴 후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gitplace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위치 확인 후 신규 파일 작성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</a:t>
            </a:r>
            <a:r>
              <a:rPr lang="ko-KR" altLang="en-US" dirty="0">
                <a:latin typeface="+mn-ea"/>
              </a:rPr>
              <a:t>파일명 </a:t>
            </a:r>
            <a:r>
              <a:rPr lang="en-US" altLang="ko-KR" dirty="0">
                <a:latin typeface="+mn-ea"/>
              </a:rPr>
              <a:t>: p3.txt, </a:t>
            </a:r>
            <a:r>
              <a:rPr lang="ko-KR" altLang="en-US" dirty="0">
                <a:latin typeface="+mn-ea"/>
              </a:rPr>
              <a:t>내용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첫 줄에</a:t>
            </a:r>
            <a:r>
              <a:rPr lang="en-US" altLang="ko-KR" dirty="0">
                <a:latin typeface="+mn-ea"/>
              </a:rPr>
              <a:t> ‘main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story’ </a:t>
            </a:r>
            <a:r>
              <a:rPr lang="ko-KR" altLang="en-US" dirty="0">
                <a:latin typeface="+mn-ea"/>
              </a:rPr>
              <a:t>입력 저장 후 닫기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(bash</a:t>
            </a:r>
            <a:r>
              <a:rPr lang="ko-KR" altLang="en-US" dirty="0">
                <a:latin typeface="+mn-ea"/>
              </a:rPr>
              <a:t>창에서 </a:t>
            </a:r>
            <a:r>
              <a:rPr lang="en-US" altLang="ko-KR" dirty="0">
                <a:latin typeface="+mn-ea"/>
              </a:rPr>
              <a:t>$ echo 'main story’ &gt;&gt; p3.txt)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add p3.txt : warning </a:t>
            </a:r>
            <a:r>
              <a:rPr lang="ko-KR" altLang="en-US" dirty="0">
                <a:latin typeface="+mn-ea"/>
              </a:rPr>
              <a:t>무시 </a:t>
            </a:r>
            <a:r>
              <a:rPr lang="en-US" altLang="ko-KR" dirty="0">
                <a:latin typeface="+mn-ea"/>
              </a:rPr>
              <a:t>(bash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p3.txt</a:t>
            </a:r>
            <a:r>
              <a:rPr lang="ko-KR" altLang="en-US" dirty="0">
                <a:latin typeface="+mn-ea"/>
              </a:rPr>
              <a:t>생성시 발생</a:t>
            </a:r>
            <a:r>
              <a:rPr lang="en-US" altLang="ko-KR" dirty="0">
                <a:latin typeface="+mn-ea"/>
              </a:rPr>
              <a:t>)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–m ‘p3.txt from main’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  <a:latin typeface="+mn-ea"/>
              </a:rPr>
              <a:t>   ☞ </a:t>
            </a:r>
            <a:r>
              <a:rPr lang="en-US" altLang="ko-KR" dirty="0" err="1">
                <a:solidFill>
                  <a:srgbClr val="333300"/>
                </a:solidFill>
                <a:latin typeface="+mn-ea"/>
              </a:rPr>
              <a:t>git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--branches  --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oneline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--graph </a:t>
            </a:r>
            <a:r>
              <a:rPr lang="en-US" altLang="ko-KR" dirty="0">
                <a:solidFill>
                  <a:srgbClr val="333300"/>
                </a:solidFill>
                <a:latin typeface="+mn-ea"/>
              </a:rPr>
              <a:t>: </a:t>
            </a:r>
            <a:r>
              <a:rPr lang="ko-KR" altLang="en-US" dirty="0" err="1">
                <a:solidFill>
                  <a:srgbClr val="333300"/>
                </a:solidFill>
                <a:latin typeface="+mn-ea"/>
              </a:rPr>
              <a:t>브랜치가</a:t>
            </a:r>
            <a:r>
              <a:rPr lang="ko-KR" altLang="en-US" dirty="0">
                <a:solidFill>
                  <a:srgbClr val="333300"/>
                </a:solidFill>
                <a:latin typeface="+mn-ea"/>
              </a:rPr>
              <a:t> 나누어 진 것을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89" y="4439019"/>
            <a:ext cx="5495925" cy="1781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53689" y="4711700"/>
            <a:ext cx="433811" cy="990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2759075"/>
            <a:ext cx="1533525" cy="857250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6035040" y="3187700"/>
            <a:ext cx="85725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1018EC-A6C9-4C9C-B643-35E70A5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D09A0AB-6B83-4681-9C40-11F79EE4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32" y="3959293"/>
            <a:ext cx="5505450" cy="17621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/>
              <a:t>각기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작업한 내용을 합하는 과정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합치고자 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merge</a:t>
            </a:r>
            <a:r>
              <a:rPr lang="en-US" altLang="ko-KR" dirty="0">
                <a:latin typeface="+mn-ea"/>
              </a:rPr>
              <a:t> feature-1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feature-1</a:t>
            </a:r>
            <a:r>
              <a:rPr lang="ko-KR" altLang="en-US" dirty="0">
                <a:latin typeface="+mn-ea"/>
              </a:rPr>
              <a:t>의 내용을 가져옴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→ message </a:t>
            </a:r>
            <a:r>
              <a:rPr lang="ko-KR" altLang="en-US" dirty="0">
                <a:latin typeface="+mn-ea"/>
              </a:rPr>
              <a:t>작업을 위한 텍스트화면이 </a:t>
            </a:r>
            <a:r>
              <a:rPr lang="en-US" altLang="ko-KR" dirty="0">
                <a:latin typeface="+mn-ea"/>
              </a:rPr>
              <a:t>pop up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775" y="3041732"/>
            <a:ext cx="6038850" cy="581025"/>
          </a:xfrm>
          <a:prstGeom prst="rect">
            <a:avLst/>
          </a:prstGeom>
        </p:spPr>
      </p:pic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>
            <a:off x="3467968" y="442712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1007" y="440600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14D8-C803-4D01-84FB-782F35C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88BF2D-BB51-49D0-AE0D-3910DB90D150}"/>
              </a:ext>
            </a:extLst>
          </p:cNvPr>
          <p:cNvSpPr/>
          <p:nvPr/>
        </p:nvSpPr>
        <p:spPr>
          <a:xfrm>
            <a:off x="1127760" y="336534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내용물이 모두 보임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∙ p2.txt </a:t>
            </a:r>
            <a:r>
              <a:rPr lang="ko-KR" altLang="en-US" dirty="0">
                <a:latin typeface="+mn-ea"/>
              </a:rPr>
              <a:t>포함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3249612"/>
            <a:ext cx="1676400" cy="208597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40000" y="4610100"/>
            <a:ext cx="278130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50103-8670-44DF-A6BB-3BA5CEFF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50243"/>
            <a:ext cx="5981700" cy="12382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D7895-3174-434F-A922-8184F1995129}"/>
              </a:ext>
            </a:extLst>
          </p:cNvPr>
          <p:cNvSpPr/>
          <p:nvPr/>
        </p:nvSpPr>
        <p:spPr>
          <a:xfrm>
            <a:off x="5321300" y="4736308"/>
            <a:ext cx="1586608" cy="4757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97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endParaRPr lang="ko-KR" altLang="en-US" dirty="0">
              <a:solidFill>
                <a:srgbClr val="FF0000"/>
              </a:solidFill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합쳐진</a:t>
            </a:r>
            <a:r>
              <a:rPr lang="en-US" altLang="ko-KR" dirty="0">
                <a:latin typeface="+mn-ea"/>
              </a:rPr>
              <a:t>(merged)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--branches --graph  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245E9-C142-4A5F-AB45-5A0B639B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51B84-533B-42C6-9C3E-8B0302B2E651}"/>
              </a:ext>
            </a:extLst>
          </p:cNvPr>
          <p:cNvSpPr txBox="1"/>
          <p:nvPr/>
        </p:nvSpPr>
        <p:spPr>
          <a:xfrm>
            <a:off x="1050925" y="4919181"/>
            <a:ext cx="6331220" cy="1057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>
                <a:latin typeface="+mn-ea"/>
              </a:rPr>
              <a:t> ※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중에 </a:t>
            </a:r>
            <a:r>
              <a:rPr lang="en-US" altLang="ko-KR" sz="1600" dirty="0">
                <a:latin typeface="+mn-ea"/>
              </a:rPr>
              <a:t>conflict</a:t>
            </a:r>
            <a:r>
              <a:rPr lang="ko-KR" altLang="en-US" sz="1600" dirty="0">
                <a:latin typeface="+mn-ea"/>
              </a:rPr>
              <a:t>가 나서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이전으로 돌리고 싶을 경우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다음 명령어를 하면 </a:t>
            </a:r>
            <a:r>
              <a:rPr lang="en-US" altLang="ko-KR" sz="1600" dirty="0">
                <a:latin typeface="+mn-ea"/>
              </a:rPr>
              <a:t>merge </a:t>
            </a:r>
            <a:r>
              <a:rPr lang="ko-KR" altLang="en-US" sz="1600" dirty="0">
                <a:latin typeface="+mn-ea"/>
              </a:rPr>
              <a:t>이전 상태로 돌아 감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     ☞ git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merge --abort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F6FA-9E6C-44A0-B62D-C21EB363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7" y="2225992"/>
            <a:ext cx="5762625" cy="2085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101725" y="2549142"/>
            <a:ext cx="433811" cy="1273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3617816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15">
            <a:extLst>
              <a:ext uri="{FF2B5EF4-FFF2-40B4-BE49-F238E27FC236}">
                <a16:creationId xmlns:a16="http://schemas.microsoft.com/office/drawing/2014/main" id="{8B3896C3-8C51-451A-BE70-A70CB7F80C9F}"/>
              </a:ext>
            </a:extLst>
          </p:cNvPr>
          <p:cNvSpPr/>
          <p:nvPr/>
        </p:nvSpPr>
        <p:spPr>
          <a:xfrm rot="10800000">
            <a:off x="661711" y="2574542"/>
            <a:ext cx="389214" cy="217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90478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모양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>
            <a:spLocks noChangeAspect="1"/>
          </p:cNvSpPr>
          <p:nvPr/>
        </p:nvSpPr>
        <p:spPr>
          <a:xfrm>
            <a:off x="2454579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>
            <a:spLocks noChangeAspect="1"/>
          </p:cNvSpPr>
          <p:nvPr/>
        </p:nvSpPr>
        <p:spPr>
          <a:xfrm>
            <a:off x="977901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716240" y="2413000"/>
            <a:ext cx="360000" cy="36000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6"/>
            <a:endCxn id="8" idx="2"/>
          </p:cNvCxnSpPr>
          <p:nvPr/>
        </p:nvCxnSpPr>
        <p:spPr>
          <a:xfrm>
            <a:off x="1337901" y="2593000"/>
            <a:ext cx="378339" cy="0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5"/>
            <a:endCxn id="2" idx="2"/>
          </p:cNvCxnSpPr>
          <p:nvPr/>
        </p:nvCxnSpPr>
        <p:spPr>
          <a:xfrm>
            <a:off x="2023519" y="2720279"/>
            <a:ext cx="431060" cy="545821"/>
          </a:xfrm>
          <a:prstGeom prst="straightConnector1">
            <a:avLst/>
          </a:prstGeom>
          <a:ln w="50800">
            <a:solidFill>
              <a:srgbClr val="1C9F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>
            <a:spLocks noChangeAspect="1"/>
          </p:cNvSpPr>
          <p:nvPr/>
        </p:nvSpPr>
        <p:spPr>
          <a:xfrm>
            <a:off x="3192918" y="30861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" idx="6"/>
            <a:endCxn id="19" idx="2"/>
          </p:cNvCxnSpPr>
          <p:nvPr/>
        </p:nvCxnSpPr>
        <p:spPr>
          <a:xfrm>
            <a:off x="2814579" y="32661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>
            <a:spLocks noChangeAspect="1"/>
          </p:cNvSpPr>
          <p:nvPr/>
        </p:nvSpPr>
        <p:spPr>
          <a:xfrm>
            <a:off x="3931257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7"/>
            <a:endCxn id="25" idx="3"/>
          </p:cNvCxnSpPr>
          <p:nvPr/>
        </p:nvCxnSpPr>
        <p:spPr>
          <a:xfrm flipV="1">
            <a:off x="3500197" y="2720279"/>
            <a:ext cx="483781" cy="418542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>
            <a:spLocks noChangeAspect="1"/>
          </p:cNvSpPr>
          <p:nvPr/>
        </p:nvSpPr>
        <p:spPr>
          <a:xfrm>
            <a:off x="4669596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6"/>
            <a:endCxn id="30" idx="2"/>
          </p:cNvCxnSpPr>
          <p:nvPr/>
        </p:nvCxnSpPr>
        <p:spPr>
          <a:xfrm>
            <a:off x="4291257" y="2593000"/>
            <a:ext cx="378339" cy="0"/>
          </a:xfrm>
          <a:prstGeom prst="straightConnector1">
            <a:avLst/>
          </a:prstGeom>
          <a:ln w="508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8" idx="6"/>
            <a:endCxn id="25" idx="2"/>
          </p:cNvCxnSpPr>
          <p:nvPr/>
        </p:nvCxnSpPr>
        <p:spPr>
          <a:xfrm>
            <a:off x="2076240" y="2593000"/>
            <a:ext cx="1855017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>
            <a:spLocks noChangeAspect="1"/>
          </p:cNvSpPr>
          <p:nvPr/>
        </p:nvSpPr>
        <p:spPr>
          <a:xfrm>
            <a:off x="5407935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6150861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0" idx="5"/>
            <a:endCxn id="58" idx="2"/>
          </p:cNvCxnSpPr>
          <p:nvPr/>
        </p:nvCxnSpPr>
        <p:spPr>
          <a:xfrm>
            <a:off x="4976875" y="2720279"/>
            <a:ext cx="431060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6"/>
            <a:endCxn id="59" idx="2"/>
          </p:cNvCxnSpPr>
          <p:nvPr/>
        </p:nvCxnSpPr>
        <p:spPr>
          <a:xfrm>
            <a:off x="5767935" y="3266100"/>
            <a:ext cx="38292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>
            <a:spLocks noChangeAspect="1"/>
          </p:cNvSpPr>
          <p:nvPr/>
        </p:nvSpPr>
        <p:spPr>
          <a:xfrm>
            <a:off x="6884613" y="3086100"/>
            <a:ext cx="360000" cy="3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>
            <a:stCxn id="59" idx="6"/>
            <a:endCxn id="73" idx="2"/>
          </p:cNvCxnSpPr>
          <p:nvPr/>
        </p:nvCxnSpPr>
        <p:spPr>
          <a:xfrm>
            <a:off x="6510861" y="3266100"/>
            <a:ext cx="373752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>
            <a:spLocks noChangeAspect="1"/>
          </p:cNvSpPr>
          <p:nvPr/>
        </p:nvSpPr>
        <p:spPr>
          <a:xfrm>
            <a:off x="6146274" y="2413000"/>
            <a:ext cx="360000" cy="3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>
            <a:spLocks noChangeAspect="1"/>
          </p:cNvSpPr>
          <p:nvPr/>
        </p:nvSpPr>
        <p:spPr>
          <a:xfrm>
            <a:off x="7622954" y="2413000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/>
          <p:cNvCxnSpPr>
            <a:stCxn id="30" idx="6"/>
            <a:endCxn id="77" idx="2"/>
          </p:cNvCxnSpPr>
          <p:nvPr/>
        </p:nvCxnSpPr>
        <p:spPr>
          <a:xfrm>
            <a:off x="5029596" y="2593000"/>
            <a:ext cx="1116678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6"/>
            <a:endCxn id="79" idx="2"/>
          </p:cNvCxnSpPr>
          <p:nvPr/>
        </p:nvCxnSpPr>
        <p:spPr>
          <a:xfrm>
            <a:off x="6506274" y="2593000"/>
            <a:ext cx="111668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3" idx="6"/>
            <a:endCxn id="79" idx="3"/>
          </p:cNvCxnSpPr>
          <p:nvPr/>
        </p:nvCxnSpPr>
        <p:spPr>
          <a:xfrm flipV="1">
            <a:off x="7244613" y="2720279"/>
            <a:ext cx="431062" cy="54582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flipH="1">
            <a:off x="222979" y="2403668"/>
            <a:ext cx="74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 flipH="1">
            <a:off x="222978" y="3076768"/>
            <a:ext cx="11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Branch -1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910517" y="3748560"/>
            <a:ext cx="1304066" cy="92333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</a:t>
            </a:r>
            <a:endParaRPr lang="en-US" altLang="ko-KR" dirty="0"/>
          </a:p>
          <a:p>
            <a:pPr algn="ctr"/>
            <a:r>
              <a:rPr lang="ko-KR" altLang="en-US" dirty="0"/>
              <a:t>매우 높음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35380" y="3887060"/>
            <a:ext cx="1340418" cy="646331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ko-KR" altLang="en-US" dirty="0"/>
              <a:t>가능성 없음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25445" y="4025559"/>
            <a:ext cx="1546949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순차적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3"/>
            <a:endCxn id="97" idx="1"/>
          </p:cNvCxnSpPr>
          <p:nvPr/>
        </p:nvCxnSpPr>
        <p:spPr>
          <a:xfrm>
            <a:off x="3072394" y="4210225"/>
            <a:ext cx="262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27218" y="4025559"/>
            <a:ext cx="1316116" cy="369332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dirty="0"/>
              <a:t>병렬 </a:t>
            </a:r>
            <a:r>
              <a:rPr lang="ko-KR" altLang="en-US" dirty="0" err="1"/>
              <a:t>작업시</a:t>
            </a:r>
            <a:endParaRPr lang="ko-KR" altLang="en-US" dirty="0"/>
          </a:p>
        </p:txBody>
      </p:sp>
      <p:cxnSp>
        <p:nvCxnSpPr>
          <p:cNvPr id="103" name="직선 화살표 연결선 102"/>
          <p:cNvCxnSpPr>
            <a:stCxn id="102" idx="3"/>
            <a:endCxn id="96" idx="1"/>
          </p:cNvCxnSpPr>
          <p:nvPr/>
        </p:nvCxnSpPr>
        <p:spPr>
          <a:xfrm>
            <a:off x="6543334" y="4210225"/>
            <a:ext cx="36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3F7ED-7E45-46BA-B02E-5753737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04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‘main story from main’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5" y="3070225"/>
            <a:ext cx="1600200" cy="21812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022600" y="406400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4089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40893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1C719-18CA-4FED-B8E4-59A58F0C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736" y="3070225"/>
            <a:ext cx="1628775" cy="23717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8EB26-BBAD-4F4F-9ED8-553B1BBE9BA9}"/>
              </a:ext>
            </a:extLst>
          </p:cNvPr>
          <p:cNvSpPr/>
          <p:nvPr/>
        </p:nvSpPr>
        <p:spPr>
          <a:xfrm>
            <a:off x="3585161" y="4169410"/>
            <a:ext cx="1657350" cy="5969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0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commit –am ‘feature story add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690812"/>
            <a:ext cx="1647825" cy="2009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2125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212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52D196-CE3C-4DFC-8525-6B106518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844" y="2654617"/>
            <a:ext cx="1771650" cy="22764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9C23D-7A9F-40F7-B99B-68EF3BEF87E3}"/>
              </a:ext>
            </a:extLst>
          </p:cNvPr>
          <p:cNvSpPr/>
          <p:nvPr/>
        </p:nvSpPr>
        <p:spPr>
          <a:xfrm>
            <a:off x="3667866" y="4584700"/>
            <a:ext cx="1586608" cy="26828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9D685-FC4B-4946-9C1F-CCCE629E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" y="3485197"/>
            <a:ext cx="5562600" cy="176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8D0E9E-1490-4FA5-A265-C8EC67C8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" y="2701290"/>
            <a:ext cx="6172200" cy="771525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1A38F6C7-2D08-465A-A74F-1ADD3FF47E1E}"/>
              </a:ext>
            </a:extLst>
          </p:cNvPr>
          <p:cNvSpPr/>
          <p:nvPr/>
        </p:nvSpPr>
        <p:spPr>
          <a:xfrm>
            <a:off x="3525118" y="3981359"/>
            <a:ext cx="513039" cy="2655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654C5-F149-4F84-84F8-1A096BFA646C}"/>
              </a:ext>
            </a:extLst>
          </p:cNvPr>
          <p:cNvSpPr txBox="1"/>
          <p:nvPr/>
        </p:nvSpPr>
        <p:spPr>
          <a:xfrm>
            <a:off x="4038157" y="39602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확인후 수정하고 저장 닫기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8444D4-CFB4-4F5C-9338-8CD9E37F004D}"/>
              </a:ext>
            </a:extLst>
          </p:cNvPr>
          <p:cNvSpPr/>
          <p:nvPr/>
        </p:nvSpPr>
        <p:spPr>
          <a:xfrm>
            <a:off x="1002030" y="3205322"/>
            <a:ext cx="497586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FA89B-8456-4B30-B70B-0959D911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64E5F0-8266-4CE1-945D-0FAC0225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4" y="1842240"/>
            <a:ext cx="6487278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4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95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28650" lvl="1" indent="-2730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working directory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- p1.txt </a:t>
            </a:r>
            <a:r>
              <a:rPr lang="ko-KR" altLang="en-US" dirty="0">
                <a:latin typeface="+mn-ea"/>
              </a:rPr>
              <a:t>내용은</a:t>
            </a:r>
            <a:r>
              <a:rPr lang="en-US" altLang="ko-KR" dirty="0">
                <a:latin typeface="+mn-ea"/>
              </a:rPr>
              <a:t>?</a:t>
            </a: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내용이 바뀌지 않고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추가가 된다면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71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      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이와 같은 순조로운 결과 발생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cxnSp>
        <p:nvCxnSpPr>
          <p:cNvPr id="13" name="직선 화살표 연결선 12"/>
          <p:cNvCxnSpPr>
            <a:cxnSpLocks/>
          </p:cNvCxnSpPr>
          <p:nvPr/>
        </p:nvCxnSpPr>
        <p:spPr>
          <a:xfrm>
            <a:off x="2711102" y="3844290"/>
            <a:ext cx="252383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619832-58DE-4A50-8487-CBBC490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FFC70F-8BB5-4B9A-B530-A4F8CC2A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600214"/>
            <a:ext cx="5934075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4836D3-DE2A-4CDF-BE5F-78396FAB2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60" y="2917840"/>
            <a:ext cx="1771650" cy="2638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419C8B-52EF-4135-9E20-1C2E214B195E}"/>
              </a:ext>
            </a:extLst>
          </p:cNvPr>
          <p:cNvSpPr/>
          <p:nvPr/>
        </p:nvSpPr>
        <p:spPr>
          <a:xfrm>
            <a:off x="5292060" y="5257786"/>
            <a:ext cx="1329690" cy="2236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C31085-4D32-4F96-A0E1-8E029359156A}"/>
              </a:ext>
            </a:extLst>
          </p:cNvPr>
          <p:cNvSpPr/>
          <p:nvPr/>
        </p:nvSpPr>
        <p:spPr>
          <a:xfrm>
            <a:off x="5292060" y="4034409"/>
            <a:ext cx="1329690" cy="67221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20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0223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Conflict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합치는 파일의 내용이 서로 충돌이 발생하는 경우</a:t>
            </a:r>
            <a:endParaRPr lang="en-US" altLang="ko-KR" dirty="0"/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아래와 같이 수정</a:t>
            </a:r>
            <a:endParaRPr lang="en-US" altLang="ko-KR" dirty="0"/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으로 전환한 후에 수정 후 저장 닫기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‘numbering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story from main’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2892494" y="4544060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1209" y="55346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현재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6617" y="55689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FF55DAF-323D-472D-ADEB-37E25495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93A164-2281-4969-9315-FB06511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964279"/>
            <a:ext cx="1562100" cy="2600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8E8466-AE41-4931-BD1F-2BB72AE93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424" y="2978250"/>
            <a:ext cx="1628775" cy="2638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90925" y="4258310"/>
            <a:ext cx="182562" cy="12966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96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 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feaure-1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옮긴 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아래 </a:t>
            </a:r>
            <a:r>
              <a:rPr lang="en-US" altLang="ko-KR" dirty="0">
                <a:latin typeface="+mn-ea"/>
              </a:rPr>
              <a:t>ⓐ</a:t>
            </a:r>
            <a:r>
              <a:rPr lang="ko-KR" altLang="en-US" dirty="0">
                <a:latin typeface="+mn-ea"/>
              </a:rPr>
              <a:t>과정 진행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feature-1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ⓐ feature-1 </a:t>
            </a:r>
            <a:r>
              <a:rPr lang="ko-KR" altLang="en-US" dirty="0" err="1">
                <a:latin typeface="+mn-ea"/>
              </a:rPr>
              <a:t>브랜치의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p1.txt</a:t>
            </a:r>
            <a:r>
              <a:rPr lang="ko-KR" altLang="en-US" dirty="0">
                <a:latin typeface="+mn-ea"/>
              </a:rPr>
              <a:t>를 아래 항목 추가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500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‘add 9 feature story from feature-1’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982118" y="4548187"/>
            <a:ext cx="431800" cy="3048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61209" y="493268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현재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6617" y="49784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수정후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DC73F6-FE45-463A-BBF6-5E371D2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FC7DC1-7579-47D1-A76F-62DCC0A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91" y="2614572"/>
            <a:ext cx="1495425" cy="2190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7C9676-A72E-486C-AA08-A3D705EA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631757"/>
            <a:ext cx="1571625" cy="23907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661667" y="4756151"/>
            <a:ext cx="1586608" cy="22062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50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8BDC8D-26E7-4C31-80E3-053F3973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60" y="2637793"/>
            <a:ext cx="6372225" cy="8953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merge feature-1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conflict </a:t>
            </a:r>
            <a:r>
              <a:rPr lang="ko-KR" altLang="en-US" dirty="0">
                <a:latin typeface="+mn-ea"/>
              </a:rPr>
              <a:t>발생</a:t>
            </a:r>
            <a:r>
              <a:rPr lang="en-US" altLang="ko-KR" dirty="0">
                <a:latin typeface="+mn-ea"/>
              </a:rPr>
              <a:t>   ※ </a:t>
            </a:r>
            <a:r>
              <a:rPr lang="ko-KR" altLang="en-US" dirty="0">
                <a:latin typeface="+mn-ea"/>
              </a:rPr>
              <a:t>자동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실패    </a:t>
            </a:r>
            <a:r>
              <a:rPr lang="en-US" altLang="ko-KR" dirty="0">
                <a:latin typeface="+mn-ea"/>
              </a:rPr>
              <a:t>※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수정후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해라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※ p1.txt </a:t>
            </a:r>
            <a:r>
              <a:rPr lang="ko-KR" altLang="en-US" dirty="0">
                <a:latin typeface="+mn-ea"/>
              </a:rPr>
              <a:t>열고 수정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524" y="3092413"/>
            <a:ext cx="4651375" cy="223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형 화살표 2"/>
          <p:cNvSpPr/>
          <p:nvPr/>
        </p:nvSpPr>
        <p:spPr>
          <a:xfrm rot="16200000" flipH="1">
            <a:off x="635972" y="3190660"/>
            <a:ext cx="707666" cy="683419"/>
          </a:xfrm>
          <a:prstGeom prst="circular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 rot="11378664">
            <a:off x="2868823" y="3544235"/>
            <a:ext cx="1143770" cy="166651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4348" y="3304639"/>
            <a:ext cx="3849092" cy="21651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5400000">
            <a:off x="7361934" y="3327444"/>
            <a:ext cx="395482" cy="436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11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E8D85-EBF9-40B5-9D1F-1C749820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236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40E474-911B-4960-BBA3-BE55FF31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252662"/>
            <a:ext cx="6667500" cy="2124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feature-1 merge </a:t>
            </a:r>
            <a:r>
              <a:rPr lang="ko-KR" altLang="en-US" dirty="0">
                <a:latin typeface="+mn-ea"/>
              </a:rPr>
              <a:t>작업 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89302" y="2256472"/>
            <a:ext cx="1397348" cy="2111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27808" y="3793588"/>
            <a:ext cx="2604492" cy="22596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37AEDE-0924-49C3-ABA6-47900ED2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6B6FB5-E7DD-4745-A065-E6B55677DA46}"/>
              </a:ext>
            </a:extLst>
          </p:cNvPr>
          <p:cNvCxnSpPr>
            <a:cxnSpLocks/>
          </p:cNvCxnSpPr>
          <p:nvPr/>
        </p:nvCxnSpPr>
        <p:spPr>
          <a:xfrm flipH="1">
            <a:off x="6457950" y="2467610"/>
            <a:ext cx="528478" cy="22379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51F87E-D395-454A-B4AA-7697A0FA570A}"/>
              </a:ext>
            </a:extLst>
          </p:cNvPr>
          <p:cNvSpPr txBox="1"/>
          <p:nvPr/>
        </p:nvSpPr>
        <p:spPr>
          <a:xfrm>
            <a:off x="3561906" y="4655673"/>
            <a:ext cx="505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※ merging </a:t>
            </a:r>
            <a:r>
              <a:rPr lang="ko-KR" altLang="en-US" sz="1400" dirty="0">
                <a:latin typeface="+mn-ea"/>
              </a:rPr>
              <a:t>중이므로 반드시 </a:t>
            </a:r>
            <a:r>
              <a:rPr lang="en-US" altLang="ko-KR" sz="1400" dirty="0">
                <a:latin typeface="+mn-ea"/>
              </a:rPr>
              <a:t>commit</a:t>
            </a:r>
            <a:r>
              <a:rPr lang="ko-KR" altLang="en-US" sz="1400" dirty="0">
                <a:latin typeface="+mn-ea"/>
              </a:rPr>
              <a:t>을 이후에 진행해야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55693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F40692A-FAE8-4FDD-820C-281738D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11" y="1846730"/>
            <a:ext cx="1800225" cy="44196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p1.txt  </a:t>
            </a:r>
            <a:r>
              <a:rPr lang="ko-KR" altLang="en-US" dirty="0">
                <a:latin typeface="+mn-ea"/>
              </a:rPr>
              <a:t>수정</a:t>
            </a:r>
            <a:endParaRPr lang="en-US" altLang="ko-KR" dirty="0">
              <a:latin typeface="+mn-ea"/>
            </a:endParaRPr>
          </a:p>
          <a:p>
            <a:pPr marL="6985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71661" y="3188970"/>
            <a:ext cx="1468439" cy="1370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231" y="4782661"/>
            <a:ext cx="1468439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0655" y="3570630"/>
            <a:ext cx="108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main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0" y="5077013"/>
            <a:ext cx="124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Feature-1 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pPr algn="ctr"/>
            <a:r>
              <a:rPr lang="en-US" altLang="ko-KR" sz="1600" dirty="0"/>
              <a:t>p1.txt</a:t>
            </a:r>
            <a:r>
              <a:rPr lang="ko-KR" altLang="en-US" sz="1600" dirty="0"/>
              <a:t>내용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4865" y="4203413"/>
            <a:ext cx="763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삭제</a:t>
            </a:r>
            <a:endParaRPr lang="en-US" altLang="ko-KR" sz="1400" dirty="0"/>
          </a:p>
          <a:p>
            <a:pPr algn="ctr"/>
            <a:r>
              <a:rPr lang="ko-KR" altLang="en-US" sz="1400" dirty="0"/>
              <a:t>수정 후</a:t>
            </a:r>
            <a:endParaRPr lang="en-US" altLang="ko-KR" sz="1400" dirty="0"/>
          </a:p>
          <a:p>
            <a:pPr algn="ctr"/>
            <a:r>
              <a:rPr lang="ko-KR" altLang="en-US" sz="1400" dirty="0"/>
              <a:t>저장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6106418" y="3728111"/>
            <a:ext cx="404751" cy="4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BD68BA-7B92-41E7-B503-C023CB2A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27" name="왼쪽 화살표 10">
            <a:extLst>
              <a:ext uri="{FF2B5EF4-FFF2-40B4-BE49-F238E27FC236}">
                <a16:creationId xmlns:a16="http://schemas.microsoft.com/office/drawing/2014/main" id="{B8759CD6-CCBE-47D2-B8F4-E3CD3F6976C2}"/>
              </a:ext>
            </a:extLst>
          </p:cNvPr>
          <p:cNvSpPr/>
          <p:nvPr/>
        </p:nvSpPr>
        <p:spPr>
          <a:xfrm rot="10800000">
            <a:off x="1356775" y="4571033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42BCA-0546-43E9-B0EF-EF2E3FE6C367}"/>
              </a:ext>
            </a:extLst>
          </p:cNvPr>
          <p:cNvSpPr txBox="1"/>
          <p:nvPr/>
        </p:nvSpPr>
        <p:spPr>
          <a:xfrm>
            <a:off x="561841" y="44761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/>
              <a:t>경계선</a:t>
            </a:r>
            <a:endParaRPr lang="ko-KR" altLang="en-US" sz="1600" dirty="0"/>
          </a:p>
        </p:txBody>
      </p:sp>
      <p:sp>
        <p:nvSpPr>
          <p:cNvPr id="31" name="왼쪽 화살표 10">
            <a:extLst>
              <a:ext uri="{FF2B5EF4-FFF2-40B4-BE49-F238E27FC236}">
                <a16:creationId xmlns:a16="http://schemas.microsoft.com/office/drawing/2014/main" id="{D2987EB5-F8DF-4324-ADA5-DD2E6330DD33}"/>
              </a:ext>
            </a:extLst>
          </p:cNvPr>
          <p:cNvSpPr/>
          <p:nvPr/>
        </p:nvSpPr>
        <p:spPr>
          <a:xfrm rot="10800000">
            <a:off x="1356775" y="3041790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CDCB55-89B8-4DDB-A339-3BB3F9DDBD23}"/>
              </a:ext>
            </a:extLst>
          </p:cNvPr>
          <p:cNvSpPr txBox="1"/>
          <p:nvPr/>
        </p:nvSpPr>
        <p:spPr>
          <a:xfrm>
            <a:off x="366277" y="283257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Main</a:t>
            </a:r>
            <a:r>
              <a:rPr lang="ko-KR" altLang="en-US" sz="1200" dirty="0"/>
              <a:t> 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sp>
        <p:nvSpPr>
          <p:cNvPr id="33" name="왼쪽 화살표 10">
            <a:extLst>
              <a:ext uri="{FF2B5EF4-FFF2-40B4-BE49-F238E27FC236}">
                <a16:creationId xmlns:a16="http://schemas.microsoft.com/office/drawing/2014/main" id="{19766E31-2EC5-46BF-989D-B519D70B4A4F}"/>
              </a:ext>
            </a:extLst>
          </p:cNvPr>
          <p:cNvSpPr/>
          <p:nvPr/>
        </p:nvSpPr>
        <p:spPr>
          <a:xfrm rot="10800000">
            <a:off x="1356775" y="6003057"/>
            <a:ext cx="476250" cy="136073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2335C9-48B0-4B8B-AF74-AC3812DE4FE5}"/>
              </a:ext>
            </a:extLst>
          </p:cNvPr>
          <p:cNvSpPr txBox="1"/>
          <p:nvPr/>
        </p:nvSpPr>
        <p:spPr>
          <a:xfrm>
            <a:off x="134223" y="5770978"/>
            <a:ext cx="1472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Feature-1 </a:t>
            </a:r>
            <a:r>
              <a:rPr lang="ko-KR" altLang="en-US" sz="1200" dirty="0"/>
              <a:t>틀린 부분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경계 표시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73668-3356-4E97-88E2-B813862C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88" y="2306899"/>
            <a:ext cx="1619250" cy="2790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6A41724-4BB2-4443-9590-C8D45778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11" y="1846730"/>
            <a:ext cx="1800225" cy="44196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046537" y="3087370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537" y="50825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046537" y="46725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046537" y="486303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046537" y="52730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537" y="5476241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22D2AE-1F2E-44BD-8D58-AAD9B47F5552}"/>
              </a:ext>
            </a:extLst>
          </p:cNvPr>
          <p:cNvCxnSpPr/>
          <p:nvPr/>
        </p:nvCxnSpPr>
        <p:spPr>
          <a:xfrm>
            <a:off x="4046537" y="5663059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8944846-C8BC-4564-ACD4-ACC748ED2A10}"/>
              </a:ext>
            </a:extLst>
          </p:cNvPr>
          <p:cNvCxnSpPr/>
          <p:nvPr/>
        </p:nvCxnSpPr>
        <p:spPr>
          <a:xfrm>
            <a:off x="4046537" y="6077415"/>
            <a:ext cx="1481584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1CDBBA-8B6B-490F-A251-0A360B9C46FF}"/>
              </a:ext>
            </a:extLst>
          </p:cNvPr>
          <p:cNvCxnSpPr>
            <a:cxnSpLocks/>
          </p:cNvCxnSpPr>
          <p:nvPr/>
        </p:nvCxnSpPr>
        <p:spPr>
          <a:xfrm flipV="1">
            <a:off x="5539551" y="4949190"/>
            <a:ext cx="1159537" cy="90678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24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충돌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병합시</a:t>
            </a:r>
            <a:r>
              <a:rPr lang="ko-KR" altLang="en-US" dirty="0"/>
              <a:t> 충돌</a:t>
            </a:r>
            <a:r>
              <a:rPr lang="en-US" altLang="ko-KR" dirty="0"/>
              <a:t>(conflict) </a:t>
            </a:r>
            <a:r>
              <a:rPr lang="ko-KR" altLang="en-US" dirty="0"/>
              <a:t>발생시 처리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5"/>
            </a:pP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수행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commit –am ‘third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merge after fixing conflict’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log --branches 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--graph 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B257E-54F3-461A-B3BA-D4A09DF4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AB20B7-0EC9-4D4F-BE97-21DC4420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638890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19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만들기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0"/>
            <a:ext cx="8893175" cy="52481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만들기 명령어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생성하고 전환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checkout -b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feature-2 : feature-2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※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br2 =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br2 </a:t>
            </a:r>
            <a:r>
              <a:rPr lang="ko-KR" altLang="en-US" dirty="0">
                <a:latin typeface="+mn-ea"/>
              </a:rPr>
              <a:t>를 실행하고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br2 </a:t>
            </a:r>
            <a:r>
              <a:rPr lang="ko-KR" altLang="en-US" dirty="0">
                <a:latin typeface="+mn-ea"/>
              </a:rPr>
              <a:t>실행한 결과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: </a:t>
            </a:r>
            <a:r>
              <a:rPr lang="ko-KR" altLang="en-US" dirty="0">
                <a:latin typeface="+mn-ea"/>
              </a:rPr>
              <a:t>현재 위치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100" dirty="0">
              <a:latin typeface="+mn-ea"/>
            </a:endParaRPr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다른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이동하여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r>
              <a:rPr lang="en-US" altLang="ko-KR" dirty="0">
                <a:latin typeface="+mn-ea"/>
              </a:rPr>
              <a:t>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    (on branch br2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br2 branch </a:t>
            </a:r>
            <a:r>
              <a:rPr lang="ko-KR" altLang="en-US" dirty="0">
                <a:latin typeface="+mn-ea"/>
              </a:rPr>
              <a:t>삭제 불가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</a:t>
            </a:r>
            <a:r>
              <a:rPr lang="en-US" altLang="ko-KR" dirty="0">
                <a:latin typeface="+mn-ea"/>
              </a:rPr>
              <a:t>  feature-2 ( -D : merge</a:t>
            </a:r>
            <a:r>
              <a:rPr lang="ko-KR" altLang="en-US" dirty="0">
                <a:latin typeface="+mn-ea"/>
              </a:rPr>
              <a:t>가 되지 않았어도 삭제 </a:t>
            </a:r>
            <a:r>
              <a:rPr lang="en-US" altLang="ko-KR" dirty="0">
                <a:latin typeface="+mn-ea"/>
              </a:rPr>
              <a:t>) : </a:t>
            </a:r>
            <a:r>
              <a:rPr lang="ko-KR" altLang="en-US" dirty="0">
                <a:latin typeface="+mn-ea"/>
              </a:rPr>
              <a:t>삭제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branch : </a:t>
            </a:r>
            <a:r>
              <a:rPr lang="ko-KR" altLang="en-US" dirty="0">
                <a:latin typeface="+mn-ea"/>
              </a:rPr>
              <a:t>삭제된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65" y="3329736"/>
            <a:ext cx="5648325" cy="904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5636789" y="3304337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1235365" y="3807573"/>
            <a:ext cx="1119611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71CB-60B2-4835-845F-3151E40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정보 확인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 err="1"/>
              <a:t>브랜치</a:t>
            </a:r>
            <a:r>
              <a:rPr lang="ko-KR" altLang="en-US" dirty="0"/>
              <a:t> 정보확인 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marL="534988" lvl="1" indent="-1778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/>
              <a:t>  </a:t>
            </a:r>
            <a:r>
              <a:rPr lang="ko-KR" altLang="en-US" dirty="0" err="1"/>
              <a:t>브랜치</a:t>
            </a:r>
            <a:r>
              <a:rPr lang="ko-KR" altLang="en-US" dirty="0"/>
              <a:t> 간 비교</a:t>
            </a:r>
            <a:r>
              <a:rPr lang="en-US" altLang="ko-KR" dirty="0"/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 main..feature-1 </a:t>
            </a:r>
            <a:r>
              <a:rPr lang="en-US" altLang="ko-KR" dirty="0">
                <a:latin typeface="+mn-ea"/>
              </a:rPr>
              <a:t>: main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 feature-1..main : feature-1</a:t>
            </a:r>
            <a:r>
              <a:rPr lang="ko-KR" altLang="en-US" dirty="0">
                <a:latin typeface="+mn-ea"/>
              </a:rPr>
              <a:t>에는 없고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에만 있는 내용 </a:t>
            </a:r>
            <a:endParaRPr lang="en-US" altLang="ko-KR" dirty="0"/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간 내용 비교</a:t>
            </a:r>
            <a:r>
              <a:rPr lang="en-US" altLang="ko-KR" dirty="0">
                <a:latin typeface="+mn-ea"/>
              </a:rPr>
              <a:t>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main..feature-1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리스트 방법 </a:t>
            </a:r>
            <a:r>
              <a:rPr lang="en-US" altLang="ko-KR" dirty="0">
                <a:latin typeface="+mn-ea"/>
              </a:rPr>
              <a:t>:</a:t>
            </a:r>
          </a:p>
          <a:p>
            <a:pPr marL="0" indent="0" fontAlgn="base">
              <a:buNone/>
            </a:pPr>
            <a:r>
              <a:rPr lang="ko-KR" altLang="en-US" sz="1600" b="0" dirty="0"/>
              <a:t>        </a:t>
            </a:r>
            <a:r>
              <a:rPr lang="en-US" altLang="ko-KR" sz="1600" dirty="0"/>
              <a:t>☞ </a:t>
            </a:r>
            <a:r>
              <a:rPr lang="en-US" altLang="ko-KR" sz="1600" b="0" dirty="0" err="1"/>
              <a:t>git</a:t>
            </a:r>
            <a:r>
              <a:rPr lang="en-US" altLang="ko-KR" sz="1600" b="0" dirty="0"/>
              <a:t> log --branches --graph  --</a:t>
            </a:r>
            <a:r>
              <a:rPr lang="en-US" altLang="ko-KR" sz="1600" b="0" dirty="0" err="1"/>
              <a:t>oneline</a:t>
            </a:r>
            <a:endParaRPr lang="en-US" altLang="ko-KR" sz="1600" b="0" dirty="0"/>
          </a:p>
          <a:p>
            <a:pPr marL="0" indent="0" algn="l" fontAlgn="base">
              <a:buNone/>
            </a:pPr>
            <a:r>
              <a:rPr lang="ko-KR" altLang="en-US" sz="1600" b="0" dirty="0"/>
              <a:t>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로그에 모든 </a:t>
            </a:r>
            <a:r>
              <a:rPr lang="ko-KR" altLang="en-US" sz="1600" b="0" dirty="0" err="1"/>
              <a:t>브랜치를</a:t>
            </a:r>
            <a:r>
              <a:rPr lang="ko-KR" altLang="en-US" sz="1600" b="0" dirty="0"/>
              <a:t> 표시하고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그래프로 표현하고</a:t>
            </a:r>
            <a:r>
              <a:rPr lang="en-US" altLang="ko-KR" sz="1600" b="0" dirty="0"/>
              <a:t>, </a:t>
            </a:r>
            <a:r>
              <a:rPr lang="ko-KR" altLang="en-US" sz="1600" b="0" dirty="0" err="1"/>
              <a:t>브랜치</a:t>
            </a:r>
            <a:r>
              <a:rPr lang="ko-KR" altLang="en-US" sz="1600" b="0" dirty="0"/>
              <a:t> 명을 표시하고</a:t>
            </a:r>
            <a:r>
              <a:rPr lang="en-US" altLang="ko-KR" sz="1600" b="0" dirty="0"/>
              <a:t>, </a:t>
            </a:r>
          </a:p>
          <a:p>
            <a:pPr marL="0" indent="0" algn="l" fontAlgn="base">
              <a:buNone/>
            </a:pPr>
            <a:r>
              <a:rPr lang="en-US" altLang="ko-KR" sz="1600" b="0" dirty="0"/>
              <a:t>            </a:t>
            </a:r>
            <a:r>
              <a:rPr lang="ko-KR" altLang="en-US" sz="1600" b="0" dirty="0"/>
              <a:t>한 줄로 표시할 때 </a:t>
            </a:r>
          </a:p>
          <a:p>
            <a:pPr marL="0" indent="0" algn="l" fontAlgn="base">
              <a:buNone/>
            </a:pPr>
            <a:r>
              <a:rPr lang="en-US" altLang="ko-KR" sz="1600" dirty="0">
                <a:latin typeface="+mn-ea"/>
              </a:rPr>
              <a:t>            </a:t>
            </a:r>
            <a:endParaRPr lang="en-US" altLang="ko-KR" sz="1600" b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8B7351-7B0C-4622-9321-CD353929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7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내용 비교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07719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dirty="0"/>
              <a:t>파일 내용 비교 </a:t>
            </a:r>
            <a:r>
              <a:rPr lang="en-US" altLang="ko-KR" dirty="0"/>
              <a:t>(commit </a:t>
            </a:r>
            <a:r>
              <a:rPr lang="ko-KR" altLang="en-US" dirty="0"/>
              <a:t>간의 차이점</a:t>
            </a:r>
            <a:r>
              <a:rPr lang="en-US" altLang="ko-KR" dirty="0"/>
              <a:t>)</a:t>
            </a:r>
            <a:endParaRPr lang="ko-KR" altLang="en-US" dirty="0"/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비교 </a:t>
            </a:r>
            <a:r>
              <a:rPr lang="en-US" altLang="ko-KR" dirty="0">
                <a:latin typeface="+mn-ea"/>
              </a:rPr>
              <a:t>: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log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-p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/>
              <a:t>: 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간의 차이가 </a:t>
            </a:r>
            <a:r>
              <a:rPr lang="ko-KR" altLang="en-US" dirty="0">
                <a:solidFill>
                  <a:srgbClr val="333300"/>
                </a:solidFill>
              </a:rPr>
              <a:t>위 아래로 전부 표시되어 보임</a:t>
            </a:r>
            <a:endParaRPr lang="en-US" altLang="ko-KR" dirty="0">
              <a:solidFill>
                <a:srgbClr val="333300"/>
              </a:solidFill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solidFill>
                  <a:srgbClr val="333300"/>
                </a:solidFill>
              </a:rPr>
              <a:t>            </a:t>
            </a:r>
            <a:r>
              <a:rPr lang="ko-KR" altLang="en-US" dirty="0">
                <a:solidFill>
                  <a:srgbClr val="333300"/>
                </a:solidFill>
              </a:rPr>
              <a:t>파일로 결과를 저장할 때  </a:t>
            </a:r>
            <a:r>
              <a:rPr lang="en-US" altLang="ko-KR" dirty="0">
                <a:solidFill>
                  <a:srgbClr val="333300"/>
                </a:solidFill>
              </a:rPr>
              <a:t>: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 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-p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&gt;&gt;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파일명</a:t>
            </a:r>
            <a:endParaRPr lang="en-US" altLang="ko-KR" dirty="0">
              <a:solidFill>
                <a:srgbClr val="333300"/>
              </a:solidFill>
            </a:endParaRPr>
          </a:p>
          <a:p>
            <a:pPr marL="623888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간의 차이점 </a:t>
            </a:r>
            <a:r>
              <a:rPr lang="en-US" altLang="ko-KR" dirty="0">
                <a:latin typeface="+mn-ea"/>
              </a:rPr>
              <a:t>: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&lt;commit ID1&gt;..&lt;commitID2&gt;  </a:t>
            </a:r>
            <a:r>
              <a:rPr lang="en-US" altLang="ko-KR" dirty="0">
                <a:latin typeface="+mn-ea"/>
              </a:rPr>
              <a:t>←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‘..’ </a:t>
            </a:r>
            <a:r>
              <a:rPr lang="ko-KR" altLang="en-US" dirty="0">
                <a:latin typeface="+mn-ea"/>
              </a:rPr>
              <a:t>앞뒤로 </a:t>
            </a:r>
            <a:r>
              <a:rPr lang="en-US" altLang="ko-KR" dirty="0">
                <a:latin typeface="+mn-ea"/>
              </a:rPr>
              <a:t>space</a:t>
            </a:r>
            <a:r>
              <a:rPr lang="ko-KR" altLang="en-US" dirty="0">
                <a:latin typeface="+mn-ea"/>
              </a:rPr>
              <a:t>가 없어야 함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* 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700088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en-US" altLang="ko-KR" dirty="0">
                <a:latin typeface="+mn-ea"/>
              </a:rPr>
              <a:t>git add </a:t>
            </a:r>
            <a:r>
              <a:rPr lang="ko-KR" altLang="en-US" dirty="0">
                <a:latin typeface="+mn-ea"/>
              </a:rPr>
              <a:t>전후 파일 비교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add</a:t>
            </a:r>
            <a:r>
              <a:rPr lang="ko-KR" altLang="en-US" dirty="0">
                <a:latin typeface="+mn-ea"/>
              </a:rPr>
              <a:t>한 후에는 의미 없음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add</a:t>
            </a:r>
            <a:r>
              <a:rPr lang="ko-KR" altLang="en-US" dirty="0">
                <a:latin typeface="+mn-ea"/>
              </a:rPr>
              <a:t> 하기 전의 수정파일과 </a:t>
            </a:r>
            <a:r>
              <a:rPr lang="en-US" altLang="ko-KR" dirty="0">
                <a:latin typeface="+mn-ea"/>
              </a:rPr>
              <a:t>add </a:t>
            </a:r>
            <a:r>
              <a:rPr lang="ko-KR" altLang="en-US" dirty="0">
                <a:latin typeface="+mn-ea"/>
              </a:rPr>
              <a:t>혹은 마지막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한 파일 간의 비교  </a:t>
            </a:r>
            <a:endParaRPr lang="en-US" altLang="ko-KR" dirty="0">
              <a:latin typeface="+mn-ea"/>
            </a:endParaRP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diff </a:t>
            </a:r>
          </a:p>
          <a:p>
            <a:pPr marL="357188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git status 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4AFD399-B9AE-4997-8D0E-C9CE4DA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6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5C0877-6C70-46CA-8FB2-602932FF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1773025"/>
            <a:ext cx="6505575" cy="47910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290491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http://git-scm.com/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519E-99EB-4DFA-9504-739D4D63CAD3}"/>
              </a:ext>
            </a:extLst>
          </p:cNvPr>
          <p:cNvSpPr/>
          <p:nvPr/>
        </p:nvSpPr>
        <p:spPr>
          <a:xfrm>
            <a:off x="1977656" y="4448556"/>
            <a:ext cx="3157870" cy="5682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5231214" y="4602126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E82403-2058-4ACD-90F8-0A51030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7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 파일 찾아보기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44861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dirty="0"/>
              <a:t>Git checkout &lt;commit </a:t>
            </a:r>
            <a:r>
              <a:rPr lang="ko-KR" altLang="en-US" dirty="0"/>
              <a:t>객체</a:t>
            </a:r>
            <a:r>
              <a:rPr lang="en-US" altLang="ko-KR" dirty="0"/>
              <a:t>&gt;</a:t>
            </a:r>
            <a:endParaRPr lang="ko-KR" altLang="en-US" dirty="0"/>
          </a:p>
          <a:p>
            <a:pPr marL="622300" lvl="1" indent="-2667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it 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파일 위치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--</a:t>
            </a:r>
            <a:r>
              <a:rPr lang="en-US" altLang="ko-KR" dirty="0" err="1">
                <a:latin typeface="+mn-ea"/>
              </a:rPr>
              <a:t>oneline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&lt;commit ID&gt;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log --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 : </a:t>
            </a:r>
            <a:r>
              <a:rPr lang="ko-KR" altLang="en-US" dirty="0">
                <a:latin typeface="+mn-ea"/>
              </a:rPr>
              <a:t>생성시까지의 </a:t>
            </a:r>
            <a:r>
              <a:rPr lang="en-US" altLang="ko-KR" dirty="0">
                <a:latin typeface="+mn-ea"/>
              </a:rPr>
              <a:t>log</a:t>
            </a:r>
            <a:r>
              <a:rPr lang="ko-KR" altLang="en-US" dirty="0">
                <a:latin typeface="+mn-ea"/>
              </a:rPr>
              <a:t>만 보여줌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필요하면 복사 이동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3"/>
            </a:pPr>
            <a:r>
              <a:rPr lang="ko-KR" altLang="en-US" dirty="0">
                <a:latin typeface="+mn-ea"/>
              </a:rPr>
              <a:t>확인후 원위치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 main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  <a:r>
              <a:rPr lang="ko-KR" altLang="en-US" dirty="0">
                <a:latin typeface="+mn-ea"/>
              </a:rPr>
              <a:t>현재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4"/>
            </a:pP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2D4277-B284-483A-B3D5-DE5723D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5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과거로 돌아가기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32437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/>
              <a:t>과거로 돌아가기</a:t>
            </a: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으로 돌아가고자 하는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ko-KR" altLang="en-US" dirty="0">
                <a:latin typeface="+mn-ea"/>
              </a:rPr>
              <a:t> 폴더를 </a:t>
            </a:r>
            <a:r>
              <a:rPr lang="en-US" altLang="ko-KR" dirty="0">
                <a:latin typeface="+mn-ea"/>
              </a:rPr>
              <a:t>gitplace1</a:t>
            </a:r>
            <a:r>
              <a:rPr lang="ko-KR" altLang="en-US" dirty="0">
                <a:latin typeface="+mn-ea"/>
              </a:rPr>
              <a:t>로 폴더 복사 후 </a:t>
            </a:r>
            <a:r>
              <a:rPr lang="en-US" altLang="ko-KR" dirty="0">
                <a:latin typeface="+mn-ea"/>
              </a:rPr>
              <a:t>gitplace1 </a:t>
            </a:r>
            <a:r>
              <a:rPr lang="ko-KR" altLang="en-US" dirty="0">
                <a:latin typeface="+mn-ea"/>
              </a:rPr>
              <a:t>폴더로 이동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1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 : </a:t>
            </a:r>
            <a:r>
              <a:rPr lang="ko-KR" altLang="en-US" dirty="0">
                <a:latin typeface="+mn-ea"/>
              </a:rPr>
              <a:t>현재 상태 확인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reset  -- hard  &lt;commit ID&gt; </a:t>
            </a:r>
            <a:r>
              <a:rPr lang="en-US" altLang="ko-KR" dirty="0">
                <a:latin typeface="+mn-ea"/>
              </a:rPr>
              <a:t>:  commit ID = commit </a:t>
            </a:r>
            <a:r>
              <a:rPr lang="ko-KR" altLang="en-US" dirty="0">
                <a:latin typeface="+mn-ea"/>
              </a:rPr>
              <a:t>해시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</a:t>
            </a:r>
            <a:r>
              <a:rPr lang="ko-KR" altLang="en-US" dirty="0">
                <a:latin typeface="+mn-ea"/>
              </a:rPr>
              <a:t>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과거로 돌아가면 돌아 올 수 없음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(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특성상 어딘 가에 저장되어 있으나 </a:t>
            </a:r>
            <a:r>
              <a:rPr lang="en-US" altLang="ko-KR" dirty="0">
                <a:latin typeface="+mn-ea"/>
              </a:rPr>
              <a:t>recover </a:t>
            </a:r>
            <a:r>
              <a:rPr lang="ko-KR" altLang="en-US" dirty="0">
                <a:latin typeface="+mn-ea"/>
              </a:rPr>
              <a:t>방법은 따로 배워야 함</a:t>
            </a:r>
            <a:r>
              <a:rPr lang="en-US" altLang="ko-KR" dirty="0">
                <a:latin typeface="+mn-ea"/>
              </a:rPr>
              <a:t>.)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status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gitplace1</a:t>
            </a:r>
            <a:r>
              <a:rPr lang="ko-KR" altLang="en-US" dirty="0">
                <a:latin typeface="+mn-ea"/>
              </a:rPr>
              <a:t>으로 가서 과거의 자료 확인하기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b="1" dirty="0">
                <a:latin typeface="+mn-ea"/>
              </a:rPr>
              <a:t>방법 </a:t>
            </a:r>
            <a:r>
              <a:rPr lang="en-US" altLang="ko-KR" b="1" dirty="0">
                <a:latin typeface="+mn-ea"/>
              </a:rPr>
              <a:t>2 :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&lt;commit ID1&gt; :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checkout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명령어 습득 후 실습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※  detached HEAD</a:t>
            </a:r>
            <a:r>
              <a:rPr lang="ko-KR" altLang="en-US" dirty="0">
                <a:latin typeface="+mn-ea"/>
              </a:rPr>
              <a:t> 발생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살려서 계속 작업을 해야 한다면 신규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생성</a:t>
            </a:r>
            <a:endParaRPr lang="en-US" altLang="ko-KR" dirty="0">
              <a:latin typeface="+mn-ea"/>
            </a:endParaRP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→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-b ‘</a:t>
            </a:r>
            <a:r>
              <a:rPr lang="ko-KR" altLang="en-US" dirty="0">
                <a:latin typeface="+mn-ea"/>
              </a:rPr>
              <a:t>신규브랜치명</a:t>
            </a:r>
            <a:r>
              <a:rPr lang="en-US" altLang="ko-KR" dirty="0">
                <a:latin typeface="+mn-ea"/>
              </a:rPr>
              <a:t>’ &lt;commit ID1&gt;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3556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609600" lvl="1" indent="-2540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872020-3E42-4377-8CC7-09C9FC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목적 </a:t>
            </a:r>
            <a:r>
              <a:rPr lang="en-US" altLang="ko-KR" dirty="0">
                <a:latin typeface="+mn-ea"/>
              </a:rPr>
              <a:t>: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표시를 </a:t>
            </a:r>
            <a:r>
              <a:rPr lang="ko-KR" altLang="en-US" dirty="0" err="1">
                <a:latin typeface="+mn-ea"/>
              </a:rPr>
              <a:t>해두기</a:t>
            </a:r>
            <a:r>
              <a:rPr lang="ko-KR" altLang="en-US" dirty="0">
                <a:latin typeface="+mn-ea"/>
              </a:rPr>
              <a:t> 위한 기능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찾아가기 쉽게 혹은 버전을 </a:t>
            </a:r>
            <a:r>
              <a:rPr lang="ko-KR" altLang="en-US" dirty="0" err="1">
                <a:latin typeface="+mn-ea"/>
              </a:rPr>
              <a:t>릴리즈하기</a:t>
            </a:r>
            <a:r>
              <a:rPr lang="ko-KR" altLang="en-US" dirty="0">
                <a:latin typeface="+mn-ea"/>
              </a:rPr>
              <a:t> 위한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의 종류 </a:t>
            </a:r>
            <a:r>
              <a:rPr lang="en-US" altLang="ko-KR" dirty="0">
                <a:latin typeface="+mn-ea"/>
              </a:rPr>
              <a:t>: </a:t>
            </a:r>
          </a:p>
          <a:p>
            <a:pPr marL="536575" lvl="1" indent="-18256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LightWeight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tag</a:t>
            </a:r>
            <a:r>
              <a:rPr lang="ko-KR" altLang="en-US" dirty="0">
                <a:latin typeface="+mn-ea"/>
              </a:rPr>
              <a:t>명만 부여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 ☞ git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tag </a:t>
            </a:r>
            <a:r>
              <a:rPr lang="en-US" altLang="ko-KR" dirty="0" err="1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v1.0)</a:t>
            </a:r>
          </a:p>
          <a:p>
            <a:pPr marL="536575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Annotated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태그명명자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태그생성 날짜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태그 메시지까지 저장 </a:t>
            </a:r>
            <a:endParaRPr lang="en-US" altLang="ko-KR" dirty="0">
              <a:latin typeface="+mn-ea"/>
            </a:endParaRPr>
          </a:p>
          <a:p>
            <a:pPr marL="354012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∙ </a:t>
            </a:r>
            <a:r>
              <a:rPr lang="ko-KR" altLang="en-US" dirty="0">
                <a:latin typeface="+mn-ea"/>
              </a:rPr>
              <a:t>작성 형식 </a:t>
            </a:r>
            <a:r>
              <a:rPr lang="en-US" altLang="ko-KR" dirty="0">
                <a:latin typeface="+mn-ea"/>
              </a:rPr>
              <a:t>: git tag -a tag</a:t>
            </a:r>
            <a:r>
              <a:rPr lang="ko-KR" altLang="en-US" dirty="0">
                <a:latin typeface="+mn-ea"/>
              </a:rPr>
              <a:t>명</a:t>
            </a:r>
            <a:r>
              <a:rPr lang="en-US" altLang="ko-KR" dirty="0">
                <a:latin typeface="+mn-ea"/>
              </a:rPr>
              <a:t> -m “message“ (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git tag -a v1.0 -m "version 1.0)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56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☞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git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현재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상태 확인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 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105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B1CE8-3216-4C89-AC58-85FFFC3F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848802"/>
            <a:ext cx="2276475" cy="3343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62274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22744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622744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480560" y="2113400"/>
            <a:ext cx="1089009" cy="61837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000299" y="3486466"/>
            <a:ext cx="569270" cy="25631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943955" y="4681435"/>
            <a:ext cx="1625614" cy="4011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06316C-3095-4007-985F-1537873C3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25" y="1848802"/>
            <a:ext cx="4552950" cy="33432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를 해야 하는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확인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현재 위치에서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v3.0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“Version 3.0“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8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commit </a:t>
            </a:r>
            <a:r>
              <a:rPr lang="ko-KR" altLang="en-US" dirty="0">
                <a:latin typeface="+mn-ea"/>
              </a:rPr>
              <a:t>위치로 </a:t>
            </a:r>
            <a:r>
              <a:rPr lang="ko-KR" altLang="en-US" dirty="0" err="1">
                <a:latin typeface="+mn-ea"/>
              </a:rPr>
              <a:t>이동후</a:t>
            </a:r>
            <a:r>
              <a:rPr lang="ko-KR" altLang="en-US" dirty="0">
                <a:latin typeface="+mn-ea"/>
              </a:rPr>
              <a:t> 설정 </a:t>
            </a:r>
            <a:r>
              <a:rPr lang="en-US" altLang="ko-KR" dirty="0">
                <a:latin typeface="+mn-ea"/>
              </a:rPr>
              <a:t>(lightweight)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checkout 57560ec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v2.0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(</a:t>
            </a:r>
            <a:r>
              <a:rPr lang="ko-KR" altLang="en-US" dirty="0">
                <a:latin typeface="+mn-ea"/>
              </a:rPr>
              <a:t>아직 </a:t>
            </a:r>
            <a:r>
              <a:rPr lang="en-US" altLang="ko-KR" dirty="0">
                <a:latin typeface="+mn-ea"/>
              </a:rPr>
              <a:t>HEAD</a:t>
            </a:r>
            <a:r>
              <a:rPr lang="ko-KR" altLang="en-US" dirty="0">
                <a:latin typeface="+mn-ea"/>
              </a:rPr>
              <a:t>가 이동하지 않았음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sz="700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en-US" altLang="ko-KR" dirty="0" err="1">
                <a:latin typeface="+mn-ea"/>
              </a:rPr>
              <a:t>commitID</a:t>
            </a:r>
            <a:r>
              <a:rPr lang="ko-KR" altLang="en-US" dirty="0">
                <a:latin typeface="+mn-ea"/>
              </a:rPr>
              <a:t>로 설정</a:t>
            </a:r>
            <a:r>
              <a:rPr lang="en-US" altLang="ko-KR" dirty="0">
                <a:latin typeface="+mn-ea"/>
              </a:rPr>
              <a:t>(annotated)</a:t>
            </a: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 -a v1.0 fd13417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-m “first version 1.0“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8F9D4-75FC-4296-8044-A1B5D4127667}"/>
              </a:ext>
            </a:extLst>
          </p:cNvPr>
          <p:cNvSpPr/>
          <p:nvPr/>
        </p:nvSpPr>
        <p:spPr>
          <a:xfrm>
            <a:off x="5198745" y="4561953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B3A56-D317-4B63-91E1-8C9324074979}"/>
              </a:ext>
            </a:extLst>
          </p:cNvPr>
          <p:cNvSpPr/>
          <p:nvPr/>
        </p:nvSpPr>
        <p:spPr>
          <a:xfrm>
            <a:off x="6078855" y="3355238"/>
            <a:ext cx="1213485" cy="238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AFC9D6-B134-43EA-8A4B-00FE08A68FA4}"/>
              </a:ext>
            </a:extLst>
          </p:cNvPr>
          <p:cNvSpPr/>
          <p:nvPr/>
        </p:nvSpPr>
        <p:spPr>
          <a:xfrm>
            <a:off x="5450205" y="2012976"/>
            <a:ext cx="1819275" cy="200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9C03-3A8A-4068-A83D-F4299DA75F53}"/>
              </a:ext>
            </a:extLst>
          </p:cNvPr>
          <p:cNvSpPr txBox="1"/>
          <p:nvPr/>
        </p:nvSpPr>
        <p:spPr>
          <a:xfrm>
            <a:off x="5569569" y="45121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V1.0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6751-A314-4D9B-9A61-6326A7A1DEE6}"/>
              </a:ext>
            </a:extLst>
          </p:cNvPr>
          <p:cNvSpPr txBox="1"/>
          <p:nvPr/>
        </p:nvSpPr>
        <p:spPr>
          <a:xfrm>
            <a:off x="5569569" y="331718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V2.0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DDB11-E46E-42AC-A592-129B595B913C}"/>
              </a:ext>
            </a:extLst>
          </p:cNvPr>
          <p:cNvSpPr txBox="1"/>
          <p:nvPr/>
        </p:nvSpPr>
        <p:spPr>
          <a:xfrm>
            <a:off x="5569569" y="194412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V3.0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C105F-DEAF-4354-9A7D-50D12AABB3B8}"/>
              </a:ext>
            </a:extLst>
          </p:cNvPr>
          <p:cNvSpPr txBox="1"/>
          <p:nvPr/>
        </p:nvSpPr>
        <p:spPr>
          <a:xfrm>
            <a:off x="6155334" y="5192077"/>
            <a:ext cx="2276475" cy="58477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sz="1600" dirty="0">
                <a:latin typeface="+mn-ea"/>
              </a:rPr>
              <a:t>git log --branches</a:t>
            </a:r>
          </a:p>
          <a:p>
            <a:pPr marL="446087" lvl="1" algn="r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--</a:t>
            </a:r>
            <a:r>
              <a:rPr lang="en-US" altLang="ko-KR" sz="1600" dirty="0" err="1">
                <a:latin typeface="+mn-ea"/>
              </a:rPr>
              <a:t>oneline</a:t>
            </a:r>
            <a:r>
              <a:rPr lang="en-US" altLang="ko-KR" sz="1600" dirty="0">
                <a:latin typeface="+mn-ea"/>
              </a:rPr>
              <a:t> --graph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7B190F-BF9C-45C3-8D24-4F5B5D69C4E3}"/>
              </a:ext>
            </a:extLst>
          </p:cNvPr>
          <p:cNvCxnSpPr>
            <a:cxnSpLocks/>
          </p:cNvCxnSpPr>
          <p:nvPr/>
        </p:nvCxnSpPr>
        <p:spPr>
          <a:xfrm flipV="1">
            <a:off x="3383280" y="2152535"/>
            <a:ext cx="1896110" cy="2436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AC34069-61C5-4E4C-A87B-55ECCB7AF4E9}"/>
              </a:ext>
            </a:extLst>
          </p:cNvPr>
          <p:cNvCxnSpPr>
            <a:cxnSpLocks/>
          </p:cNvCxnSpPr>
          <p:nvPr/>
        </p:nvCxnSpPr>
        <p:spPr>
          <a:xfrm flipV="1">
            <a:off x="3505205" y="3517161"/>
            <a:ext cx="1152202" cy="243309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8C4834-28AA-4A4E-9ADF-DFB71E24C7FC}"/>
              </a:ext>
            </a:extLst>
          </p:cNvPr>
          <p:cNvCxnSpPr>
            <a:cxnSpLocks/>
          </p:cNvCxnSpPr>
          <p:nvPr/>
        </p:nvCxnSpPr>
        <p:spPr>
          <a:xfrm flipV="1">
            <a:off x="3945256" y="4681435"/>
            <a:ext cx="626094" cy="31723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09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결과 확인하기</a:t>
            </a: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tag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show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6B62F4-5A91-4D4D-BBA6-96524124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0" y="3749992"/>
            <a:ext cx="6000750" cy="21240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906C4F-783F-4F41-9B9C-357D643469A0}"/>
              </a:ext>
            </a:extLst>
          </p:cNvPr>
          <p:cNvSpPr/>
          <p:nvPr/>
        </p:nvSpPr>
        <p:spPr>
          <a:xfrm>
            <a:off x="2880360" y="3749992"/>
            <a:ext cx="3737610" cy="1039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2852B1-AF9D-462A-94E4-0BC9349DDA6E}"/>
              </a:ext>
            </a:extLst>
          </p:cNvPr>
          <p:cNvCxnSpPr>
            <a:cxnSpLocks/>
          </p:cNvCxnSpPr>
          <p:nvPr/>
        </p:nvCxnSpPr>
        <p:spPr>
          <a:xfrm>
            <a:off x="1932305" y="4269581"/>
            <a:ext cx="94805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6EC504F-8BDB-408D-B7BC-2AD135E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114" y="2259807"/>
            <a:ext cx="2295525" cy="95250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0EC536-75E5-4462-92D1-613F98B5B22A}"/>
              </a:ext>
            </a:extLst>
          </p:cNvPr>
          <p:cNvCxnSpPr>
            <a:cxnSpLocks/>
          </p:cNvCxnSpPr>
          <p:nvPr/>
        </p:nvCxnSpPr>
        <p:spPr>
          <a:xfrm>
            <a:off x="2115185" y="2429351"/>
            <a:ext cx="76517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8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</a:t>
            </a:r>
            <a:r>
              <a:rPr lang="ko-KR" altLang="en-US" dirty="0"/>
              <a:t> 하기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461190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tag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한 개의 </a:t>
            </a:r>
            <a:r>
              <a:rPr lang="en-US" altLang="ko-KR" dirty="0">
                <a:latin typeface="+mn-ea"/>
              </a:rPr>
              <a:t>tag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ko-KR" dirty="0">
                <a:latin typeface="+mn-ea"/>
              </a:rPr>
              <a:t>tag</a:t>
            </a:r>
            <a:r>
              <a:rPr lang="ko-KR" altLang="en-US" dirty="0">
                <a:latin typeface="+mn-ea"/>
              </a:rPr>
              <a:t>명 </a:t>
            </a:r>
            <a:r>
              <a:rPr lang="en-US" altLang="ko-KR" dirty="0">
                <a:latin typeface="+mn-ea"/>
              </a:rPr>
              <a:t>( </a:t>
            </a:r>
            <a:r>
              <a:rPr lang="ko-KR" altLang="en-US" dirty="0">
                <a:latin typeface="+mn-ea"/>
              </a:rPr>
              <a:t>예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git push origin v1.0 )</a:t>
            </a: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 전체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일괄적으로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--tags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삭제하기</a:t>
            </a:r>
            <a:endParaRPr lang="en-US" altLang="ko-KR" dirty="0">
              <a:latin typeface="+mn-ea"/>
            </a:endParaRPr>
          </a:p>
          <a:p>
            <a:pPr marL="609600" lvl="1" indent="-163513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: 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tag -d</a:t>
            </a:r>
            <a:r>
              <a:rPr lang="en-US" altLang="ko-KR" dirty="0">
                <a:latin typeface="+mn-ea"/>
              </a:rPr>
              <a:t>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 git tag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v1.0</a:t>
            </a:r>
          </a:p>
          <a:p>
            <a:pPr marL="720725" lvl="1" indent="-276225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 </a:t>
            </a:r>
            <a:r>
              <a:rPr lang="en-US" altLang="ko-KR" dirty="0">
                <a:latin typeface="+mn-ea"/>
              </a:rPr>
              <a:t>tag </a:t>
            </a:r>
            <a:r>
              <a:rPr lang="ko-KR" altLang="en-US" dirty="0">
                <a:latin typeface="+mn-ea"/>
              </a:rPr>
              <a:t>삭제 </a:t>
            </a:r>
            <a:r>
              <a:rPr lang="en-US" altLang="ko-KR" dirty="0">
                <a:latin typeface="+mn-ea"/>
              </a:rPr>
              <a:t>: git push origin : tag</a:t>
            </a:r>
            <a:r>
              <a:rPr lang="ko-KR" altLang="en-US" dirty="0">
                <a:latin typeface="+mn-ea"/>
              </a:rPr>
              <a:t>명</a:t>
            </a:r>
            <a:endParaRPr lang="en-US" altLang="ko-KR" dirty="0">
              <a:latin typeface="+mn-ea"/>
            </a:endParaRPr>
          </a:p>
          <a:p>
            <a:pPr marL="446087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☞ git push origin : v1.0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779FAC-BB5A-48C4-A3C6-6FB6AFA9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C7E40-ABDB-47EE-8B5D-2E000C9AC991}"/>
              </a:ext>
            </a:extLst>
          </p:cNvPr>
          <p:cNvSpPr txBox="1"/>
          <p:nvPr/>
        </p:nvSpPr>
        <p:spPr>
          <a:xfrm>
            <a:off x="6592321" y="595526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여기까지 완료</a:t>
            </a:r>
          </a:p>
        </p:txBody>
      </p:sp>
    </p:spTree>
    <p:extLst>
      <p:ext uri="{BB962C8B-B14F-4D97-AF65-F5344CB8AC3E}">
        <p14:creationId xmlns:p14="http://schemas.microsoft.com/office/powerpoint/2010/main" val="1311320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Stash 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2428779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stash</a:t>
            </a:r>
            <a:r>
              <a:rPr lang="ko-KR" altLang="en-US" dirty="0"/>
              <a:t>명령어</a:t>
            </a:r>
            <a:endParaRPr lang="ko-KR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Stash</a:t>
            </a:r>
            <a:r>
              <a:rPr lang="ko-KR" altLang="en-US" dirty="0">
                <a:latin typeface="+mn-ea"/>
              </a:rPr>
              <a:t>의 목적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stash --help</a:t>
            </a:r>
            <a:br>
              <a:rPr lang="en-US" altLang="ko-KR" dirty="0">
                <a:latin typeface="+mn-ea"/>
              </a:rPr>
            </a:b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apply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list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drop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git stash pop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=&gt; git stash apply; git stash drop;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465CB4-1564-4317-824A-C2A69657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FB449-62AC-4870-82E5-F1BA9FB69EEF}"/>
              </a:ext>
            </a:extLst>
          </p:cNvPr>
          <p:cNvSpPr txBox="1"/>
          <p:nvPr/>
        </p:nvSpPr>
        <p:spPr>
          <a:xfrm>
            <a:off x="969286" y="556638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삭제 예정</a:t>
            </a:r>
          </a:p>
        </p:txBody>
      </p:sp>
    </p:spTree>
    <p:extLst>
      <p:ext uri="{BB962C8B-B14F-4D97-AF65-F5344CB8AC3E}">
        <p14:creationId xmlns:p14="http://schemas.microsoft.com/office/powerpoint/2010/main" val="48075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FC1A-AA20-4AA5-812B-B5483AD4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943100"/>
            <a:ext cx="4638675" cy="29718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916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&amp;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3C1D3-216A-403A-A8C8-A8FF24D1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8694C98-C42E-4737-8440-BF63D98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813165" cy="535613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Merge </a:t>
            </a:r>
            <a:r>
              <a:rPr lang="ko-KR" altLang="en-US" dirty="0"/>
              <a:t>종류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Squash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master</a:t>
            </a: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merge –squash my-branch</a:t>
            </a:r>
          </a:p>
          <a:p>
            <a:pPr marL="628650" lvl="1" indent="-18415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+mj-ea"/>
              <a:buAutoNum type="circleNumDbPlain" startAt="2"/>
            </a:pP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en-US" altLang="ko-KR" dirty="0">
                <a:latin typeface="+mn-ea"/>
              </a:rPr>
              <a:t>Rebase &amp; Merge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 </a:t>
            </a:r>
          </a:p>
          <a:p>
            <a:pPr marL="4445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☞  git checkout my-</a:t>
            </a:r>
            <a:r>
              <a:rPr lang="en-US" altLang="ko-KR" dirty="0" err="1">
                <a:latin typeface="+mn-ea"/>
              </a:rPr>
              <a:t>branchmaster</a:t>
            </a:r>
            <a:endParaRPr lang="en-US" altLang="ko-KR" dirty="0">
              <a:latin typeface="+mn-ea"/>
            </a:endParaRPr>
          </a:p>
          <a:p>
            <a:pPr marL="0" indent="0" algn="l">
              <a:buNone/>
            </a:pPr>
            <a:r>
              <a:rPr lang="en-US" altLang="ko-KR" sz="1600" dirty="0"/>
              <a:t>       </a:t>
            </a:r>
            <a:r>
              <a:rPr lang="en-US" altLang="ko-KR" sz="1600" b="0" dirty="0"/>
              <a:t>☞  git rebase master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BED26-48A0-4879-BB56-652377FE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09" y="192579"/>
            <a:ext cx="2193394" cy="1346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C55334-63FC-4274-9B0D-1E40F65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5" y="1706961"/>
            <a:ext cx="2348595" cy="13123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6D4F7-06A1-4B1C-94A6-83B1E5ED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8" y="3114705"/>
            <a:ext cx="2488738" cy="1474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6ED0A4-6E9B-410F-B79C-14B17A31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354" y="4836459"/>
            <a:ext cx="2719311" cy="11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1670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9E5EB6B-7E03-4292-ABC7-F4408656F164}"/>
              </a:ext>
            </a:extLst>
          </p:cNvPr>
          <p:cNvSpPr/>
          <p:nvPr/>
        </p:nvSpPr>
        <p:spPr>
          <a:xfrm>
            <a:off x="8332488" y="4787944"/>
            <a:ext cx="606056" cy="223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6F95B-DBC1-42E5-B956-4A51903F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35" y="1562098"/>
            <a:ext cx="2153869" cy="16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9ABB31-334E-4CC3-B459-5B54BDF8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51" y="1562098"/>
            <a:ext cx="2153869" cy="16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DF5399-F5AB-455A-89E3-0BC6A1159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67" y="1562098"/>
            <a:ext cx="2153869" cy="169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7821B1-C760-45AD-96DB-457FE61E96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82" y="1562098"/>
            <a:ext cx="2153869" cy="169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6D0611-8E8E-4978-8B6C-E20E1697E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38" y="3429000"/>
            <a:ext cx="3574506" cy="2808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3BDB3A-DD4A-43EA-803D-E794BC6C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829" y="3429000"/>
            <a:ext cx="3574506" cy="280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4880344" y="4833000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DB25E-F7A8-4A6C-A44A-0E958161E240}"/>
              </a:ext>
            </a:extLst>
          </p:cNvPr>
          <p:cNvSpPr/>
          <p:nvPr/>
        </p:nvSpPr>
        <p:spPr>
          <a:xfrm>
            <a:off x="230790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CAA9BB-0703-499D-8BD3-DEF5219183B5}"/>
              </a:ext>
            </a:extLst>
          </p:cNvPr>
          <p:cNvSpPr/>
          <p:nvPr/>
        </p:nvSpPr>
        <p:spPr>
          <a:xfrm>
            <a:off x="456555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441C5-378E-43B2-8E6B-85B8C4B23752}"/>
              </a:ext>
            </a:extLst>
          </p:cNvPr>
          <p:cNvSpPr/>
          <p:nvPr/>
        </p:nvSpPr>
        <p:spPr>
          <a:xfrm>
            <a:off x="6805494" y="2317895"/>
            <a:ext cx="96046" cy="28707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56076-9845-4F9E-9AF8-6E30EA64153A}"/>
              </a:ext>
            </a:extLst>
          </p:cNvPr>
          <p:cNvSpPr/>
          <p:nvPr/>
        </p:nvSpPr>
        <p:spPr>
          <a:xfrm>
            <a:off x="847477" y="4250462"/>
            <a:ext cx="3328130" cy="1331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676DA918-8AD3-4220-9997-F048338E0F49}"/>
              </a:ext>
            </a:extLst>
          </p:cNvPr>
          <p:cNvSpPr/>
          <p:nvPr/>
        </p:nvSpPr>
        <p:spPr>
          <a:xfrm>
            <a:off x="4214749" y="4216039"/>
            <a:ext cx="243524" cy="1782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57623-8CC9-4EC4-87EC-81720F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272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환경 설정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Bash </a:t>
            </a:r>
            <a:r>
              <a:rPr lang="ko-KR" altLang="en-US" sz="1600" dirty="0">
                <a:latin typeface="+mn-lt"/>
              </a:rPr>
              <a:t>한글 깨지는 문제 </a:t>
            </a:r>
            <a:r>
              <a:rPr lang="en-US" altLang="ko-KR" sz="1600" dirty="0">
                <a:latin typeface="+mn-lt"/>
              </a:rPr>
              <a:t>(</a:t>
            </a:r>
            <a:r>
              <a:rPr lang="ko-KR" altLang="en-US" sz="1600" dirty="0">
                <a:latin typeface="+mn-lt"/>
              </a:rPr>
              <a:t>파일명 깨지는 문제</a:t>
            </a:r>
            <a:r>
              <a:rPr lang="en-US" altLang="ko-KR" sz="1600" dirty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1. git config --global  </a:t>
            </a:r>
            <a:r>
              <a:rPr lang="en-US" altLang="ko-KR" dirty="0" err="1">
                <a:latin typeface="+mn-ea"/>
              </a:rPr>
              <a:t>core.quotepath</a:t>
            </a:r>
            <a:r>
              <a:rPr lang="en-US" altLang="ko-KR" dirty="0">
                <a:latin typeface="+mn-ea"/>
              </a:rPr>
              <a:t> false (git bash </a:t>
            </a:r>
            <a:r>
              <a:rPr lang="ko-KR" altLang="en-US" dirty="0">
                <a:latin typeface="+mn-ea"/>
              </a:rPr>
              <a:t>창에서 꼭 실행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c:/Users/user/gitconfig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[core] --&gt; </a:t>
            </a:r>
            <a:r>
              <a:rPr lang="en-US" altLang="ko-KR" dirty="0" err="1">
                <a:latin typeface="+mn-ea"/>
              </a:rPr>
              <a:t>quotepath</a:t>
            </a:r>
            <a:r>
              <a:rPr lang="en-US" altLang="ko-KR" dirty="0">
                <a:latin typeface="+mn-ea"/>
              </a:rPr>
              <a:t> = false </a:t>
            </a:r>
            <a:r>
              <a:rPr lang="ko-KR" altLang="en-US" dirty="0">
                <a:latin typeface="+mn-ea"/>
              </a:rPr>
              <a:t>확인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2. bash </a:t>
            </a:r>
            <a:r>
              <a:rPr lang="ko-KR" altLang="en-US" dirty="0">
                <a:latin typeface="+mn-ea"/>
              </a:rPr>
              <a:t>창에서 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options → Text → Locale</a:t>
            </a:r>
            <a:r>
              <a:rPr lang="ko-KR" altLang="en-US" dirty="0">
                <a:latin typeface="+mn-ea"/>
              </a:rPr>
              <a:t>항목에서 </a:t>
            </a:r>
            <a:r>
              <a:rPr lang="en-US" altLang="ko-KR" dirty="0" err="1">
                <a:latin typeface="+mn-ea"/>
              </a:rPr>
              <a:t>ko_KR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,  Character set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UTF-8 </a:t>
            </a:r>
            <a:r>
              <a:rPr lang="ko-KR" altLang="en-US" dirty="0">
                <a:latin typeface="+mn-ea"/>
              </a:rPr>
              <a:t>선택</a:t>
            </a:r>
            <a:r>
              <a:rPr lang="en-US" altLang="ko-KR" dirty="0">
                <a:latin typeface="+mn-ea"/>
              </a:rPr>
              <a:t> → </a:t>
            </a:r>
            <a:r>
              <a:rPr lang="ko-KR" altLang="en-US" dirty="0">
                <a:latin typeface="+mn-ea"/>
              </a:rPr>
              <a:t>저장</a:t>
            </a:r>
            <a:endParaRPr lang="en-US" altLang="ko-KR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1D0A99B-0950-4539-9272-9FB236971F12}"/>
              </a:ext>
            </a:extLst>
          </p:cNvPr>
          <p:cNvSpPr txBox="1">
            <a:spLocks/>
          </p:cNvSpPr>
          <p:nvPr/>
        </p:nvSpPr>
        <p:spPr>
          <a:xfrm>
            <a:off x="250825" y="2881434"/>
            <a:ext cx="8641655" cy="850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Editor </a:t>
            </a:r>
            <a:r>
              <a:rPr lang="ko-KR" altLang="en-US" sz="1600" dirty="0">
                <a:latin typeface="+mn-lt"/>
              </a:rPr>
              <a:t>변경할 경우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1. git config --global  </a:t>
            </a:r>
            <a:r>
              <a:rPr lang="en-US" altLang="ko-KR" dirty="0" err="1">
                <a:latin typeface="+mn-ea"/>
              </a:rPr>
              <a:t>core.editor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“vim”</a:t>
            </a: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949066E-984C-4F4F-A0B2-2AC599011B5C}"/>
              </a:ext>
            </a:extLst>
          </p:cNvPr>
          <p:cNvSpPr txBox="1">
            <a:spLocks/>
          </p:cNvSpPr>
          <p:nvPr/>
        </p:nvSpPr>
        <p:spPr>
          <a:xfrm>
            <a:off x="250825" y="3732038"/>
            <a:ext cx="8641655" cy="198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LF will be replaced by CRLF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warning</a:t>
            </a:r>
            <a:endParaRPr lang="ko-KR" altLang="en-US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US" altLang="ko-KR" dirty="0">
                <a:latin typeface="+mn-ea"/>
              </a:rPr>
              <a:t>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true' (git bash </a:t>
            </a:r>
            <a:r>
              <a:rPr lang="ko-KR" altLang="en-US" dirty="0">
                <a:latin typeface="+mn-ea"/>
              </a:rPr>
              <a:t>사용할 경우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ko-KR" altLang="en-US" dirty="0">
                <a:latin typeface="+mn-ea"/>
              </a:rPr>
              <a:t>     윈도우가 아닌 </a:t>
            </a:r>
            <a:r>
              <a:rPr lang="en-US" altLang="ko-KR" dirty="0">
                <a:latin typeface="+mn-ea"/>
              </a:rPr>
              <a:t>Linux</a:t>
            </a:r>
            <a:r>
              <a:rPr lang="ko-KR" altLang="en-US" dirty="0">
                <a:latin typeface="+mn-ea"/>
              </a:rPr>
              <a:t>등과 협업을 위해서는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'git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input’   for UNX machines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            'git config --global </a:t>
            </a:r>
            <a:r>
              <a:rPr lang="en-US" altLang="ko-KR" dirty="0" err="1">
                <a:latin typeface="+mn-ea"/>
              </a:rPr>
              <a:t>core.autocrlf</a:t>
            </a:r>
            <a:r>
              <a:rPr lang="en-US" altLang="ko-KR" dirty="0">
                <a:latin typeface="+mn-ea"/>
              </a:rPr>
              <a:t> true’    for Windows machines</a:t>
            </a: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0CA565-6DBB-4F8B-91BC-5D5A444C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430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18812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600" dirty="0">
                <a:latin typeface="+mn-lt"/>
              </a:rPr>
              <a:t>/ </a:t>
            </a:r>
            <a:r>
              <a:rPr lang="ko-KR" altLang="en-US" sz="1600" dirty="0">
                <a:latin typeface="+mn-lt"/>
              </a:rPr>
              <a:t>와</a:t>
            </a:r>
            <a:r>
              <a:rPr lang="en-US" altLang="ko-KR" sz="1600" dirty="0">
                <a:latin typeface="+mn-lt"/>
              </a:rPr>
              <a:t> \ </a:t>
            </a:r>
            <a:r>
              <a:rPr lang="ko-KR" altLang="en-US" sz="1600" dirty="0">
                <a:latin typeface="+mn-lt"/>
              </a:rPr>
              <a:t>구분</a:t>
            </a:r>
            <a:endParaRPr lang="en-US" altLang="ko-KR" sz="1600" dirty="0">
              <a:latin typeface="+mn-lt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1. Directory </a:t>
            </a:r>
            <a:r>
              <a:rPr lang="ko-KR" altLang="en-US" dirty="0"/>
              <a:t>지정할 때 혼동하지 말아야 함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D98C4C-9010-4EC6-8D53-22FDAE7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EEAF6EA-3061-4066-BF4E-8028809A8CF2}"/>
              </a:ext>
            </a:extLst>
          </p:cNvPr>
          <p:cNvSpPr txBox="1">
            <a:spLocks/>
          </p:cNvSpPr>
          <p:nvPr/>
        </p:nvSpPr>
        <p:spPr>
          <a:xfrm>
            <a:off x="250825" y="3035961"/>
            <a:ext cx="8641655" cy="1881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 dirty="0">
                <a:latin typeface="+mn-lt"/>
              </a:rPr>
              <a:t>기타</a:t>
            </a:r>
            <a:endParaRPr lang="en-US" altLang="ko-KR" sz="1600" dirty="0">
              <a:latin typeface="+mn-lt"/>
            </a:endParaRPr>
          </a:p>
          <a:p>
            <a:pPr marL="609600" lvl="1" indent="-34290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AutoNum type="arabicPeriod"/>
            </a:pPr>
            <a:r>
              <a:rPr lang="en-US" altLang="ko-KR" dirty="0"/>
              <a:t>git diff </a:t>
            </a:r>
            <a:r>
              <a:rPr lang="ko-KR" altLang="en-US" dirty="0"/>
              <a:t>화면에서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@@ -2,5 +3,2 @@ 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-</a:t>
            </a:r>
            <a:r>
              <a:rPr lang="ko-KR" altLang="en-US" dirty="0"/>
              <a:t>는 </a:t>
            </a:r>
            <a:r>
              <a:rPr lang="ko-KR" altLang="en-US" dirty="0" err="1"/>
              <a:t>이전버젼</a:t>
            </a:r>
            <a:r>
              <a:rPr lang="en-US" altLang="ko-KR" dirty="0"/>
              <a:t>, +</a:t>
            </a:r>
            <a:r>
              <a:rPr lang="ko-KR" altLang="en-US" dirty="0"/>
              <a:t>는 </a:t>
            </a:r>
            <a:r>
              <a:rPr lang="ko-KR" altLang="en-US" dirty="0" err="1"/>
              <a:t>현재버젼</a:t>
            </a:r>
            <a:endParaRPr lang="en-US" altLang="ko-KR" dirty="0"/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/>
              <a:t>       -2,5 : </a:t>
            </a:r>
            <a:r>
              <a:rPr lang="ko-KR" altLang="en-US" dirty="0"/>
              <a:t>이전버전 </a:t>
            </a:r>
            <a:r>
              <a:rPr lang="en-US" altLang="ko-KR" dirty="0"/>
              <a:t>2</a:t>
            </a:r>
            <a:r>
              <a:rPr lang="ko-KR" altLang="en-US" dirty="0"/>
              <a:t>번째 라인부터 </a:t>
            </a:r>
            <a:r>
              <a:rPr lang="en-US" altLang="ko-KR" dirty="0"/>
              <a:t>,5</a:t>
            </a:r>
            <a:r>
              <a:rPr lang="ko-KR" altLang="en-US" dirty="0"/>
              <a:t>개의 라인을 보여주고</a:t>
            </a:r>
            <a:r>
              <a:rPr lang="en-US" altLang="ko-KR" dirty="0"/>
              <a:t>, +3,2 </a:t>
            </a:r>
            <a:r>
              <a:rPr lang="ko-KR" altLang="en-US" dirty="0" err="1"/>
              <a:t>현재버젼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번째 라인부터</a:t>
            </a:r>
            <a:r>
              <a:rPr lang="en-US" altLang="ko-KR" dirty="0"/>
              <a:t>2</a:t>
            </a:r>
            <a:r>
              <a:rPr lang="ko-KR" altLang="en-US" dirty="0"/>
              <a:t>개의 라인을 비교했다는 의미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76352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130E5-80CA-4654-9BF9-F4E48BBE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9" y="2018391"/>
            <a:ext cx="2088000" cy="16402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20E41-8212-4C44-8D55-2C773EAF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73" y="2018391"/>
            <a:ext cx="2088000" cy="16402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5EF58-CAA4-4BB8-8F73-32FFA0EA7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927" y="2018391"/>
            <a:ext cx="2088000" cy="16402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B6B26B-44A1-451F-88F7-CFC0D644C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480" y="2018391"/>
            <a:ext cx="2088000" cy="16402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7C8F7C-F4D4-4C8A-B5A2-F0003F0EC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19" y="4051509"/>
            <a:ext cx="2088000" cy="164024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67332A-C0AF-49F6-9769-94448AB75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5373" y="4051509"/>
            <a:ext cx="2088000" cy="164024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F382D0C-7DF0-4118-966B-886E539EA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927" y="4051509"/>
            <a:ext cx="2088000" cy="16402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FA397E-459C-49C0-8813-CFE2517F5A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480" y="4051509"/>
            <a:ext cx="2088000" cy="164024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990587-B2DD-45FE-8A72-30FAAF29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291DA56-63E3-44AA-A216-5F60A47A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1" y="3948077"/>
            <a:ext cx="2932928" cy="2304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602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CLI(Command Line Interface) Git </a:t>
            </a:r>
            <a:r>
              <a:rPr lang="ko-KR" altLang="en-US" dirty="0"/>
              <a:t>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393BBC-18CB-4C83-AF53-33ECCF835209}"/>
              </a:ext>
            </a:extLst>
          </p:cNvPr>
          <p:cNvSpPr/>
          <p:nvPr/>
        </p:nvSpPr>
        <p:spPr>
          <a:xfrm>
            <a:off x="5494170" y="5911060"/>
            <a:ext cx="502274" cy="164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864D5-38B6-4409-9678-CA4188F4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21" y="1602266"/>
            <a:ext cx="2932928" cy="2304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95DC70-AC16-4F67-90C0-A31AFBDEA61F}"/>
              </a:ext>
            </a:extLst>
          </p:cNvPr>
          <p:cNvSpPr/>
          <p:nvPr/>
        </p:nvSpPr>
        <p:spPr>
          <a:xfrm>
            <a:off x="2879047" y="3634556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20B406-BA83-4809-A9A9-FB6E89C7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11" y="1561633"/>
            <a:ext cx="2932928" cy="2304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C429D6F-A9FC-42F4-A1AC-D93B1D52D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911" y="3965791"/>
            <a:ext cx="3650368" cy="2304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27618-9945-4CFC-AC51-AEBE19E1294F}"/>
              </a:ext>
            </a:extLst>
          </p:cNvPr>
          <p:cNvSpPr/>
          <p:nvPr/>
        </p:nvSpPr>
        <p:spPr>
          <a:xfrm>
            <a:off x="2879047" y="5993484"/>
            <a:ext cx="523372" cy="231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1C36273-6EB0-4EAD-9575-5999901FC6D6}"/>
              </a:ext>
            </a:extLst>
          </p:cNvPr>
          <p:cNvSpPr/>
          <p:nvPr/>
        </p:nvSpPr>
        <p:spPr>
          <a:xfrm>
            <a:off x="4235160" y="4717305"/>
            <a:ext cx="336840" cy="560233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6C06D6-1645-4135-B2E6-DA990FDF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7861B05-6E88-40FC-928B-B0B41AF7E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20" y="1598319"/>
            <a:ext cx="2609740" cy="458229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r>
              <a:rPr lang="ko-KR" altLang="en-US" dirty="0"/>
              <a:t> 동작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3"/>
            <a:ext cx="8641655" cy="5027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dirty="0"/>
              <a:t>Git Bash </a:t>
            </a:r>
            <a:r>
              <a:rPr lang="ko-KR" altLang="en-US" dirty="0"/>
              <a:t>동작하기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568B2415-B37F-4E76-B5B9-591F913B2662}"/>
              </a:ext>
            </a:extLst>
          </p:cNvPr>
          <p:cNvSpPr/>
          <p:nvPr/>
        </p:nvSpPr>
        <p:spPr>
          <a:xfrm>
            <a:off x="1817091" y="3178780"/>
            <a:ext cx="327281" cy="147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36AC26-317A-4058-A959-AA0BCA06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270" y="2158410"/>
            <a:ext cx="5492906" cy="3117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6FFAA4C-E7B0-489D-AA89-F6AAC47402BC}"/>
              </a:ext>
            </a:extLst>
          </p:cNvPr>
          <p:cNvSpPr/>
          <p:nvPr/>
        </p:nvSpPr>
        <p:spPr>
          <a:xfrm>
            <a:off x="558762" y="2955853"/>
            <a:ext cx="385482" cy="22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503270" y="5371781"/>
            <a:ext cx="15552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확인 후 창 닫기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467F4-6560-4B7C-BCCB-CC7ECF1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63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2390</TotalTime>
  <Words>4353</Words>
  <Application>Microsoft Office PowerPoint</Application>
  <PresentationFormat>화면 슬라이드 쇼(4:3)</PresentationFormat>
  <Paragraphs>823</Paragraphs>
  <Slides>61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9" baseType="lpstr">
      <vt:lpstr>SFMono-Regular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 이란?</vt:lpstr>
      <vt:lpstr>저장소의 종류</vt:lpstr>
      <vt:lpstr>Git 설치</vt:lpstr>
      <vt:lpstr>Git 설치</vt:lpstr>
      <vt:lpstr>Git 설치</vt:lpstr>
      <vt:lpstr>Git 설치</vt:lpstr>
      <vt:lpstr>Git 설치</vt:lpstr>
      <vt:lpstr>Git Bash 동작</vt:lpstr>
      <vt:lpstr>Git Bash 동작</vt:lpstr>
      <vt:lpstr>Git Bash 동작</vt:lpstr>
      <vt:lpstr>Git Bash 동작</vt:lpstr>
      <vt:lpstr>Git Bash 동작</vt:lpstr>
      <vt:lpstr>Git Bash 동작</vt:lpstr>
      <vt:lpstr>Initial Commit 만들기 </vt:lpstr>
      <vt:lpstr>Initial Commit 만들기 </vt:lpstr>
      <vt:lpstr>파일의  상태</vt:lpstr>
      <vt:lpstr>파일 수정 후 commit  </vt:lpstr>
      <vt:lpstr>파일 수정 후 commit  </vt:lpstr>
      <vt:lpstr>Initial Commit 만들기 </vt:lpstr>
      <vt:lpstr>스냅샷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만들기  </vt:lpstr>
      <vt:lpstr>브랜치 특성  </vt:lpstr>
      <vt:lpstr>브랜치 특성  </vt:lpstr>
      <vt:lpstr>브랜치 만들기  </vt:lpstr>
      <vt:lpstr>브랜치 만들기  </vt:lpstr>
      <vt:lpstr>브랜치 병합  </vt:lpstr>
      <vt:lpstr>브랜치 병합  </vt:lpstr>
      <vt:lpstr>브랜치 병합  </vt:lpstr>
      <vt:lpstr>브랜치 병합  </vt:lpstr>
      <vt:lpstr>브랜치 병합 충돌  </vt:lpstr>
      <vt:lpstr>브랜치 병합 충돌 </vt:lpstr>
      <vt:lpstr>브랜치 병합 충돌 </vt:lpstr>
      <vt:lpstr>브랜치 병합  </vt:lpstr>
      <vt:lpstr>브랜치 병합 충돌  </vt:lpstr>
      <vt:lpstr>브랜치 병합 충돌 </vt:lpstr>
      <vt:lpstr>브랜치 병합 충돌 </vt:lpstr>
      <vt:lpstr>브랜치 병합 충돌 </vt:lpstr>
      <vt:lpstr>브랜치 병합 충돌 </vt:lpstr>
      <vt:lpstr>브랜치 병합 충돌 </vt:lpstr>
      <vt:lpstr>브랜치 만들기  </vt:lpstr>
      <vt:lpstr>브랜치 정보 확인  </vt:lpstr>
      <vt:lpstr>파일 내용 비교  </vt:lpstr>
      <vt:lpstr>예전 파일 찾아보기</vt:lpstr>
      <vt:lpstr>과거로 돌아가기</vt:lpstr>
      <vt:lpstr>Tag 하기   </vt:lpstr>
      <vt:lpstr>Tag 하기   </vt:lpstr>
      <vt:lpstr>Tag 하기   </vt:lpstr>
      <vt:lpstr>Tag 하기   </vt:lpstr>
      <vt:lpstr>Tag 하기   </vt:lpstr>
      <vt:lpstr>Stash  </vt:lpstr>
      <vt:lpstr>복습 &amp;</vt:lpstr>
      <vt:lpstr>복습 &amp;</vt:lpstr>
      <vt:lpstr>기타 환경 설정</vt:lpstr>
      <vt:lpstr>리눅스, 윈도우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361</cp:revision>
  <dcterms:created xsi:type="dcterms:W3CDTF">2021-03-25T01:55:58Z</dcterms:created>
  <dcterms:modified xsi:type="dcterms:W3CDTF">2021-03-31T01:41:15Z</dcterms:modified>
</cp:coreProperties>
</file>