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60" r:id="rId3"/>
    <p:sldId id="483" r:id="rId4"/>
    <p:sldId id="484" r:id="rId5"/>
    <p:sldId id="485" r:id="rId6"/>
    <p:sldId id="486" r:id="rId7"/>
    <p:sldId id="487" r:id="rId8"/>
    <p:sldId id="482" r:id="rId9"/>
    <p:sldId id="478" r:id="rId10"/>
    <p:sldId id="479" r:id="rId11"/>
    <p:sldId id="480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7" r:id="rId31"/>
    <p:sldId id="508" r:id="rId32"/>
    <p:sldId id="510" r:id="rId33"/>
    <p:sldId id="509" r:id="rId34"/>
    <p:sldId id="48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2" d="100"/>
          <a:sy n="82" d="100"/>
        </p:scale>
        <p:origin x="14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Assignee</a:t>
            </a:r>
            <a:r>
              <a:rPr lang="ko-KR" altLang="en-US" dirty="0"/>
              <a:t>는 많은 사람이 할 수 있으나 가능하면 </a:t>
            </a:r>
            <a:r>
              <a:rPr lang="en-US" altLang="ko-KR" dirty="0"/>
              <a:t>1</a:t>
            </a:r>
            <a:r>
              <a:rPr lang="ko-KR" altLang="en-US" dirty="0"/>
              <a:t>명 지정</a:t>
            </a:r>
            <a:r>
              <a:rPr lang="en-US" altLang="ko-KR" dirty="0"/>
              <a:t>. </a:t>
            </a:r>
            <a:r>
              <a:rPr lang="ko-KR" altLang="en-US" dirty="0" err="1"/>
              <a:t>책임감있게</a:t>
            </a:r>
            <a:r>
              <a:rPr lang="ko-KR" altLang="en-US" dirty="0"/>
              <a:t> 할 수 있도록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 모양을 누르면 </a:t>
            </a:r>
            <a:r>
              <a:rPr lang="en-US" altLang="ko-KR" dirty="0"/>
              <a:t>8</a:t>
            </a:r>
            <a:r>
              <a:rPr lang="ko-KR" altLang="en-US" dirty="0"/>
              <a:t>가지 모양을 선택할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8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3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Label, milestone</a:t>
            </a:r>
            <a:r>
              <a:rPr lang="ko-KR" altLang="en-US" dirty="0"/>
              <a:t>등 다음에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4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7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중간에 수정하면 그 이전에 사용되었던 내용들도 같이 삭제</a:t>
            </a:r>
            <a:r>
              <a:rPr lang="en-US" altLang="ko-KR" dirty="0"/>
              <a:t>, </a:t>
            </a:r>
            <a:r>
              <a:rPr lang="ko-KR" altLang="en-US" dirty="0"/>
              <a:t>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8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3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2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2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2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2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81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9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나중에 따로 설명 할 것임</a:t>
            </a:r>
            <a:r>
              <a:rPr lang="en-US" altLang="ko-KR" dirty="0"/>
              <a:t>. </a:t>
            </a:r>
            <a:r>
              <a:rPr lang="ko-KR" altLang="en-US" dirty="0"/>
              <a:t>일단 여기서는 세상 모두에게 공개될 수 있다는 것을 알고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EEA41-F42C-4CA8-90BC-C1D9E15BEC3F}"/>
              </a:ext>
            </a:extLst>
          </p:cNvPr>
          <p:cNvSpPr txBox="1"/>
          <p:nvPr/>
        </p:nvSpPr>
        <p:spPr>
          <a:xfrm>
            <a:off x="676836" y="5927983"/>
            <a:ext cx="759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고유번호는 이슈와 </a:t>
            </a:r>
            <a:r>
              <a:rPr lang="en-US" altLang="ko-KR" sz="1400" dirty="0">
                <a:solidFill>
                  <a:srgbClr val="0000FF"/>
                </a:solidFill>
              </a:rPr>
              <a:t>pull request</a:t>
            </a:r>
            <a:r>
              <a:rPr lang="ko-KR" altLang="en-US" sz="1400" dirty="0">
                <a:solidFill>
                  <a:srgbClr val="0000FF"/>
                </a:solidFill>
              </a:rPr>
              <a:t>에 관계없이 발생하는 순서에 따라 순차적으로 자동 생성됨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A8A37-2E37-4F03-BA18-D760DC3BFCDB}"/>
              </a:ext>
            </a:extLst>
          </p:cNvPr>
          <p:cNvCxnSpPr>
            <a:cxnSpLocks/>
          </p:cNvCxnSpPr>
          <p:nvPr/>
        </p:nvCxnSpPr>
        <p:spPr>
          <a:xfrm flipH="1">
            <a:off x="6066263" y="3438160"/>
            <a:ext cx="246558" cy="6028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8D37-A057-45B0-A9DF-5CEF753C892D}"/>
              </a:ext>
            </a:extLst>
          </p:cNvPr>
          <p:cNvSpPr/>
          <p:nvPr/>
        </p:nvSpPr>
        <p:spPr>
          <a:xfrm>
            <a:off x="973811" y="4915663"/>
            <a:ext cx="952961" cy="407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3829-90BE-43E7-BED4-47076D5E8E31}"/>
              </a:ext>
            </a:extLst>
          </p:cNvPr>
          <p:cNvSpPr txBox="1"/>
          <p:nvPr/>
        </p:nvSpPr>
        <p:spPr>
          <a:xfrm>
            <a:off x="1906830" y="4991099"/>
            <a:ext cx="70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Task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42FD6-5C14-4994-A577-0B990E79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2" y="2416380"/>
            <a:ext cx="8396868" cy="3599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명 지정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참여자중에서 선정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이슈의 추적 관리 </a:t>
            </a:r>
            <a:r>
              <a:rPr lang="en-US" altLang="ko-KR" dirty="0">
                <a:latin typeface="+mn-ea"/>
              </a:rPr>
              <a:t>close </a:t>
            </a:r>
            <a:r>
              <a:rPr lang="ko-KR" altLang="en-US" dirty="0">
                <a:latin typeface="+mn-ea"/>
              </a:rPr>
              <a:t>관리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2" y="3208292"/>
            <a:ext cx="757663" cy="248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9460" y="2898952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7FFC2-5261-446F-9A9C-BA6D8825956E}"/>
              </a:ext>
            </a:extLst>
          </p:cNvPr>
          <p:cNvSpPr/>
          <p:nvPr/>
        </p:nvSpPr>
        <p:spPr>
          <a:xfrm>
            <a:off x="6085613" y="4838439"/>
            <a:ext cx="1790720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BA03-6C71-45C1-8A8D-1BE6724167FD}"/>
              </a:ext>
            </a:extLst>
          </p:cNvPr>
          <p:cNvSpPr txBox="1"/>
          <p:nvPr/>
        </p:nvSpPr>
        <p:spPr>
          <a:xfrm>
            <a:off x="5817834" y="526356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클릭하고 외부화면 클릭 한번 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CB23D-6C34-490B-946B-72C5955037D4}"/>
              </a:ext>
            </a:extLst>
          </p:cNvPr>
          <p:cNvCxnSpPr>
            <a:cxnSpLocks/>
          </p:cNvCxnSpPr>
          <p:nvPr/>
        </p:nvCxnSpPr>
        <p:spPr>
          <a:xfrm flipV="1">
            <a:off x="6021150" y="5115438"/>
            <a:ext cx="64463" cy="19620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F7CE5F-16E2-4424-96EC-F01F3F4D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9" y="1594012"/>
            <a:ext cx="8144112" cy="482131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1" y="2596161"/>
            <a:ext cx="144240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23B14-6375-4795-9D5D-B1BF451F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65" y="2734660"/>
            <a:ext cx="1476375" cy="1133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BE1D-3836-4E57-B5BA-0BFEF8DAD01F}"/>
              </a:ext>
            </a:extLst>
          </p:cNvPr>
          <p:cNvSpPr/>
          <p:nvPr/>
        </p:nvSpPr>
        <p:spPr>
          <a:xfrm>
            <a:off x="5887137" y="2302979"/>
            <a:ext cx="331478" cy="29318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3AF6C-66D3-4D07-B869-BDF45D33202D}"/>
              </a:ext>
            </a:extLst>
          </p:cNvPr>
          <p:cNvSpPr txBox="1"/>
          <p:nvPr/>
        </p:nvSpPr>
        <p:spPr>
          <a:xfrm>
            <a:off x="5868492" y="2583051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0B297-752D-4DE5-989A-0002C31C70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95258" y="2721551"/>
            <a:ext cx="273234" cy="5223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557A02-DE2C-4BEB-A7C2-B35F70E49104}"/>
              </a:ext>
            </a:extLst>
          </p:cNvPr>
          <p:cNvSpPr txBox="1"/>
          <p:nvPr/>
        </p:nvSpPr>
        <p:spPr>
          <a:xfrm>
            <a:off x="5634989" y="2968567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956D7F-4D18-45CD-87DB-60C367E4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" y="2403713"/>
            <a:ext cx="8526200" cy="331197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실습을 위하여 </a:t>
            </a:r>
            <a:r>
              <a:rPr lang="en-US" altLang="ko-KR" dirty="0">
                <a:latin typeface="+mn-ea"/>
              </a:rPr>
              <a:t>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2, 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만든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344344" y="3510560"/>
            <a:ext cx="930773" cy="2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1770822" y="3782699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F7A8C-6C15-454D-85E4-6D2B4C6A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07330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전체 이슈리스트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4264086" y="3555864"/>
            <a:ext cx="4368285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4455163" y="3913328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Sorting</a:t>
            </a:r>
            <a:r>
              <a:rPr lang="ko-KR" altLang="en-US" sz="1200" dirty="0">
                <a:solidFill>
                  <a:srgbClr val="0000FF"/>
                </a:solidFill>
              </a:rPr>
              <a:t>할 때 사용 </a:t>
            </a:r>
            <a:r>
              <a:rPr lang="en-US" altLang="ko-KR" sz="1200" dirty="0">
                <a:solidFill>
                  <a:srgbClr val="0000FF"/>
                </a:solidFill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</a:rPr>
              <a:t>각 항목 클릭 후 내용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4450-AC6B-462F-86CF-74FEB73F47E1}"/>
              </a:ext>
            </a:extLst>
          </p:cNvPr>
          <p:cNvSpPr txBox="1"/>
          <p:nvPr/>
        </p:nvSpPr>
        <p:spPr>
          <a:xfrm>
            <a:off x="933177" y="5737455"/>
            <a:ext cx="546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 선택하고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assignee, label,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milestone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선택할 수 있음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8F3E65-7828-4C6F-A34A-D5BF19B3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16398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50E3C-EA4D-4A06-9140-39B35FF82DE3}"/>
              </a:ext>
            </a:extLst>
          </p:cNvPr>
          <p:cNvSpPr txBox="1"/>
          <p:nvPr/>
        </p:nvSpPr>
        <p:spPr>
          <a:xfrm>
            <a:off x="5426647" y="3451863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90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9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이 기본으로 수정 만들기 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61B2E-786F-4025-9673-6784C9FD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8" y="2073304"/>
            <a:ext cx="7676243" cy="43107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588012-4127-435D-B434-8740B9D5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" y="5376540"/>
            <a:ext cx="7646352" cy="719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36CDE-C31D-4D36-BC73-E166C645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1" y="2073304"/>
            <a:ext cx="7671537" cy="186828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project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진행전</a:t>
            </a:r>
            <a:r>
              <a:rPr lang="ko-KR" altLang="en-US" dirty="0">
                <a:latin typeface="+mn-ea"/>
              </a:rPr>
              <a:t> 수정 추천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723823" y="3236070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A2D0C4-942D-47CB-83EA-C4EB4F13D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1" y="4006904"/>
            <a:ext cx="7569569" cy="1296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DE120-BF7F-41D4-AD0E-950B6B0C4BF6}"/>
              </a:ext>
            </a:extLst>
          </p:cNvPr>
          <p:cNvSpPr/>
          <p:nvPr/>
        </p:nvSpPr>
        <p:spPr>
          <a:xfrm>
            <a:off x="7185187" y="489434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09DCC-355F-48BC-A9A7-7C9591CA076D}"/>
              </a:ext>
            </a:extLst>
          </p:cNvPr>
          <p:cNvCxnSpPr>
            <a:cxnSpLocks/>
          </p:cNvCxnSpPr>
          <p:nvPr/>
        </p:nvCxnSpPr>
        <p:spPr>
          <a:xfrm>
            <a:off x="1589315" y="3124200"/>
            <a:ext cx="0" cy="23839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4C826-1770-4B35-A035-AD678164FDCD}"/>
              </a:ext>
            </a:extLst>
          </p:cNvPr>
          <p:cNvCxnSpPr>
            <a:cxnSpLocks/>
          </p:cNvCxnSpPr>
          <p:nvPr/>
        </p:nvCxnSpPr>
        <p:spPr>
          <a:xfrm>
            <a:off x="3189515" y="3026063"/>
            <a:ext cx="250371" cy="2482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96E96A-7339-454B-89ED-AD4966D74A90}"/>
              </a:ext>
            </a:extLst>
          </p:cNvPr>
          <p:cNvSpPr txBox="1"/>
          <p:nvPr/>
        </p:nvSpPr>
        <p:spPr>
          <a:xfrm>
            <a:off x="1825039" y="573627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수정됨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C42C90-47F4-43C7-8270-187A8F15B43F}"/>
              </a:ext>
            </a:extLst>
          </p:cNvPr>
          <p:cNvCxnSpPr>
            <a:cxnSpLocks/>
          </p:cNvCxnSpPr>
          <p:nvPr/>
        </p:nvCxnSpPr>
        <p:spPr>
          <a:xfrm flipH="1">
            <a:off x="6563423" y="3561939"/>
            <a:ext cx="250371" cy="428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2AD91D-C506-491B-A81A-719D8C65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073303"/>
            <a:ext cx="7608739" cy="37505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538767" y="3751807"/>
            <a:ext cx="634919" cy="297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30D81-3836-41A7-B43C-A1262223FB6D}"/>
              </a:ext>
            </a:extLst>
          </p:cNvPr>
          <p:cNvSpPr txBox="1"/>
          <p:nvPr/>
        </p:nvSpPr>
        <p:spPr>
          <a:xfrm>
            <a:off x="7086526" y="40494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7CFDE4-E1C4-411F-992A-FA82FFD3018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584010" y="4049486"/>
            <a:ext cx="272218" cy="1855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A69A8B7-0A30-4E1A-B6B7-6926FA6D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96" y="5893074"/>
            <a:ext cx="2461569" cy="393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6081493" y="5904644"/>
            <a:ext cx="1005033" cy="21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220400" y="5759225"/>
            <a:ext cx="266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다운해서 문서작성 선택하고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 화면 클릭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2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Watch</a:t>
            </a:r>
          </a:p>
          <a:p>
            <a:pPr lvl="1"/>
            <a:r>
              <a:rPr lang="ko-KR" altLang="en-US" dirty="0">
                <a:latin typeface="+mn-ea"/>
              </a:rPr>
              <a:t>원격저장소의 활동내역 통보 방식 결정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en-US" altLang="ko-KR" dirty="0">
                <a:latin typeface="+mn-ea"/>
              </a:rPr>
              <a:t>Participating and @mensions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참여하거나 나를 </a:t>
            </a:r>
            <a:r>
              <a:rPr lang="ko-KR" altLang="en-US" dirty="0" err="1">
                <a:latin typeface="+mn-ea"/>
              </a:rPr>
              <a:t>콕집어서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이야기할 때만 통보해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All Activity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모든 내용 알려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Ignore : </a:t>
            </a:r>
            <a:r>
              <a:rPr lang="ko-KR" altLang="en-US" dirty="0">
                <a:latin typeface="+mn-ea"/>
              </a:rPr>
              <a:t>모든 내용 알려주지 마세요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Custom : </a:t>
            </a:r>
            <a:r>
              <a:rPr lang="ko-KR" altLang="en-US" dirty="0">
                <a:latin typeface="+mn-ea"/>
              </a:rPr>
              <a:t>내가 원하는 것만 알려주세요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CE183-5161-43CE-8B1E-C167FB3D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55" y="1870305"/>
            <a:ext cx="3648075" cy="3867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BE1DC-CE15-4A86-A05E-B2C202B2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3830957"/>
            <a:ext cx="139065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EA6705-158F-4458-8742-A32A3A43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4426131"/>
            <a:ext cx="16383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C28DB-9D7C-49E7-8292-1A00736F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5111935"/>
            <a:ext cx="1381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5CECCB-E119-48A4-B93D-1F9BC43FA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3145154"/>
            <a:ext cx="1295400" cy="3524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0A9568-907E-4C84-B098-5BC66242C599}"/>
              </a:ext>
            </a:extLst>
          </p:cNvPr>
          <p:cNvCxnSpPr>
            <a:cxnSpLocks/>
          </p:cNvCxnSpPr>
          <p:nvPr/>
        </p:nvCxnSpPr>
        <p:spPr>
          <a:xfrm>
            <a:off x="6936377" y="329184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FEC6F0-5E09-49AF-A8C8-C4E3D4C353EC}"/>
              </a:ext>
            </a:extLst>
          </p:cNvPr>
          <p:cNvCxnSpPr>
            <a:cxnSpLocks/>
          </p:cNvCxnSpPr>
          <p:nvPr/>
        </p:nvCxnSpPr>
        <p:spPr>
          <a:xfrm>
            <a:off x="6792958" y="3997643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4C1676-03C2-417B-B869-2D8C4959517F}"/>
              </a:ext>
            </a:extLst>
          </p:cNvPr>
          <p:cNvCxnSpPr>
            <a:cxnSpLocks/>
          </p:cNvCxnSpPr>
          <p:nvPr/>
        </p:nvCxnSpPr>
        <p:spPr>
          <a:xfrm>
            <a:off x="6553199" y="457853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C56CBB-5CBF-4E88-8BB6-3BB0F3DFCDC1}"/>
              </a:ext>
            </a:extLst>
          </p:cNvPr>
          <p:cNvCxnSpPr>
            <a:cxnSpLocks/>
          </p:cNvCxnSpPr>
          <p:nvPr/>
        </p:nvCxnSpPr>
        <p:spPr>
          <a:xfrm>
            <a:off x="6850652" y="5234191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870131-9435-43DC-AA7A-E2AFE3903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849" y="4196990"/>
            <a:ext cx="2333167" cy="2077271"/>
          </a:xfrm>
          <a:prstGeom prst="rect">
            <a:avLst/>
          </a:prstGeom>
        </p:spPr>
      </p:pic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65617539-0173-4496-AC7A-C1D16500A18B}"/>
              </a:ext>
            </a:extLst>
          </p:cNvPr>
          <p:cNvSpPr/>
          <p:nvPr/>
        </p:nvSpPr>
        <p:spPr>
          <a:xfrm>
            <a:off x="4385131" y="5083628"/>
            <a:ext cx="186871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A72CF-6D68-42ED-A78E-00232B1EB865}"/>
              </a:ext>
            </a:extLst>
          </p:cNvPr>
          <p:cNvSpPr txBox="1"/>
          <p:nvPr/>
        </p:nvSpPr>
        <p:spPr>
          <a:xfrm>
            <a:off x="5175727" y="5874009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주의 </a:t>
            </a:r>
            <a:r>
              <a:rPr lang="en-US" altLang="ko-KR" sz="1400" dirty="0">
                <a:solidFill>
                  <a:srgbClr val="0000FF"/>
                </a:solidFill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</a:rPr>
              <a:t>보고 있다는 표시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이 표시가 보여야 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D50899-3AF1-4F3E-8060-7EA64A23502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311786" y="4164332"/>
            <a:ext cx="136889" cy="170655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43594-D547-4E61-8EE0-AE85A64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3" y="2128818"/>
            <a:ext cx="7495571" cy="3022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1407041" y="4142507"/>
            <a:ext cx="3626717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085433" y="4431475"/>
            <a:ext cx="266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추가됨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C7999-B6ED-40E8-BBE1-7544120B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08" y="2160888"/>
            <a:ext cx="8131629" cy="35765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6810911" y="316288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6558763" y="34398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BD320-AF62-40C9-A1A0-0023A107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9" y="2088276"/>
            <a:ext cx="8059101" cy="36787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4110635" y="5372687"/>
            <a:ext cx="133222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3858488" y="56496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D55FE-CB0D-4A79-8694-D7CE40A28333}"/>
              </a:ext>
            </a:extLst>
          </p:cNvPr>
          <p:cNvSpPr/>
          <p:nvPr/>
        </p:nvSpPr>
        <p:spPr>
          <a:xfrm>
            <a:off x="7651917" y="3064917"/>
            <a:ext cx="1034884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BE2F-3655-4A27-A719-762C924926DD}"/>
              </a:ext>
            </a:extLst>
          </p:cNvPr>
          <p:cNvSpPr txBox="1"/>
          <p:nvPr/>
        </p:nvSpPr>
        <p:spPr>
          <a:xfrm>
            <a:off x="6923314" y="3356887"/>
            <a:ext cx="206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혹은 아래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create a milestone </a:t>
            </a:r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7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4B0944-ED11-432C-803A-8C052137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" y="1986216"/>
            <a:ext cx="7486012" cy="41169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2F32C-D3C1-45B5-BBB0-98A755C6ED0F}"/>
              </a:ext>
            </a:extLst>
          </p:cNvPr>
          <p:cNvSpPr/>
          <p:nvPr/>
        </p:nvSpPr>
        <p:spPr>
          <a:xfrm>
            <a:off x="943511" y="2844019"/>
            <a:ext cx="983260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B5B73-4755-47C6-8B5E-90461984A9A4}"/>
              </a:ext>
            </a:extLst>
          </p:cNvPr>
          <p:cNvSpPr/>
          <p:nvPr/>
        </p:nvSpPr>
        <p:spPr>
          <a:xfrm>
            <a:off x="4058598" y="3428077"/>
            <a:ext cx="282413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1041483" y="4044676"/>
            <a:ext cx="3299528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04D5B-1FC4-47DB-A0B5-CC9D5669D5BF}"/>
              </a:ext>
            </a:extLst>
          </p:cNvPr>
          <p:cNvSpPr/>
          <p:nvPr/>
        </p:nvSpPr>
        <p:spPr>
          <a:xfrm>
            <a:off x="7071549" y="5787452"/>
            <a:ext cx="114716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7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119D2-B49F-4D1F-8712-72786446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0" y="2350303"/>
            <a:ext cx="7837714" cy="31937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5101352" y="4621619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4909457" y="4945756"/>
            <a:ext cx="255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Issue</a:t>
            </a:r>
            <a:r>
              <a:rPr lang="ko-KR" altLang="en-US" sz="1200" dirty="0">
                <a:solidFill>
                  <a:srgbClr val="0000FF"/>
                </a:solidFill>
              </a:rPr>
              <a:t>가 완료되면서 자동 표기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47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07330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66943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482731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495966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46928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86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29102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 진행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buNone/>
            </a:pPr>
            <a:r>
              <a:rPr lang="ko-KR" altLang="en-US" sz="1200" dirty="0">
                <a:latin typeface="+mn-ea"/>
              </a:rPr>
              <a:t>                                       같은 방법으로 이슈 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이슈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도 같은 </a:t>
            </a:r>
            <a:r>
              <a:rPr lang="en-US" altLang="ko-KR" sz="1200" dirty="0">
                <a:latin typeface="+mn-ea"/>
              </a:rPr>
              <a:t>milestone </a:t>
            </a:r>
            <a:r>
              <a:rPr lang="ko-KR" altLang="en-US" sz="1200" dirty="0">
                <a:latin typeface="+mn-ea"/>
              </a:rPr>
              <a:t>으로 선택</a:t>
            </a:r>
            <a:endParaRPr lang="en-US" altLang="ko-KR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88715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504503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517738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68700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4D74D0-DBB0-4ACE-8EC4-3F124CD2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3" y="2015776"/>
            <a:ext cx="8866308" cy="39713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issue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8A22D-8001-48DE-AB1E-1E2103B878BE}"/>
              </a:ext>
            </a:extLst>
          </p:cNvPr>
          <p:cNvSpPr/>
          <p:nvPr/>
        </p:nvSpPr>
        <p:spPr>
          <a:xfrm>
            <a:off x="1291352" y="2531560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0369C-5444-4005-82B6-94525434B1A9}"/>
              </a:ext>
            </a:extLst>
          </p:cNvPr>
          <p:cNvCxnSpPr/>
          <p:nvPr/>
        </p:nvCxnSpPr>
        <p:spPr>
          <a:xfrm>
            <a:off x="2906484" y="5268686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06985-70E4-4930-8B14-C9FFB869FF18}"/>
              </a:ext>
            </a:extLst>
          </p:cNvPr>
          <p:cNvCxnSpPr/>
          <p:nvPr/>
        </p:nvCxnSpPr>
        <p:spPr>
          <a:xfrm>
            <a:off x="2917369" y="5856515"/>
            <a:ext cx="8273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81F30-9187-4164-9B0E-D4294404A0F4}"/>
              </a:ext>
            </a:extLst>
          </p:cNvPr>
          <p:cNvSpPr txBox="1"/>
          <p:nvPr/>
        </p:nvSpPr>
        <p:spPr>
          <a:xfrm>
            <a:off x="2565003" y="5887142"/>
            <a:ext cx="235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Task</a:t>
            </a:r>
            <a:r>
              <a:rPr lang="ko-KR" altLang="en-US" sz="1200" dirty="0">
                <a:solidFill>
                  <a:srgbClr val="0000FF"/>
                </a:solidFill>
              </a:rPr>
              <a:t> 리스트 </a:t>
            </a: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개 중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개 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2E55A-44E6-4449-B7A7-B6B0D748761C}"/>
              </a:ext>
            </a:extLst>
          </p:cNvPr>
          <p:cNvSpPr txBox="1"/>
          <p:nvPr/>
        </p:nvSpPr>
        <p:spPr>
          <a:xfrm>
            <a:off x="3703941" y="5074798"/>
            <a:ext cx="12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Milestone</a:t>
            </a:r>
            <a:r>
              <a:rPr lang="ko-KR" altLang="en-US" sz="1200" dirty="0">
                <a:solidFill>
                  <a:srgbClr val="0000FF"/>
                </a:solidFill>
              </a:rPr>
              <a:t> 적용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717790-D957-41E8-BD31-DC30519235BF}"/>
              </a:ext>
            </a:extLst>
          </p:cNvPr>
          <p:cNvCxnSpPr/>
          <p:nvPr/>
        </p:nvCxnSpPr>
        <p:spPr>
          <a:xfrm>
            <a:off x="2917369" y="4691743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90E505-AE6C-4A5F-A9CA-C195E0D1205E}"/>
              </a:ext>
            </a:extLst>
          </p:cNvPr>
          <p:cNvCxnSpPr/>
          <p:nvPr/>
        </p:nvCxnSpPr>
        <p:spPr>
          <a:xfrm>
            <a:off x="4260331" y="5867401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0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E1BB4-5538-4FE4-8105-0E602727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85583"/>
            <a:ext cx="8665276" cy="41438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한 눈에 보기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Milestone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374445" y="2892175"/>
            <a:ext cx="4056042" cy="2973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96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6F008-7D28-4947-B99F-AFE980CD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3" y="2029759"/>
            <a:ext cx="7330820" cy="44921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 : issue 2</a:t>
            </a:r>
            <a:r>
              <a:rPr lang="ko-KR" altLang="en-US" dirty="0"/>
              <a:t>창을 열고 </a:t>
            </a:r>
            <a:r>
              <a:rPr lang="en-US" altLang="ko-KR" dirty="0"/>
              <a:t>comment </a:t>
            </a:r>
            <a:r>
              <a:rPr lang="ko-KR" altLang="en-US" dirty="0"/>
              <a:t>후 클릭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30360" y="5145519"/>
            <a:ext cx="1334611" cy="19936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416629" y="1912338"/>
            <a:ext cx="1417127" cy="323318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3833755" y="6193437"/>
            <a:ext cx="1417127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0BAD4-FD5E-4A4C-8629-9FD3F4330B42}"/>
              </a:ext>
            </a:extLst>
          </p:cNvPr>
          <p:cNvSpPr txBox="1"/>
          <p:nvPr/>
        </p:nvSpPr>
        <p:spPr>
          <a:xfrm>
            <a:off x="4984690" y="5916438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 flipH="1">
            <a:off x="4820025" y="1971050"/>
            <a:ext cx="2511" cy="422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Star</a:t>
            </a:r>
          </a:p>
          <a:p>
            <a:pPr lvl="1"/>
            <a:r>
              <a:rPr lang="ko-KR" altLang="en-US" dirty="0">
                <a:latin typeface="+mn-ea"/>
              </a:rPr>
              <a:t>관심이 있는 저장소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 많으면 많을수록 높은 관심의 저장소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CC573-40C3-4928-8B8F-04A83F57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1" y="2336346"/>
            <a:ext cx="36385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33BD4-2A37-49B7-B2B5-ECE3956F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669" y="3363683"/>
            <a:ext cx="3514725" cy="10001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1D638C-A209-42D1-BDB1-82D6F303D393}"/>
              </a:ext>
            </a:extLst>
          </p:cNvPr>
          <p:cNvSpPr txBox="1">
            <a:spLocks/>
          </p:cNvSpPr>
          <p:nvPr/>
        </p:nvSpPr>
        <p:spPr>
          <a:xfrm>
            <a:off x="341786" y="4445110"/>
            <a:ext cx="7313047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수행한 횟수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남이 가져간 횟수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V="1">
            <a:off x="1328057" y="4245429"/>
            <a:ext cx="4524103" cy="489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450C4-D6F4-4B6D-AE36-1FAC5E2C5AE0}"/>
              </a:ext>
            </a:extLst>
          </p:cNvPr>
          <p:cNvCxnSpPr>
            <a:cxnSpLocks/>
          </p:cNvCxnSpPr>
          <p:nvPr/>
        </p:nvCxnSpPr>
        <p:spPr>
          <a:xfrm>
            <a:off x="1328057" y="1449329"/>
            <a:ext cx="3413760" cy="15551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88169-DEC2-4264-98B4-A8E1F9E59ADB}"/>
              </a:ext>
            </a:extLst>
          </p:cNvPr>
          <p:cNvCxnSpPr>
            <a:cxnSpLocks/>
          </p:cNvCxnSpPr>
          <p:nvPr/>
        </p:nvCxnSpPr>
        <p:spPr>
          <a:xfrm>
            <a:off x="5138057" y="3178629"/>
            <a:ext cx="0" cy="85997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B7C56E-2402-429A-A24B-7DBAC7EFC47F}"/>
              </a:ext>
            </a:extLst>
          </p:cNvPr>
          <p:cNvSpPr/>
          <p:nvPr/>
        </p:nvSpPr>
        <p:spPr>
          <a:xfrm>
            <a:off x="3953413" y="5077958"/>
            <a:ext cx="847187" cy="147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A2B2-4540-45E5-BA14-0A4757706D8D}"/>
              </a:ext>
            </a:extLst>
          </p:cNvPr>
          <p:cNvSpPr txBox="1"/>
          <p:nvPr/>
        </p:nvSpPr>
        <p:spPr>
          <a:xfrm>
            <a:off x="6015307" y="4085145"/>
            <a:ext cx="164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</a:t>
            </a:r>
            <a:r>
              <a:rPr lang="en-US" altLang="ko-KR" sz="1200" dirty="0">
                <a:solidFill>
                  <a:srgbClr val="FF0000"/>
                </a:solidFill>
              </a:rPr>
              <a:t>(①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혹은 아래 마크 클릭</a:t>
            </a:r>
            <a:r>
              <a:rPr lang="en-US" altLang="ko-KR" sz="1200" dirty="0">
                <a:solidFill>
                  <a:srgbClr val="FF0000"/>
                </a:solidFill>
              </a:rPr>
              <a:t>(②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275212-F090-4D69-989C-5454C1903E9F}"/>
              </a:ext>
            </a:extLst>
          </p:cNvPr>
          <p:cNvSpPr/>
          <p:nvPr/>
        </p:nvSpPr>
        <p:spPr>
          <a:xfrm>
            <a:off x="6293842" y="3428999"/>
            <a:ext cx="1086672" cy="272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ABF487-A468-4BFA-989E-4004781A5454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4800600" y="4731476"/>
            <a:ext cx="2036578" cy="420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BC79C2-AE1B-4AC8-8ECE-069046B558C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37178" y="3722325"/>
            <a:ext cx="1" cy="362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0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0F4B2-035E-4C09-940F-BF1A6C9D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2" y="2040941"/>
            <a:ext cx="8604449" cy="36376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(①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124888" y="4165599"/>
            <a:ext cx="3659359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2438400" cy="21246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E3DD7F-F8AE-49C4-B325-613A0DC402A4}"/>
              </a:ext>
            </a:extLst>
          </p:cNvPr>
          <p:cNvCxnSpPr/>
          <p:nvPr/>
        </p:nvCxnSpPr>
        <p:spPr>
          <a:xfrm>
            <a:off x="6074227" y="4550229"/>
            <a:ext cx="11321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8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33620B0-1DB1-49CF-AA38-F299C39D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040941"/>
            <a:ext cx="8305800" cy="44177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(②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661746" y="3935184"/>
            <a:ext cx="3910254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0" cy="18942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0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84637" y="1111020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초기 화면 </a:t>
            </a:r>
            <a:r>
              <a:rPr lang="en-US" altLang="ko-KR" dirty="0"/>
              <a:t>issue </a:t>
            </a:r>
            <a:r>
              <a:rPr lang="ko-KR" altLang="en-US" dirty="0"/>
              <a:t>항목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① owner</a:t>
            </a:r>
            <a:r>
              <a:rPr lang="ko-KR" altLang="en-US" dirty="0">
                <a:latin typeface="+mn-ea"/>
              </a:rPr>
              <a:t>가 생성한 이슈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② owner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assign</a:t>
            </a:r>
            <a:r>
              <a:rPr lang="ko-KR" altLang="en-US" dirty="0">
                <a:latin typeface="+mn-ea"/>
              </a:rPr>
              <a:t>된 이슈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③ owner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@mention</a:t>
            </a:r>
            <a:r>
              <a:rPr lang="ko-KR" altLang="en-US" dirty="0">
                <a:latin typeface="+mn-ea"/>
              </a:rPr>
              <a:t>한 이슈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10" y="1973225"/>
            <a:ext cx="7010400" cy="1828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233746" y="2085974"/>
            <a:ext cx="519354" cy="3673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1811111" y="1817144"/>
            <a:ext cx="3422635" cy="3164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811111" y="3285084"/>
            <a:ext cx="1627414" cy="420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438525" y="3606587"/>
            <a:ext cx="1223452" cy="5380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56010" y="2929090"/>
            <a:ext cx="2706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①       ②        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4489" y="4079455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Owner</a:t>
            </a:r>
            <a:r>
              <a:rPr lang="ko-KR" altLang="en-US" sz="1600" dirty="0">
                <a:latin typeface="+mn-ea"/>
              </a:rPr>
              <a:t>가 생성한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en-US" altLang="ko-KR" sz="1600" dirty="0">
                <a:latin typeface="+mn-ea"/>
              </a:rPr>
              <a:t>issue</a:t>
            </a:r>
            <a:r>
              <a:rPr lang="ko-KR" altLang="en-US" sz="1600" dirty="0">
                <a:latin typeface="+mn-ea"/>
              </a:rPr>
              <a:t>중에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개가 진행중이고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한 개가 완료됨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ko-KR" altLang="en-US" dirty="0">
                <a:latin typeface="+mn-ea"/>
              </a:rPr>
              <a:t>통보 내용 확인 및 </a:t>
            </a:r>
            <a:r>
              <a:rPr lang="en-US" altLang="ko-KR" dirty="0">
                <a:latin typeface="+mn-ea"/>
              </a:rPr>
              <a:t>setting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B83C7-604C-460E-AD37-5804CD11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16" y="1241990"/>
            <a:ext cx="2790825" cy="7048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50D10-6B0F-466B-9A29-8C7D765B82FF}"/>
              </a:ext>
            </a:extLst>
          </p:cNvPr>
          <p:cNvCxnSpPr>
            <a:cxnSpLocks/>
          </p:cNvCxnSpPr>
          <p:nvPr/>
        </p:nvCxnSpPr>
        <p:spPr>
          <a:xfrm flipV="1">
            <a:off x="3276599" y="1709057"/>
            <a:ext cx="3233058" cy="13573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259286" y="1309685"/>
            <a:ext cx="413658" cy="31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4245" y="957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25B082-86DB-4897-A680-F8FECF52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47" y="2094140"/>
            <a:ext cx="7010400" cy="36746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ABFB2-2281-447D-8DA9-BD413DCF9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4" y="5082699"/>
            <a:ext cx="1603699" cy="93549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8899EB-4B2D-4923-AD56-83CA15B3348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818633" y="5246914"/>
            <a:ext cx="456481" cy="30353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0D941B-5872-401A-8769-859294840244}"/>
              </a:ext>
            </a:extLst>
          </p:cNvPr>
          <p:cNvSpPr/>
          <p:nvPr/>
        </p:nvSpPr>
        <p:spPr>
          <a:xfrm>
            <a:off x="1861456" y="5028521"/>
            <a:ext cx="1045030" cy="180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6CE92-E514-45AB-AB1F-7DE5B0D791CB}"/>
              </a:ext>
            </a:extLst>
          </p:cNvPr>
          <p:cNvSpPr/>
          <p:nvPr/>
        </p:nvSpPr>
        <p:spPr>
          <a:xfrm>
            <a:off x="239836" y="5459953"/>
            <a:ext cx="1458688" cy="189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E1A96-1254-4378-91AA-CA585C4AA61F}"/>
              </a:ext>
            </a:extLst>
          </p:cNvPr>
          <p:cNvSpPr txBox="1"/>
          <p:nvPr/>
        </p:nvSpPr>
        <p:spPr>
          <a:xfrm>
            <a:off x="1719850" y="5550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9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DFAA2-F0B7-40F0-9C46-A070783A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950"/>
            <a:ext cx="9144000" cy="4080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Watching</a:t>
            </a:r>
            <a:r>
              <a:rPr lang="ko-KR" altLang="en-US" dirty="0">
                <a:latin typeface="+mn-ea"/>
              </a:rPr>
              <a:t>하고 있는 저장소 확인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2416629" y="3126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A492A0-58C8-401C-BB56-4CB78F681CC1}"/>
              </a:ext>
            </a:extLst>
          </p:cNvPr>
          <p:cNvSpPr/>
          <p:nvPr/>
        </p:nvSpPr>
        <p:spPr>
          <a:xfrm>
            <a:off x="7086599" y="4361005"/>
            <a:ext cx="1897537" cy="28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301CE-FE78-4367-A922-2872060075AF}"/>
              </a:ext>
            </a:extLst>
          </p:cNvPr>
          <p:cNvSpPr/>
          <p:nvPr/>
        </p:nvSpPr>
        <p:spPr>
          <a:xfrm>
            <a:off x="1513113" y="2963050"/>
            <a:ext cx="903516" cy="37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6993800" y="4737635"/>
            <a:ext cx="20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notification </a:t>
            </a:r>
            <a:r>
              <a:rPr lang="ko-KR" altLang="en-US" sz="1200" dirty="0">
                <a:solidFill>
                  <a:srgbClr val="0000FF"/>
                </a:solidFill>
              </a:rPr>
              <a:t>설정하려면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EFF746-8449-4177-AC79-1CA6F293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2042981"/>
            <a:ext cx="8229600" cy="42047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Subscription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75223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 </a:t>
            </a:r>
            <a:r>
              <a:rPr lang="ko-KR" altLang="en-US" dirty="0"/>
              <a:t>설정 화면</a:t>
            </a:r>
            <a:r>
              <a:rPr lang="en-US" altLang="ko-KR" dirty="0"/>
              <a:t>:  </a:t>
            </a:r>
            <a:r>
              <a:rPr lang="ko-KR" altLang="en-US" sz="1600" b="0" dirty="0"/>
              <a:t>연결방법은 다양하게 있음</a:t>
            </a:r>
            <a:endParaRPr lang="en-US" altLang="ko-KR" b="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BCA66-F33D-453E-BD15-4662DDAD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1378692"/>
            <a:ext cx="8151889" cy="52870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75D3F3-E292-47FB-B0A7-B859B3D24852}"/>
              </a:ext>
            </a:extLst>
          </p:cNvPr>
          <p:cNvCxnSpPr/>
          <p:nvPr/>
        </p:nvCxnSpPr>
        <p:spPr>
          <a:xfrm>
            <a:off x="2453270" y="4493942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16A436-37CC-455D-ADC0-A5C4AA52859F}"/>
              </a:ext>
            </a:extLst>
          </p:cNvPr>
          <p:cNvCxnSpPr/>
          <p:nvPr/>
        </p:nvCxnSpPr>
        <p:spPr>
          <a:xfrm>
            <a:off x="2453270" y="5452947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DABD206-6268-4CE3-A4A3-4292B343D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17" y="950597"/>
            <a:ext cx="1790720" cy="45887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7193416" y="4728039"/>
            <a:ext cx="1790720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7154789" y="541832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첫 화면 여기를 선택해서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설정화면으로 올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H="1" flipV="1">
            <a:off x="8184995" y="5005038"/>
            <a:ext cx="126758" cy="44790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0DAD37-EC52-47B7-B876-508327176B24}"/>
              </a:ext>
            </a:extLst>
          </p:cNvPr>
          <p:cNvSpPr/>
          <p:nvPr/>
        </p:nvSpPr>
        <p:spPr>
          <a:xfrm>
            <a:off x="264175" y="4404733"/>
            <a:ext cx="1790719" cy="264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079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Track </a:t>
            </a: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아이디어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과제</a:t>
            </a:r>
            <a:r>
              <a:rPr lang="en-US" altLang="ko-KR" dirty="0">
                <a:latin typeface="+mn-ea"/>
              </a:rPr>
              <a:t>, Bug </a:t>
            </a:r>
            <a:r>
              <a:rPr lang="ko-KR" altLang="en-US" dirty="0">
                <a:latin typeface="+mn-ea"/>
              </a:rPr>
              <a:t>추적 등의 기록과 의견 교환을 목적으로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Email</a:t>
            </a:r>
            <a:r>
              <a:rPr lang="ko-KR" altLang="en-US" dirty="0">
                <a:latin typeface="+mn-ea"/>
              </a:rPr>
              <a:t>사용 대체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팀원 누구나 완료할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누구든지 관련 있는 사람들을 끌어 들일 수 있음</a:t>
            </a:r>
            <a:r>
              <a:rPr lang="en-US" altLang="ko-KR" dirty="0">
                <a:latin typeface="+mn-ea"/>
              </a:rPr>
              <a:t> (@mentions)</a:t>
            </a: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19EF-0CC8-4638-9935-5ADAA2E9AC72}"/>
              </a:ext>
            </a:extLst>
          </p:cNvPr>
          <p:cNvSpPr txBox="1"/>
          <p:nvPr/>
        </p:nvSpPr>
        <p:spPr>
          <a:xfrm>
            <a:off x="341787" y="3367915"/>
            <a:ext cx="7953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모든 참여자가 개인 메일 혹은 </a:t>
            </a:r>
            <a:r>
              <a:rPr lang="en-US" altLang="ko-KR" b="1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시작 페이지로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받아 보게 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C94E2-D849-417C-9A72-E0C55F51887B}"/>
              </a:ext>
            </a:extLst>
          </p:cNvPr>
          <p:cNvSpPr txBox="1"/>
          <p:nvPr/>
        </p:nvSpPr>
        <p:spPr>
          <a:xfrm>
            <a:off x="623376" y="4429036"/>
            <a:ext cx="8077201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Lock conversation</a:t>
            </a:r>
            <a:r>
              <a:rPr lang="ko-KR" altLang="en-US" sz="1600" dirty="0">
                <a:latin typeface="+mn-ea"/>
              </a:rPr>
              <a:t>을 하지 않으면 누구나 쓰고 읽을 수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있음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팀원들만 하도록 할 수 있게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lock conversation </a:t>
            </a:r>
            <a:r>
              <a:rPr lang="ko-KR" altLang="en-US" sz="1600" dirty="0">
                <a:latin typeface="+mn-ea"/>
              </a:rPr>
              <a:t>설정 필요할 수 있음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060153-DEB4-43A2-A948-CA00E444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87" y="3155407"/>
            <a:ext cx="2800350" cy="34385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F2A0F5-DD68-463E-A838-B5202F96728E}"/>
              </a:ext>
            </a:extLst>
          </p:cNvPr>
          <p:cNvCxnSpPr>
            <a:cxnSpLocks/>
          </p:cNvCxnSpPr>
          <p:nvPr/>
        </p:nvCxnSpPr>
        <p:spPr>
          <a:xfrm>
            <a:off x="4572000" y="5242882"/>
            <a:ext cx="1774371" cy="911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 Issue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1040</Words>
  <Application>Microsoft Office PowerPoint</Application>
  <PresentationFormat>화면 슬라이드 쇼(4:3)</PresentationFormat>
  <Paragraphs>303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Watch, Star, Fork</vt:lpstr>
      <vt:lpstr>Watch, Star, Fork</vt:lpstr>
      <vt:lpstr>Notification</vt:lpstr>
      <vt:lpstr>Notification</vt:lpstr>
      <vt:lpstr>Notification</vt:lpstr>
      <vt:lpstr>Notification</vt:lpstr>
      <vt:lpstr>Issue Tracker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(Issue 한 눈에 보기)</vt:lpstr>
      <vt:lpstr>Issue Tracker (Milestone 한 눈에 보기)</vt:lpstr>
      <vt:lpstr>Issue Tracker (Issue close하기)</vt:lpstr>
      <vt:lpstr>Issue Tracker (Issue close하기)</vt:lpstr>
      <vt:lpstr>Issue Tracker (Milestone 확인하기)</vt:lpstr>
      <vt:lpstr>Issue Tracker (Milestone 확인하기)</vt:lpstr>
      <vt:lpstr>Issue Tracker (Milestone 확인하기)</vt:lpstr>
      <vt:lpstr>Issue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630</cp:revision>
  <dcterms:created xsi:type="dcterms:W3CDTF">2021-03-25T01:55:58Z</dcterms:created>
  <dcterms:modified xsi:type="dcterms:W3CDTF">2021-07-06T07:22:20Z</dcterms:modified>
</cp:coreProperties>
</file>