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69" r:id="rId2"/>
    <p:sldId id="460" r:id="rId3"/>
    <p:sldId id="483" r:id="rId4"/>
    <p:sldId id="484" r:id="rId5"/>
    <p:sldId id="485" r:id="rId6"/>
    <p:sldId id="486" r:id="rId7"/>
    <p:sldId id="487" r:id="rId8"/>
    <p:sldId id="482" r:id="rId9"/>
    <p:sldId id="478" r:id="rId10"/>
    <p:sldId id="479" r:id="rId11"/>
    <p:sldId id="480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507" r:id="rId31"/>
    <p:sldId id="508" r:id="rId32"/>
    <p:sldId id="510" r:id="rId33"/>
    <p:sldId id="509" r:id="rId34"/>
    <p:sldId id="48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>
        <p:scale>
          <a:sx n="100" d="100"/>
          <a:sy n="100" d="100"/>
        </p:scale>
        <p:origin x="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0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Assignee</a:t>
            </a:r>
            <a:r>
              <a:rPr lang="ko-KR" altLang="en-US" dirty="0"/>
              <a:t>는 많은 사람이 할 수 있으나 가능하면 </a:t>
            </a:r>
            <a:r>
              <a:rPr lang="en-US" altLang="ko-KR" dirty="0"/>
              <a:t>1</a:t>
            </a:r>
            <a:r>
              <a:rPr lang="ko-KR" altLang="en-US" dirty="0"/>
              <a:t>명 지정</a:t>
            </a:r>
            <a:r>
              <a:rPr lang="en-US" altLang="ko-KR" dirty="0"/>
              <a:t>. </a:t>
            </a:r>
            <a:r>
              <a:rPr lang="ko-KR" altLang="en-US" dirty="0" err="1"/>
              <a:t>책임감있게</a:t>
            </a:r>
            <a:r>
              <a:rPr lang="ko-KR" altLang="en-US" dirty="0"/>
              <a:t> 할 수 있도록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3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얼굴 모양을 누르면 </a:t>
            </a:r>
            <a:r>
              <a:rPr lang="en-US" altLang="ko-KR" dirty="0"/>
              <a:t>8</a:t>
            </a:r>
            <a:r>
              <a:rPr lang="ko-KR" altLang="en-US" dirty="0"/>
              <a:t>가지 모양을 선택할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681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38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Label, milestone</a:t>
            </a:r>
            <a:r>
              <a:rPr lang="ko-KR" altLang="en-US" dirty="0"/>
              <a:t>등 다음에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42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28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76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중간에 수정하면 그 이전에 사용되었던 내용들도 같이 삭제</a:t>
            </a:r>
            <a:r>
              <a:rPr lang="en-US" altLang="ko-KR" dirty="0"/>
              <a:t>, </a:t>
            </a:r>
            <a:r>
              <a:rPr lang="ko-KR" altLang="en-US" dirty="0"/>
              <a:t>수정될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289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78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0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74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96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36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7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45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29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27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27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21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26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7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0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0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2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81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7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7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9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95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나중에 따로 설명 할 것임</a:t>
            </a:r>
            <a:r>
              <a:rPr lang="en-US" altLang="ko-KR" dirty="0"/>
              <a:t>. </a:t>
            </a:r>
            <a:r>
              <a:rPr lang="ko-KR" altLang="en-US" dirty="0"/>
              <a:t>일단 여기서는 세상 모두에게 공개될 수 있다는 것을 알고 있어야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9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28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3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83" y="2464312"/>
            <a:ext cx="6110730" cy="385071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Title</a:t>
            </a:r>
            <a:r>
              <a:rPr lang="ko-KR" altLang="en-US" dirty="0">
                <a:latin typeface="+mn-ea"/>
              </a:rPr>
              <a:t>을 작성해야만 </a:t>
            </a:r>
            <a:r>
              <a:rPr lang="en-US" altLang="ko-KR" dirty="0">
                <a:latin typeface="+mn-ea"/>
              </a:rPr>
              <a:t>submit new issue</a:t>
            </a:r>
            <a:r>
              <a:rPr lang="ko-KR" altLang="en-US" dirty="0">
                <a:latin typeface="+mn-ea"/>
              </a:rPr>
              <a:t>가 활성화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작성하고 </a:t>
            </a:r>
            <a:r>
              <a:rPr lang="ko-KR" altLang="en-US" dirty="0" err="1">
                <a:latin typeface="+mn-ea"/>
              </a:rPr>
              <a:t>미리보기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1215322" y="2327241"/>
            <a:ext cx="238055" cy="74763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5623051" y="5741111"/>
            <a:ext cx="1147347" cy="28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75159" y="5943598"/>
            <a:ext cx="153405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7312" y="5723122"/>
            <a:ext cx="235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Markdown </a:t>
            </a:r>
            <a:r>
              <a:rPr lang="ko-KR" altLang="en-US" sz="1400" dirty="0">
                <a:solidFill>
                  <a:srgbClr val="0000FF"/>
                </a:solidFill>
              </a:rPr>
              <a:t>사용법 설명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109212" y="5877011"/>
            <a:ext cx="158100" cy="67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410039" y="2327241"/>
            <a:ext cx="199346" cy="6612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215521" y="3097175"/>
            <a:ext cx="1163300" cy="359066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092858" y="3172053"/>
            <a:ext cx="1680296" cy="60713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310125" y="3157854"/>
            <a:ext cx="1980025" cy="90202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052042" y="3172053"/>
            <a:ext cx="2496192" cy="1196408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3204551" y="3172053"/>
            <a:ext cx="1560950" cy="1342409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988613" y="3115082"/>
            <a:ext cx="3752880" cy="189359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896714" y="3152498"/>
            <a:ext cx="4183536" cy="214881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415649" y="3129778"/>
            <a:ext cx="3922684" cy="221293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453377" y="2776652"/>
            <a:ext cx="8888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</a:t>
            </a:r>
            <a:r>
              <a:rPr lang="ko-KR" altLang="en-US" dirty="0"/>
              <a:t>최초 이슈 발행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8" y="1885649"/>
            <a:ext cx="8661599" cy="405283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02970" y="1731760"/>
            <a:ext cx="91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Title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7659513" y="1954855"/>
            <a:ext cx="257852" cy="2385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94307" y="4813647"/>
            <a:ext cx="112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본문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V="1">
            <a:off x="4922578" y="4159405"/>
            <a:ext cx="128926" cy="56955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312821" y="3128722"/>
            <a:ext cx="311004" cy="28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2198021" y="2074140"/>
            <a:ext cx="411364" cy="36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79637" y="2018385"/>
            <a:ext cx="1126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고유 번호 자동 생성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5371" y="2824834"/>
            <a:ext cx="49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EEA41-F42C-4CA8-90BC-C1D9E15BEC3F}"/>
              </a:ext>
            </a:extLst>
          </p:cNvPr>
          <p:cNvSpPr txBox="1"/>
          <p:nvPr/>
        </p:nvSpPr>
        <p:spPr>
          <a:xfrm>
            <a:off x="676836" y="5927983"/>
            <a:ext cx="7592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고유번호는 이슈와 </a:t>
            </a:r>
            <a:r>
              <a:rPr lang="en-US" altLang="ko-KR" sz="1400" dirty="0">
                <a:solidFill>
                  <a:srgbClr val="0000FF"/>
                </a:solidFill>
              </a:rPr>
              <a:t>pull request</a:t>
            </a:r>
            <a:r>
              <a:rPr lang="ko-KR" altLang="en-US" sz="1400" dirty="0">
                <a:solidFill>
                  <a:srgbClr val="0000FF"/>
                </a:solidFill>
              </a:rPr>
              <a:t>에 관계없이 발생하는 순서에 따라 순차적으로 자동 생성됨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6A8A37-2E37-4F03-BA18-D760DC3BFCDB}"/>
              </a:ext>
            </a:extLst>
          </p:cNvPr>
          <p:cNvCxnSpPr>
            <a:cxnSpLocks/>
          </p:cNvCxnSpPr>
          <p:nvPr/>
        </p:nvCxnSpPr>
        <p:spPr>
          <a:xfrm flipH="1">
            <a:off x="6066263" y="3438160"/>
            <a:ext cx="246558" cy="6028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AD8D37-A057-45B0-A9DF-5CEF753C892D}"/>
              </a:ext>
            </a:extLst>
          </p:cNvPr>
          <p:cNvSpPr/>
          <p:nvPr/>
        </p:nvSpPr>
        <p:spPr>
          <a:xfrm>
            <a:off x="973811" y="4915663"/>
            <a:ext cx="952961" cy="4074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33829-90BE-43E7-BED4-47076D5E8E31}"/>
              </a:ext>
            </a:extLst>
          </p:cNvPr>
          <p:cNvSpPr txBox="1"/>
          <p:nvPr/>
        </p:nvSpPr>
        <p:spPr>
          <a:xfrm>
            <a:off x="1906830" y="4991099"/>
            <a:ext cx="702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Task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list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39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442FD6-5C14-4994-A577-0B990E79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82" y="2416380"/>
            <a:ext cx="8396868" cy="35998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assignee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Assignee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명 지정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참여자중에서 선정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이슈의 추적 관리 </a:t>
            </a:r>
            <a:r>
              <a:rPr lang="en-US" altLang="ko-KR" dirty="0">
                <a:latin typeface="+mn-ea"/>
              </a:rPr>
              <a:t>close </a:t>
            </a:r>
            <a:r>
              <a:rPr lang="ko-KR" altLang="en-US" dirty="0">
                <a:latin typeface="+mn-ea"/>
              </a:rPr>
              <a:t>관리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602142" y="3208292"/>
            <a:ext cx="757663" cy="248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09460" y="2898952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77FFC2-5261-446F-9A9C-BA6D8825956E}"/>
              </a:ext>
            </a:extLst>
          </p:cNvPr>
          <p:cNvSpPr/>
          <p:nvPr/>
        </p:nvSpPr>
        <p:spPr>
          <a:xfrm>
            <a:off x="6085613" y="4838439"/>
            <a:ext cx="1790720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5BA03-6C71-45C1-8A8D-1BE6724167FD}"/>
              </a:ext>
            </a:extLst>
          </p:cNvPr>
          <p:cNvSpPr txBox="1"/>
          <p:nvPr/>
        </p:nvSpPr>
        <p:spPr>
          <a:xfrm>
            <a:off x="5817834" y="5263569"/>
            <a:ext cx="2326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클릭하고 외부화면 클릭 한번 더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38CB23D-6C34-490B-946B-72C5955037D4}"/>
              </a:ext>
            </a:extLst>
          </p:cNvPr>
          <p:cNvCxnSpPr>
            <a:cxnSpLocks/>
          </p:cNvCxnSpPr>
          <p:nvPr/>
        </p:nvCxnSpPr>
        <p:spPr>
          <a:xfrm flipV="1">
            <a:off x="6021150" y="5115438"/>
            <a:ext cx="64463" cy="19620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95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F7CE5F-16E2-4424-96EC-F01F3F4DC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9" y="1594012"/>
            <a:ext cx="8144112" cy="482131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assignee</a:t>
            </a:r>
            <a:r>
              <a:rPr lang="ko-KR" altLang="en-US" dirty="0"/>
              <a:t> 지정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602141" y="2596161"/>
            <a:ext cx="1442402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C23B14-6375-4795-9D5D-B1BF451F3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265" y="2734660"/>
            <a:ext cx="1476375" cy="11334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BE1D-3836-4E57-B5BA-0BFEF8DAD01F}"/>
              </a:ext>
            </a:extLst>
          </p:cNvPr>
          <p:cNvSpPr/>
          <p:nvPr/>
        </p:nvSpPr>
        <p:spPr>
          <a:xfrm>
            <a:off x="5887137" y="2302979"/>
            <a:ext cx="331478" cy="29318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3AF6C-66D3-4D07-B869-BDF45D33202D}"/>
              </a:ext>
            </a:extLst>
          </p:cNvPr>
          <p:cNvSpPr txBox="1"/>
          <p:nvPr/>
        </p:nvSpPr>
        <p:spPr>
          <a:xfrm>
            <a:off x="5868492" y="2583051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클릭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70B297-752D-4DE5-989A-0002C31C70C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595258" y="2721551"/>
            <a:ext cx="273234" cy="52239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557A02-DE2C-4BEB-A7C2-B35F70E49104}"/>
              </a:ext>
            </a:extLst>
          </p:cNvPr>
          <p:cNvSpPr txBox="1"/>
          <p:nvPr/>
        </p:nvSpPr>
        <p:spPr>
          <a:xfrm>
            <a:off x="5634989" y="2968567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선택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4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956D7F-4D18-45CD-87DB-60C367E4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2" y="2403713"/>
            <a:ext cx="8526200" cy="331197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실습을 위하여 </a:t>
            </a:r>
            <a:r>
              <a:rPr lang="en-US" altLang="ko-KR" dirty="0">
                <a:latin typeface="+mn-ea"/>
              </a:rPr>
              <a:t>issue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2, issue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을 만든 후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344344" y="3510560"/>
            <a:ext cx="930773" cy="245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BEAE5-0231-4B57-9282-45E753F93B2D}"/>
              </a:ext>
            </a:extLst>
          </p:cNvPr>
          <p:cNvSpPr txBox="1"/>
          <p:nvPr/>
        </p:nvSpPr>
        <p:spPr>
          <a:xfrm>
            <a:off x="1770822" y="3782699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80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BF7A8C-6C15-454D-85E4-6D2B4C6A8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3" y="2073304"/>
            <a:ext cx="8109861" cy="349868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전체 이슈리스트 보기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4264086" y="3555864"/>
            <a:ext cx="4368285" cy="27699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BEAE5-0231-4B57-9282-45E753F93B2D}"/>
              </a:ext>
            </a:extLst>
          </p:cNvPr>
          <p:cNvSpPr txBox="1"/>
          <p:nvPr/>
        </p:nvSpPr>
        <p:spPr>
          <a:xfrm>
            <a:off x="4455163" y="3913328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Sorting</a:t>
            </a:r>
            <a:r>
              <a:rPr lang="ko-KR" altLang="en-US" sz="1200" dirty="0">
                <a:solidFill>
                  <a:srgbClr val="0000FF"/>
                </a:solidFill>
              </a:rPr>
              <a:t>할 때 사용 </a:t>
            </a:r>
            <a:r>
              <a:rPr lang="en-US" altLang="ko-KR" sz="1200" dirty="0">
                <a:solidFill>
                  <a:srgbClr val="0000FF"/>
                </a:solidFill>
              </a:rPr>
              <a:t>: </a:t>
            </a:r>
            <a:r>
              <a:rPr lang="ko-KR" altLang="en-US" sz="1200" dirty="0">
                <a:solidFill>
                  <a:srgbClr val="0000FF"/>
                </a:solidFill>
              </a:rPr>
              <a:t>각 항목 클릭 후 내용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84450-AC6B-462F-86CF-74FEB73F47E1}"/>
              </a:ext>
            </a:extLst>
          </p:cNvPr>
          <p:cNvSpPr txBox="1"/>
          <p:nvPr/>
        </p:nvSpPr>
        <p:spPr>
          <a:xfrm>
            <a:off x="933177" y="5737455"/>
            <a:ext cx="546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이슈를 선택하고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assignee, label,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milestone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선택할 수 있음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71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58F3E65-7828-4C6F-A34A-D5BF19B3B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3" y="2163984"/>
            <a:ext cx="8109861" cy="349868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보기 </a:t>
            </a:r>
            <a:r>
              <a:rPr lang="en-US" altLang="ko-KR" dirty="0">
                <a:latin typeface="+mn-ea"/>
              </a:rPr>
              <a:t>: 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5678795" y="3174864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50E3C-EA4D-4A06-9140-39B35FF82DE3}"/>
              </a:ext>
            </a:extLst>
          </p:cNvPr>
          <p:cNvSpPr txBox="1"/>
          <p:nvPr/>
        </p:nvSpPr>
        <p:spPr>
          <a:xfrm>
            <a:off x="5426647" y="3451863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90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보기 </a:t>
            </a:r>
            <a:r>
              <a:rPr lang="en-US" altLang="ko-KR" dirty="0">
                <a:latin typeface="+mn-ea"/>
              </a:rPr>
              <a:t>: 9</a:t>
            </a:r>
            <a:r>
              <a:rPr lang="ko-KR" altLang="en-US" dirty="0">
                <a:latin typeface="+mn-ea"/>
              </a:rPr>
              <a:t>개의 </a:t>
            </a:r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이 기본으로 수정 만들기 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5678795" y="3174864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761B2E-786F-4025-9673-6784C9FD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68" y="2073304"/>
            <a:ext cx="7676243" cy="431074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443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3588012-4127-435D-B434-8740B9D59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32" y="5376540"/>
            <a:ext cx="7646352" cy="7194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536CDE-C31D-4D36-BC73-E166C645B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31" y="2073304"/>
            <a:ext cx="7671537" cy="186828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 </a:t>
            </a:r>
            <a:r>
              <a:rPr lang="ko-KR" altLang="en-US" dirty="0">
                <a:latin typeface="+mn-ea"/>
              </a:rPr>
              <a:t>수정 </a:t>
            </a:r>
            <a:r>
              <a:rPr lang="en-US" altLang="ko-KR" dirty="0">
                <a:latin typeface="+mn-ea"/>
              </a:rPr>
              <a:t>: project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진행전</a:t>
            </a:r>
            <a:r>
              <a:rPr lang="ko-KR" altLang="en-US" dirty="0">
                <a:latin typeface="+mn-ea"/>
              </a:rPr>
              <a:t> 수정 추천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723823" y="3236070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A2D0C4-942D-47CB-83EA-C4EB4F13D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31" y="4006904"/>
            <a:ext cx="7569569" cy="129621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0DE120-BF7F-41D4-AD0E-950B6B0C4BF6}"/>
              </a:ext>
            </a:extLst>
          </p:cNvPr>
          <p:cNvSpPr/>
          <p:nvPr/>
        </p:nvSpPr>
        <p:spPr>
          <a:xfrm>
            <a:off x="7185187" y="4894347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509DCC-355F-48BC-A9A7-7C9591CA076D}"/>
              </a:ext>
            </a:extLst>
          </p:cNvPr>
          <p:cNvCxnSpPr>
            <a:cxnSpLocks/>
          </p:cNvCxnSpPr>
          <p:nvPr/>
        </p:nvCxnSpPr>
        <p:spPr>
          <a:xfrm>
            <a:off x="1589315" y="3124200"/>
            <a:ext cx="0" cy="238397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64C826-1770-4B35-A035-AD678164FDCD}"/>
              </a:ext>
            </a:extLst>
          </p:cNvPr>
          <p:cNvCxnSpPr>
            <a:cxnSpLocks/>
          </p:cNvCxnSpPr>
          <p:nvPr/>
        </p:nvCxnSpPr>
        <p:spPr>
          <a:xfrm>
            <a:off x="3189515" y="3026063"/>
            <a:ext cx="250371" cy="248210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96E96A-7339-454B-89ED-AD4966D74A90}"/>
              </a:ext>
            </a:extLst>
          </p:cNvPr>
          <p:cNvSpPr txBox="1"/>
          <p:nvPr/>
        </p:nvSpPr>
        <p:spPr>
          <a:xfrm>
            <a:off x="1825039" y="5736270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한글로 수정됨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C42C90-47F4-43C7-8270-187A8F15B43F}"/>
              </a:ext>
            </a:extLst>
          </p:cNvPr>
          <p:cNvCxnSpPr>
            <a:cxnSpLocks/>
          </p:cNvCxnSpPr>
          <p:nvPr/>
        </p:nvCxnSpPr>
        <p:spPr>
          <a:xfrm flipH="1">
            <a:off x="6563423" y="3561939"/>
            <a:ext cx="250371" cy="4285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089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2AD91D-C506-491B-A81A-719D8C65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3" y="2073303"/>
            <a:ext cx="7608739" cy="375055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 집어 넣기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각 이슈항목에 삽입할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538767" y="3751807"/>
            <a:ext cx="634919" cy="297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30D81-3836-41A7-B43C-A1262223FB6D}"/>
              </a:ext>
            </a:extLst>
          </p:cNvPr>
          <p:cNvSpPr txBox="1"/>
          <p:nvPr/>
        </p:nvSpPr>
        <p:spPr>
          <a:xfrm>
            <a:off x="7086526" y="4049486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7CFDE4-E1C4-411F-992A-FA82FFD30188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584010" y="4049486"/>
            <a:ext cx="272218" cy="18551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A69A8B7-0A30-4E1A-B6B7-6926FA6D2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896" y="5893074"/>
            <a:ext cx="2461569" cy="3938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41614B-6A19-4739-BDBC-B4BC4F8BBCBA}"/>
              </a:ext>
            </a:extLst>
          </p:cNvPr>
          <p:cNvSpPr/>
          <p:nvPr/>
        </p:nvSpPr>
        <p:spPr>
          <a:xfrm>
            <a:off x="6081493" y="5904644"/>
            <a:ext cx="1005033" cy="2112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15A27B-8FEA-4AAC-A62F-B1D889CBA064}"/>
              </a:ext>
            </a:extLst>
          </p:cNvPr>
          <p:cNvSpPr txBox="1"/>
          <p:nvPr/>
        </p:nvSpPr>
        <p:spPr>
          <a:xfrm>
            <a:off x="3220400" y="5759225"/>
            <a:ext cx="266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 다운해서 문서작성 선택하고</a:t>
            </a:r>
            <a:endParaRPr lang="en-US" altLang="ko-KR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바깥 화면 클릭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7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23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Watch</a:t>
            </a:r>
          </a:p>
          <a:p>
            <a:pPr lvl="1"/>
            <a:r>
              <a:rPr lang="ko-KR" altLang="en-US" dirty="0">
                <a:latin typeface="+mn-ea"/>
              </a:rPr>
              <a:t>원격저장소의 활동내역 통보 방식 결정</a:t>
            </a:r>
            <a:r>
              <a:rPr lang="en-US" altLang="ko-KR" dirty="0">
                <a:latin typeface="+mn-ea"/>
              </a:rPr>
              <a:t> </a:t>
            </a:r>
          </a:p>
          <a:p>
            <a:pPr lvl="1"/>
            <a:r>
              <a:rPr lang="en-US" altLang="ko-KR" dirty="0">
                <a:latin typeface="+mn-ea"/>
              </a:rPr>
              <a:t>Participating and @mensions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참여하거나 나를 </a:t>
            </a:r>
            <a:r>
              <a:rPr lang="ko-KR" altLang="en-US" dirty="0" err="1">
                <a:latin typeface="+mn-ea"/>
              </a:rPr>
              <a:t>콕집어서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이야기할 때만 통보해 주세요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All Activity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모든 내용 알려 주세요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Ignore : </a:t>
            </a:r>
            <a:r>
              <a:rPr lang="ko-KR" altLang="en-US" dirty="0">
                <a:latin typeface="+mn-ea"/>
              </a:rPr>
              <a:t>모든 내용 알려주지 마세요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Custom : </a:t>
            </a:r>
            <a:r>
              <a:rPr lang="ko-KR" altLang="en-US" dirty="0">
                <a:latin typeface="+mn-ea"/>
              </a:rPr>
              <a:t>내가 원하는 것만 알려주세요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Watch, Star, Fork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ECE183-5161-43CE-8B1E-C167FB3D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255" y="1870305"/>
            <a:ext cx="3648075" cy="3867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1BE1DC-CE15-4A86-A05E-B2C202B2E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350" y="3830957"/>
            <a:ext cx="1390650" cy="333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EA6705-158F-4458-8742-A32A3A437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700" y="4426131"/>
            <a:ext cx="1638300" cy="304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2C28DB-9D7C-49E7-8292-1A00736F9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875" y="5111935"/>
            <a:ext cx="1381125" cy="3143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15CECCB-E119-48A4-B93D-1F9BC43FAE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600" y="3145154"/>
            <a:ext cx="1295400" cy="35242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0A9568-907E-4C84-B098-5BC66242C599}"/>
              </a:ext>
            </a:extLst>
          </p:cNvPr>
          <p:cNvCxnSpPr>
            <a:cxnSpLocks/>
          </p:cNvCxnSpPr>
          <p:nvPr/>
        </p:nvCxnSpPr>
        <p:spPr>
          <a:xfrm>
            <a:off x="6936377" y="3291840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2FEC6F0-5E09-49AF-A8C8-C4E3D4C353EC}"/>
              </a:ext>
            </a:extLst>
          </p:cNvPr>
          <p:cNvCxnSpPr>
            <a:cxnSpLocks/>
          </p:cNvCxnSpPr>
          <p:nvPr/>
        </p:nvCxnSpPr>
        <p:spPr>
          <a:xfrm>
            <a:off x="6792958" y="3997643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84C1676-03C2-417B-B869-2D8C4959517F}"/>
              </a:ext>
            </a:extLst>
          </p:cNvPr>
          <p:cNvCxnSpPr>
            <a:cxnSpLocks/>
          </p:cNvCxnSpPr>
          <p:nvPr/>
        </p:nvCxnSpPr>
        <p:spPr>
          <a:xfrm>
            <a:off x="6553199" y="4578530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C56CBB-5CBF-4E88-8BB6-3BB0F3DFCDC1}"/>
              </a:ext>
            </a:extLst>
          </p:cNvPr>
          <p:cNvCxnSpPr>
            <a:cxnSpLocks/>
          </p:cNvCxnSpPr>
          <p:nvPr/>
        </p:nvCxnSpPr>
        <p:spPr>
          <a:xfrm>
            <a:off x="6850652" y="5234191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5870131-9435-43DC-AA7A-E2AFE3903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5849" y="4196990"/>
            <a:ext cx="2333167" cy="2077271"/>
          </a:xfrm>
          <a:prstGeom prst="rect">
            <a:avLst/>
          </a:prstGeom>
        </p:spPr>
      </p:pic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65617539-0173-4496-AC7A-C1D16500A18B}"/>
              </a:ext>
            </a:extLst>
          </p:cNvPr>
          <p:cNvSpPr/>
          <p:nvPr/>
        </p:nvSpPr>
        <p:spPr>
          <a:xfrm>
            <a:off x="4385131" y="5083628"/>
            <a:ext cx="186871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2A72CF-6D68-42ED-A78E-00232B1EB865}"/>
              </a:ext>
            </a:extLst>
          </p:cNvPr>
          <p:cNvSpPr txBox="1"/>
          <p:nvPr/>
        </p:nvSpPr>
        <p:spPr>
          <a:xfrm>
            <a:off x="5175727" y="5874009"/>
            <a:ext cx="3902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주의 </a:t>
            </a:r>
            <a:r>
              <a:rPr lang="en-US" altLang="ko-KR" sz="1400" dirty="0">
                <a:solidFill>
                  <a:srgbClr val="0000FF"/>
                </a:solidFill>
              </a:rPr>
              <a:t>: </a:t>
            </a:r>
            <a:r>
              <a:rPr lang="ko-KR" altLang="en-US" sz="1400" dirty="0">
                <a:solidFill>
                  <a:srgbClr val="0000FF"/>
                </a:solidFill>
              </a:rPr>
              <a:t>보고 있다는 표시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r>
              <a:rPr lang="ko-KR" altLang="en-US" sz="1400" dirty="0">
                <a:solidFill>
                  <a:srgbClr val="0000FF"/>
                </a:solidFill>
              </a:rPr>
              <a:t>이 표시가 보여야 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9D50899-3AF1-4F3E-8060-7EA64A23502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311786" y="4164332"/>
            <a:ext cx="136889" cy="1706556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B43594-D547-4E61-8EE0-AE85A64CD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3" y="2128818"/>
            <a:ext cx="7495571" cy="30221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 집어 넣기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각 이슈항목에 삽입할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41614B-6A19-4739-BDBC-B4BC4F8BBCBA}"/>
              </a:ext>
            </a:extLst>
          </p:cNvPr>
          <p:cNvSpPr/>
          <p:nvPr/>
        </p:nvSpPr>
        <p:spPr>
          <a:xfrm>
            <a:off x="1407041" y="4142507"/>
            <a:ext cx="3626717" cy="276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15A27B-8FEA-4AAC-A62F-B1D889CBA064}"/>
              </a:ext>
            </a:extLst>
          </p:cNvPr>
          <p:cNvSpPr txBox="1"/>
          <p:nvPr/>
        </p:nvSpPr>
        <p:spPr>
          <a:xfrm>
            <a:off x="3085433" y="4431475"/>
            <a:ext cx="266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 추가됨</a:t>
            </a:r>
            <a:endParaRPr lang="en-US" altLang="ko-KR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63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2C7999-B6ED-40E8-BBE1-7544120BB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08" y="2160888"/>
            <a:ext cx="8131629" cy="35765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52D8E-5E92-4785-95CE-4A847786F569}"/>
              </a:ext>
            </a:extLst>
          </p:cNvPr>
          <p:cNvSpPr/>
          <p:nvPr/>
        </p:nvSpPr>
        <p:spPr>
          <a:xfrm>
            <a:off x="6810911" y="3162887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8D481-4A37-483F-A2B2-2F54ACAA9860}"/>
              </a:ext>
            </a:extLst>
          </p:cNvPr>
          <p:cNvSpPr txBox="1"/>
          <p:nvPr/>
        </p:nvSpPr>
        <p:spPr>
          <a:xfrm>
            <a:off x="6558763" y="3439886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827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3BD320-AF62-40C9-A1A0-0023A107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89" y="2088276"/>
            <a:ext cx="8059101" cy="36787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52D8E-5E92-4785-95CE-4A847786F569}"/>
              </a:ext>
            </a:extLst>
          </p:cNvPr>
          <p:cNvSpPr/>
          <p:nvPr/>
        </p:nvSpPr>
        <p:spPr>
          <a:xfrm>
            <a:off x="4110635" y="5372687"/>
            <a:ext cx="1332221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8D481-4A37-483F-A2B2-2F54ACAA9860}"/>
              </a:ext>
            </a:extLst>
          </p:cNvPr>
          <p:cNvSpPr txBox="1"/>
          <p:nvPr/>
        </p:nvSpPr>
        <p:spPr>
          <a:xfrm>
            <a:off x="3858488" y="5649686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CD55FE-CB0D-4A79-8694-D7CE40A28333}"/>
              </a:ext>
            </a:extLst>
          </p:cNvPr>
          <p:cNvSpPr/>
          <p:nvPr/>
        </p:nvSpPr>
        <p:spPr>
          <a:xfrm>
            <a:off x="7651917" y="3064917"/>
            <a:ext cx="1034884" cy="27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B8BE2F-3655-4A27-A719-762C924926DD}"/>
              </a:ext>
            </a:extLst>
          </p:cNvPr>
          <p:cNvSpPr txBox="1"/>
          <p:nvPr/>
        </p:nvSpPr>
        <p:spPr>
          <a:xfrm>
            <a:off x="6923314" y="3356887"/>
            <a:ext cx="2060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 혹은 아래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create a milestone </a:t>
            </a:r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7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4B0944-ED11-432C-803A-8C052137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94" y="1986216"/>
            <a:ext cx="7486012" cy="411692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2F32C-D3C1-45B5-BBB0-98A755C6ED0F}"/>
              </a:ext>
            </a:extLst>
          </p:cNvPr>
          <p:cNvSpPr/>
          <p:nvPr/>
        </p:nvSpPr>
        <p:spPr>
          <a:xfrm>
            <a:off x="943511" y="2844019"/>
            <a:ext cx="983260" cy="26929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5B5B73-4755-47C6-8B5E-90461984A9A4}"/>
              </a:ext>
            </a:extLst>
          </p:cNvPr>
          <p:cNvSpPr/>
          <p:nvPr/>
        </p:nvSpPr>
        <p:spPr>
          <a:xfrm>
            <a:off x="4058598" y="3428077"/>
            <a:ext cx="282413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1041483" y="4044676"/>
            <a:ext cx="3299528" cy="26929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604D5B-1FC4-47DB-A0B5-CC9D5669D5BF}"/>
              </a:ext>
            </a:extLst>
          </p:cNvPr>
          <p:cNvSpPr/>
          <p:nvPr/>
        </p:nvSpPr>
        <p:spPr>
          <a:xfrm>
            <a:off x="7071549" y="5787452"/>
            <a:ext cx="114716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271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3119D2-B49F-4D1F-8712-72786446B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20" y="2350303"/>
            <a:ext cx="7837714" cy="319373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5101352" y="4621619"/>
            <a:ext cx="1059962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2B3EA-5445-4F0D-9777-E3616F6BC9AF}"/>
              </a:ext>
            </a:extLst>
          </p:cNvPr>
          <p:cNvSpPr txBox="1"/>
          <p:nvPr/>
        </p:nvSpPr>
        <p:spPr>
          <a:xfrm>
            <a:off x="4909457" y="4945756"/>
            <a:ext cx="2550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FF"/>
                </a:solidFill>
              </a:rPr>
              <a:t>Issue</a:t>
            </a:r>
            <a:r>
              <a:rPr lang="ko-KR" altLang="en-US" sz="1200" dirty="0" smtClean="0">
                <a:solidFill>
                  <a:srgbClr val="0000FF"/>
                </a:solidFill>
              </a:rPr>
              <a:t>가 완료되면서 자동 표기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47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F96E2C-C25C-4654-B05B-62C66651D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1" y="2073304"/>
            <a:ext cx="7032172" cy="411586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삽입하기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이슈</a:t>
            </a:r>
            <a:r>
              <a:rPr lang="en-US" altLang="ko-KR" dirty="0">
                <a:latin typeface="+mn-ea"/>
              </a:rPr>
              <a:t>(issue2)</a:t>
            </a:r>
            <a:r>
              <a:rPr lang="ko-KR" altLang="en-US" dirty="0">
                <a:latin typeface="+mn-ea"/>
              </a:rPr>
              <a:t> 선정 후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6389915" y="4669430"/>
            <a:ext cx="1059962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2B3EA-5445-4F0D-9777-E3616F6BC9AF}"/>
              </a:ext>
            </a:extLst>
          </p:cNvPr>
          <p:cNvSpPr txBox="1"/>
          <p:nvPr/>
        </p:nvSpPr>
        <p:spPr>
          <a:xfrm>
            <a:off x="7353616" y="4827313"/>
            <a:ext cx="56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A28375A-FDDE-4846-AEC2-AEB9D7881FF7}"/>
              </a:ext>
            </a:extLst>
          </p:cNvPr>
          <p:cNvCxnSpPr>
            <a:cxnSpLocks/>
          </p:cNvCxnSpPr>
          <p:nvPr/>
        </p:nvCxnSpPr>
        <p:spPr>
          <a:xfrm flipH="1">
            <a:off x="6545153" y="4959664"/>
            <a:ext cx="358373" cy="78426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BF071E-1A6F-4A4B-95A5-C217C3C93248}"/>
              </a:ext>
            </a:extLst>
          </p:cNvPr>
          <p:cNvSpPr txBox="1"/>
          <p:nvPr/>
        </p:nvSpPr>
        <p:spPr>
          <a:xfrm>
            <a:off x="6588697" y="5469280"/>
            <a:ext cx="171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조금 전 만든 일정 선택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868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F96E2C-C25C-4654-B05B-62C66651D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1" y="2291024"/>
            <a:ext cx="7032172" cy="411586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삽입하기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이슈</a:t>
            </a:r>
            <a:r>
              <a:rPr lang="en-US" altLang="ko-KR" dirty="0">
                <a:latin typeface="+mn-ea"/>
              </a:rPr>
              <a:t>(issue2)</a:t>
            </a:r>
            <a:r>
              <a:rPr lang="ko-KR" altLang="en-US" dirty="0">
                <a:latin typeface="+mn-ea"/>
              </a:rPr>
              <a:t> 선정 후 진행</a:t>
            </a:r>
            <a:r>
              <a:rPr lang="en-US" altLang="ko-KR" dirty="0">
                <a:latin typeface="+mn-ea"/>
              </a:rPr>
              <a:t>. </a:t>
            </a:r>
          </a:p>
          <a:p>
            <a:pPr marL="266700" lvl="1" indent="0">
              <a:buNone/>
            </a:pPr>
            <a:r>
              <a:rPr lang="ko-KR" altLang="en-US" sz="1200" dirty="0">
                <a:latin typeface="+mn-ea"/>
              </a:rPr>
              <a:t>                                       같은 방법으로 이슈 </a:t>
            </a:r>
            <a:r>
              <a:rPr lang="en-US" altLang="ko-KR" sz="1200" dirty="0">
                <a:latin typeface="+mn-ea"/>
              </a:rPr>
              <a:t>1, </a:t>
            </a:r>
            <a:r>
              <a:rPr lang="ko-KR" altLang="en-US" sz="1200" dirty="0">
                <a:latin typeface="+mn-ea"/>
              </a:rPr>
              <a:t>이슈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도 같은 </a:t>
            </a:r>
            <a:r>
              <a:rPr lang="en-US" altLang="ko-KR" sz="1200" dirty="0">
                <a:latin typeface="+mn-ea"/>
              </a:rPr>
              <a:t>milestone </a:t>
            </a:r>
            <a:r>
              <a:rPr lang="ko-KR" altLang="en-US" sz="1200" dirty="0">
                <a:latin typeface="+mn-ea"/>
              </a:rPr>
              <a:t>으로 선택</a:t>
            </a:r>
            <a:endParaRPr lang="en-US" altLang="ko-KR" sz="12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6389915" y="4887150"/>
            <a:ext cx="1059962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2B3EA-5445-4F0D-9777-E3616F6BC9AF}"/>
              </a:ext>
            </a:extLst>
          </p:cNvPr>
          <p:cNvSpPr txBox="1"/>
          <p:nvPr/>
        </p:nvSpPr>
        <p:spPr>
          <a:xfrm>
            <a:off x="7353616" y="5045033"/>
            <a:ext cx="56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A28375A-FDDE-4846-AEC2-AEB9D7881FF7}"/>
              </a:ext>
            </a:extLst>
          </p:cNvPr>
          <p:cNvCxnSpPr>
            <a:cxnSpLocks/>
          </p:cNvCxnSpPr>
          <p:nvPr/>
        </p:nvCxnSpPr>
        <p:spPr>
          <a:xfrm flipH="1">
            <a:off x="6545153" y="5177384"/>
            <a:ext cx="358373" cy="78426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BF071E-1A6F-4A4B-95A5-C217C3C93248}"/>
              </a:ext>
            </a:extLst>
          </p:cNvPr>
          <p:cNvSpPr txBox="1"/>
          <p:nvPr/>
        </p:nvSpPr>
        <p:spPr>
          <a:xfrm>
            <a:off x="6588697" y="5687000"/>
            <a:ext cx="171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조금 전 만든 일정 선택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169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54D74D0-DBB0-4ACE-8EC4-3F124CD2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3" y="2015776"/>
            <a:ext cx="8866308" cy="39713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en-US" altLang="ko-KR" dirty="0">
                <a:latin typeface="+mn-ea"/>
              </a:rPr>
              <a:t>issue </a:t>
            </a:r>
            <a:r>
              <a:rPr lang="ko-KR" altLang="en-US" dirty="0">
                <a:latin typeface="+mn-ea"/>
              </a:rPr>
              <a:t>한 눈에 보기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한 눈에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58A22D-8001-48DE-AB1E-1E2103B878BE}"/>
              </a:ext>
            </a:extLst>
          </p:cNvPr>
          <p:cNvSpPr/>
          <p:nvPr/>
        </p:nvSpPr>
        <p:spPr>
          <a:xfrm>
            <a:off x="1291352" y="2531560"/>
            <a:ext cx="1059962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0A0369C-5444-4005-82B6-94525434B1A9}"/>
              </a:ext>
            </a:extLst>
          </p:cNvPr>
          <p:cNvCxnSpPr/>
          <p:nvPr/>
        </p:nvCxnSpPr>
        <p:spPr>
          <a:xfrm>
            <a:off x="2906484" y="5268686"/>
            <a:ext cx="82731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B306985-70E4-4930-8B14-C9FFB869FF18}"/>
              </a:ext>
            </a:extLst>
          </p:cNvPr>
          <p:cNvCxnSpPr/>
          <p:nvPr/>
        </p:nvCxnSpPr>
        <p:spPr>
          <a:xfrm>
            <a:off x="2917369" y="5856515"/>
            <a:ext cx="8273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981F30-9187-4164-9B0E-D4294404A0F4}"/>
              </a:ext>
            </a:extLst>
          </p:cNvPr>
          <p:cNvSpPr txBox="1"/>
          <p:nvPr/>
        </p:nvSpPr>
        <p:spPr>
          <a:xfrm>
            <a:off x="2565003" y="5887142"/>
            <a:ext cx="2359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Task</a:t>
            </a:r>
            <a:r>
              <a:rPr lang="ko-KR" altLang="en-US" sz="1200" dirty="0">
                <a:solidFill>
                  <a:srgbClr val="0000FF"/>
                </a:solidFill>
              </a:rPr>
              <a:t> 리스트 </a:t>
            </a:r>
            <a:r>
              <a:rPr lang="en-US" altLang="ko-KR" sz="1200" dirty="0">
                <a:solidFill>
                  <a:srgbClr val="0000FF"/>
                </a:solidFill>
              </a:rPr>
              <a:t>2</a:t>
            </a:r>
            <a:r>
              <a:rPr lang="ko-KR" altLang="en-US" sz="1200" dirty="0">
                <a:solidFill>
                  <a:srgbClr val="0000FF"/>
                </a:solidFill>
              </a:rPr>
              <a:t>개 중 </a:t>
            </a:r>
            <a:r>
              <a:rPr lang="en-US" altLang="ko-KR" sz="1200" dirty="0">
                <a:solidFill>
                  <a:srgbClr val="0000FF"/>
                </a:solidFill>
              </a:rPr>
              <a:t>1</a:t>
            </a:r>
            <a:r>
              <a:rPr lang="ko-KR" altLang="en-US" sz="1200" dirty="0">
                <a:solidFill>
                  <a:srgbClr val="0000FF"/>
                </a:solidFill>
              </a:rPr>
              <a:t>개 완료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32E55A-44E6-4449-B7A7-B6B0D748761C}"/>
              </a:ext>
            </a:extLst>
          </p:cNvPr>
          <p:cNvSpPr txBox="1"/>
          <p:nvPr/>
        </p:nvSpPr>
        <p:spPr>
          <a:xfrm>
            <a:off x="3703941" y="5074798"/>
            <a:ext cx="122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Milestone</a:t>
            </a:r>
            <a:r>
              <a:rPr lang="ko-KR" altLang="en-US" sz="1200" dirty="0">
                <a:solidFill>
                  <a:srgbClr val="0000FF"/>
                </a:solidFill>
              </a:rPr>
              <a:t> 적용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8717790-D957-41E8-BD31-DC30519235BF}"/>
              </a:ext>
            </a:extLst>
          </p:cNvPr>
          <p:cNvCxnSpPr/>
          <p:nvPr/>
        </p:nvCxnSpPr>
        <p:spPr>
          <a:xfrm>
            <a:off x="2917369" y="4691743"/>
            <a:ext cx="82731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A90E505-AE6C-4A5F-A9CA-C195E0D1205E}"/>
              </a:ext>
            </a:extLst>
          </p:cNvPr>
          <p:cNvCxnSpPr/>
          <p:nvPr/>
        </p:nvCxnSpPr>
        <p:spPr>
          <a:xfrm>
            <a:off x="4260331" y="5867401"/>
            <a:ext cx="82731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104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AE1BB4-5538-4FE4-8105-0E602727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85583"/>
            <a:ext cx="8665276" cy="41438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한 눈에 보기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en-US" altLang="ko-KR" dirty="0">
                <a:latin typeface="+mn-ea"/>
              </a:rPr>
              <a:t>Milestone </a:t>
            </a:r>
            <a:r>
              <a:rPr lang="ko-KR" altLang="en-US" dirty="0">
                <a:latin typeface="+mn-ea"/>
              </a:rPr>
              <a:t>한 눈에 보기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한 눈에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4484914" y="2938342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374445" y="2892175"/>
            <a:ext cx="4056042" cy="29733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960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66F008-7D28-4947-B99F-AFE980CDA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23" y="2029759"/>
            <a:ext cx="7330820" cy="44921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Issue close</a:t>
            </a:r>
            <a:r>
              <a:rPr lang="ko-KR" altLang="en-US" dirty="0"/>
              <a:t>하기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Issue 2 close : issue 2</a:t>
            </a:r>
            <a:r>
              <a:rPr lang="ko-KR" altLang="en-US" dirty="0"/>
              <a:t>창을 열고 </a:t>
            </a:r>
            <a:r>
              <a:rPr lang="en-US" altLang="ko-KR" dirty="0"/>
              <a:t>comment </a:t>
            </a:r>
            <a:r>
              <a:rPr lang="ko-KR" altLang="en-US" dirty="0"/>
              <a:t>후 클릭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close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4484914" y="2938342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1430360" y="5145519"/>
            <a:ext cx="1334611" cy="19936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 flipH="1">
            <a:off x="2416629" y="1912338"/>
            <a:ext cx="1417127" cy="3233181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E6E4A-A8EA-4D7D-BCA0-88FD12F40EC4}"/>
              </a:ext>
            </a:extLst>
          </p:cNvPr>
          <p:cNvSpPr/>
          <p:nvPr/>
        </p:nvSpPr>
        <p:spPr>
          <a:xfrm>
            <a:off x="3833755" y="6193437"/>
            <a:ext cx="1417127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10BAD4-FD5E-4A4C-8629-9FD3F4330B42}"/>
              </a:ext>
            </a:extLst>
          </p:cNvPr>
          <p:cNvSpPr txBox="1"/>
          <p:nvPr/>
        </p:nvSpPr>
        <p:spPr>
          <a:xfrm>
            <a:off x="4984690" y="5916438"/>
            <a:ext cx="56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E6AEBB-233E-424B-B2B2-99103C4DCA56}"/>
              </a:ext>
            </a:extLst>
          </p:cNvPr>
          <p:cNvCxnSpPr>
            <a:cxnSpLocks/>
          </p:cNvCxnSpPr>
          <p:nvPr/>
        </p:nvCxnSpPr>
        <p:spPr>
          <a:xfrm flipH="1">
            <a:off x="4820025" y="1971050"/>
            <a:ext cx="2511" cy="42223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3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Watch, Star, Fork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684A967-A55F-4309-8164-8D053CD283EF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Star</a:t>
            </a:r>
          </a:p>
          <a:p>
            <a:pPr lvl="1"/>
            <a:r>
              <a:rPr lang="ko-KR" altLang="en-US" dirty="0">
                <a:latin typeface="+mn-ea"/>
              </a:rPr>
              <a:t>관심이 있는 저장소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 많으면 많을수록 높은 관심의 저장소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6CC573-40C3-4928-8B8F-04A83F578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11" y="2336346"/>
            <a:ext cx="3638550" cy="1009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E33BD4-2A37-49B7-B2B5-ECE3956F8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669" y="3363683"/>
            <a:ext cx="3514725" cy="100012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1D638C-A209-42D1-BDB1-82D6F303D393}"/>
              </a:ext>
            </a:extLst>
          </p:cNvPr>
          <p:cNvSpPr txBox="1">
            <a:spLocks/>
          </p:cNvSpPr>
          <p:nvPr/>
        </p:nvSpPr>
        <p:spPr>
          <a:xfrm>
            <a:off x="341786" y="4445110"/>
            <a:ext cx="7313047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수행한 횟수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남이 가져간 횟수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V="1">
            <a:off x="1328057" y="4245429"/>
            <a:ext cx="4524103" cy="48985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71450C4-D6F4-4B6D-AE36-1FAC5E2C5AE0}"/>
              </a:ext>
            </a:extLst>
          </p:cNvPr>
          <p:cNvCxnSpPr>
            <a:cxnSpLocks/>
          </p:cNvCxnSpPr>
          <p:nvPr/>
        </p:nvCxnSpPr>
        <p:spPr>
          <a:xfrm>
            <a:off x="1328057" y="1449329"/>
            <a:ext cx="3413760" cy="15551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4388169-DEC2-4264-98B4-A8E1F9E59ADB}"/>
              </a:ext>
            </a:extLst>
          </p:cNvPr>
          <p:cNvCxnSpPr>
            <a:cxnSpLocks/>
          </p:cNvCxnSpPr>
          <p:nvPr/>
        </p:nvCxnSpPr>
        <p:spPr>
          <a:xfrm>
            <a:off x="5138057" y="3178629"/>
            <a:ext cx="0" cy="859971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74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8C78E5-0A79-4946-AAAB-E4C0C18F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415830"/>
            <a:ext cx="7892143" cy="297664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Issue close</a:t>
            </a:r>
            <a:r>
              <a:rPr lang="ko-KR" altLang="en-US" dirty="0"/>
              <a:t>하기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Issue 2 closed </a:t>
            </a:r>
            <a:r>
              <a:rPr lang="ko-KR" altLang="en-US" dirty="0"/>
              <a:t>되었고 </a:t>
            </a:r>
            <a:r>
              <a:rPr lang="en-US" altLang="ko-KR" dirty="0"/>
              <a:t>2</a:t>
            </a:r>
            <a:r>
              <a:rPr lang="ko-KR" altLang="en-US" dirty="0"/>
              <a:t>개 가 남음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close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2840874" y="5679585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1423746" y="2841171"/>
            <a:ext cx="830730" cy="28302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 flipH="1">
            <a:off x="2254476" y="1891871"/>
            <a:ext cx="586398" cy="1090814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E6E4A-A8EA-4D7D-BCA0-88FD12F40EC4}"/>
              </a:ext>
            </a:extLst>
          </p:cNvPr>
          <p:cNvSpPr/>
          <p:nvPr/>
        </p:nvSpPr>
        <p:spPr>
          <a:xfrm>
            <a:off x="1839112" y="3882570"/>
            <a:ext cx="553768" cy="2830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E6AEBB-233E-424B-B2B2-99103C4DCA56}"/>
              </a:ext>
            </a:extLst>
          </p:cNvPr>
          <p:cNvCxnSpPr>
            <a:cxnSpLocks/>
          </p:cNvCxnSpPr>
          <p:nvPr/>
        </p:nvCxnSpPr>
        <p:spPr>
          <a:xfrm>
            <a:off x="1199127" y="1912890"/>
            <a:ext cx="638729" cy="19912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804AF7-328F-4DEF-9BA8-AEA80569C0BA}"/>
              </a:ext>
            </a:extLst>
          </p:cNvPr>
          <p:cNvCxnSpPr>
            <a:cxnSpLocks/>
          </p:cNvCxnSpPr>
          <p:nvPr/>
        </p:nvCxnSpPr>
        <p:spPr>
          <a:xfrm>
            <a:off x="1446178" y="3155866"/>
            <a:ext cx="0" cy="807387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2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8C78E5-0A79-4946-AAAB-E4C0C18F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415830"/>
            <a:ext cx="7892143" cy="297664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확인하기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Issue 2 closed </a:t>
            </a:r>
            <a:r>
              <a:rPr lang="ko-KR" altLang="en-US" dirty="0"/>
              <a:t>되었고 </a:t>
            </a:r>
            <a:r>
              <a:rPr lang="en-US" altLang="ko-KR" dirty="0"/>
              <a:t>2</a:t>
            </a:r>
            <a:r>
              <a:rPr lang="ko-KR" altLang="en-US" dirty="0"/>
              <a:t>개 가 남음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확인하기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2840874" y="5679585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1423746" y="2841171"/>
            <a:ext cx="830730" cy="28302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 flipH="1">
            <a:off x="2254476" y="1891871"/>
            <a:ext cx="586398" cy="1090814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E6E4A-A8EA-4D7D-BCA0-88FD12F40EC4}"/>
              </a:ext>
            </a:extLst>
          </p:cNvPr>
          <p:cNvSpPr/>
          <p:nvPr/>
        </p:nvSpPr>
        <p:spPr>
          <a:xfrm>
            <a:off x="1839112" y="3882570"/>
            <a:ext cx="553768" cy="2830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E6AEBB-233E-424B-B2B2-99103C4DCA56}"/>
              </a:ext>
            </a:extLst>
          </p:cNvPr>
          <p:cNvCxnSpPr>
            <a:cxnSpLocks/>
          </p:cNvCxnSpPr>
          <p:nvPr/>
        </p:nvCxnSpPr>
        <p:spPr>
          <a:xfrm>
            <a:off x="1199127" y="1912890"/>
            <a:ext cx="638729" cy="19912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804AF7-328F-4DEF-9BA8-AEA80569C0BA}"/>
              </a:ext>
            </a:extLst>
          </p:cNvPr>
          <p:cNvCxnSpPr>
            <a:cxnSpLocks/>
          </p:cNvCxnSpPr>
          <p:nvPr/>
        </p:nvCxnSpPr>
        <p:spPr>
          <a:xfrm>
            <a:off x="1446178" y="3155866"/>
            <a:ext cx="0" cy="807387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B7C56E-2402-429A-A24B-7DBAC7EFC47F}"/>
              </a:ext>
            </a:extLst>
          </p:cNvPr>
          <p:cNvSpPr/>
          <p:nvPr/>
        </p:nvSpPr>
        <p:spPr>
          <a:xfrm>
            <a:off x="3953413" y="5077958"/>
            <a:ext cx="847187" cy="1471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BA2B2-4540-45E5-BA14-0A4757706D8D}"/>
              </a:ext>
            </a:extLst>
          </p:cNvPr>
          <p:cNvSpPr txBox="1"/>
          <p:nvPr/>
        </p:nvSpPr>
        <p:spPr>
          <a:xfrm>
            <a:off x="6015307" y="4085145"/>
            <a:ext cx="164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 </a:t>
            </a:r>
            <a:r>
              <a:rPr lang="en-US" altLang="ko-KR" sz="1200" dirty="0">
                <a:solidFill>
                  <a:srgbClr val="FF0000"/>
                </a:solidFill>
              </a:rPr>
              <a:t>(①</a:t>
            </a:r>
            <a:r>
              <a:rPr lang="ko-KR" altLang="en-US" sz="1200" dirty="0">
                <a:solidFill>
                  <a:srgbClr val="FF0000"/>
                </a:solidFill>
              </a:rPr>
              <a:t>번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혹은 아래 마크 클릭</a:t>
            </a:r>
            <a:r>
              <a:rPr lang="en-US" altLang="ko-KR" sz="1200" dirty="0">
                <a:solidFill>
                  <a:srgbClr val="FF0000"/>
                </a:solidFill>
              </a:rPr>
              <a:t>(②</a:t>
            </a:r>
            <a:r>
              <a:rPr lang="ko-KR" altLang="en-US" sz="1200" dirty="0">
                <a:solidFill>
                  <a:srgbClr val="FF0000"/>
                </a:solidFill>
              </a:rPr>
              <a:t>번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275212-F090-4D69-989C-5454C1903E9F}"/>
              </a:ext>
            </a:extLst>
          </p:cNvPr>
          <p:cNvSpPr/>
          <p:nvPr/>
        </p:nvSpPr>
        <p:spPr>
          <a:xfrm>
            <a:off x="6293842" y="3428999"/>
            <a:ext cx="1086672" cy="272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ABF487-A468-4BFA-989E-4004781A5454}"/>
              </a:ext>
            </a:extLst>
          </p:cNvPr>
          <p:cNvCxnSpPr>
            <a:cxnSpLocks/>
            <a:stCxn id="14" idx="2"/>
            <a:endCxn id="12" idx="3"/>
          </p:cNvCxnSpPr>
          <p:nvPr/>
        </p:nvCxnSpPr>
        <p:spPr>
          <a:xfrm flipH="1">
            <a:off x="4800600" y="4731476"/>
            <a:ext cx="2036578" cy="4200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CBC79C2-AE1B-4AC8-8ECE-069046B558C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837178" y="3722325"/>
            <a:ext cx="1" cy="3628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409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50F4B2-035E-4C09-940F-BF1A6C9D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52" y="2040941"/>
            <a:ext cx="8604449" cy="363765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확인하기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진도 표시가 표시됨 </a:t>
            </a:r>
            <a:r>
              <a:rPr lang="en-US" altLang="ko-KR" dirty="0"/>
              <a:t>(①</a:t>
            </a:r>
            <a:r>
              <a:rPr lang="ko-KR" altLang="en-US" dirty="0"/>
              <a:t>번 클릭 경우</a:t>
            </a:r>
            <a:r>
              <a:rPr lang="en-US" altLang="ko-KR" dirty="0"/>
              <a:t>).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확인하기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5124888" y="4165599"/>
            <a:ext cx="3659359" cy="4608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>
            <a:off x="3211286" y="2040941"/>
            <a:ext cx="2438400" cy="2124658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0E3DD7F-F8AE-49C4-B325-613A0DC402A4}"/>
              </a:ext>
            </a:extLst>
          </p:cNvPr>
          <p:cNvCxnSpPr/>
          <p:nvPr/>
        </p:nvCxnSpPr>
        <p:spPr>
          <a:xfrm>
            <a:off x="6074227" y="4550229"/>
            <a:ext cx="11321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383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33620B0-1DB1-49CF-AA38-F299C39DE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040941"/>
            <a:ext cx="8305800" cy="441779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확인하기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진도 표시가 표시됨 </a:t>
            </a:r>
            <a:r>
              <a:rPr lang="en-US" altLang="ko-KR" dirty="0"/>
              <a:t>(②</a:t>
            </a:r>
            <a:r>
              <a:rPr lang="ko-KR" altLang="en-US" dirty="0"/>
              <a:t>번 클릭 경우</a:t>
            </a:r>
            <a:r>
              <a:rPr lang="en-US" altLang="ko-KR" dirty="0"/>
              <a:t>).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확인하기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661746" y="3935184"/>
            <a:ext cx="3910254" cy="4608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>
            <a:off x="3211286" y="2040941"/>
            <a:ext cx="0" cy="189424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000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84637" y="1111020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초기 화면 </a:t>
            </a:r>
            <a:r>
              <a:rPr lang="en-US" altLang="ko-KR" dirty="0" smtClean="0"/>
              <a:t>issue </a:t>
            </a:r>
            <a:r>
              <a:rPr lang="ko-KR" altLang="en-US" dirty="0" smtClean="0"/>
              <a:t>항목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Issue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① owner</a:t>
            </a:r>
            <a:r>
              <a:rPr lang="ko-KR" altLang="en-US" dirty="0" smtClean="0">
                <a:latin typeface="+mn-ea"/>
              </a:rPr>
              <a:t>가 생성한 이슈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② </a:t>
            </a:r>
            <a:r>
              <a:rPr lang="en-US" altLang="ko-KR" dirty="0" smtClean="0">
                <a:latin typeface="+mn-ea"/>
              </a:rPr>
              <a:t>owner</a:t>
            </a:r>
            <a:r>
              <a:rPr lang="ko-KR" altLang="en-US" dirty="0" smtClean="0">
                <a:latin typeface="+mn-ea"/>
              </a:rPr>
              <a:t>가 </a:t>
            </a:r>
            <a:r>
              <a:rPr lang="en-US" altLang="ko-KR" dirty="0" smtClean="0">
                <a:latin typeface="+mn-ea"/>
              </a:rPr>
              <a:t>assign</a:t>
            </a:r>
            <a:r>
              <a:rPr lang="ko-KR" altLang="en-US" dirty="0" smtClean="0">
                <a:latin typeface="+mn-ea"/>
              </a:rPr>
              <a:t>된 이슈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③ owner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en-US" altLang="ko-KR" dirty="0" smtClean="0">
                <a:latin typeface="+mn-ea"/>
              </a:rPr>
              <a:t>@mention</a:t>
            </a:r>
            <a:r>
              <a:rPr lang="ko-KR" altLang="en-US" dirty="0" smtClean="0">
                <a:latin typeface="+mn-ea"/>
              </a:rPr>
              <a:t>한 이슈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10" y="1973225"/>
            <a:ext cx="7010400" cy="1828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5233746" y="2085974"/>
            <a:ext cx="519354" cy="3673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>
            <a:off x="1811111" y="1817144"/>
            <a:ext cx="3422635" cy="3164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1811111" y="3285084"/>
            <a:ext cx="1627414" cy="420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>
            <a:off x="3438525" y="3606587"/>
            <a:ext cx="1223452" cy="5380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656010" y="2929090"/>
            <a:ext cx="2706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0">
              <a:buNone/>
            </a:pPr>
            <a:r>
              <a:rPr lang="en-US" altLang="ko-KR" dirty="0" smtClean="0">
                <a:latin typeface="+mn-ea"/>
              </a:rPr>
              <a:t>①       ②        ③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94489" y="4079455"/>
            <a:ext cx="3299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Owner</a:t>
            </a:r>
            <a:r>
              <a:rPr lang="ko-KR" altLang="en-US" sz="1600" dirty="0">
                <a:latin typeface="+mn-ea"/>
              </a:rPr>
              <a:t>가 생성한 </a:t>
            </a:r>
            <a:r>
              <a:rPr lang="en-US" altLang="ko-KR" sz="1600" dirty="0">
                <a:latin typeface="+mn-ea"/>
              </a:rPr>
              <a:t>4</a:t>
            </a:r>
            <a:r>
              <a:rPr lang="ko-KR" altLang="en-US" sz="1600" dirty="0">
                <a:latin typeface="+mn-ea"/>
              </a:rPr>
              <a:t>개의 </a:t>
            </a:r>
            <a:r>
              <a:rPr lang="en-US" altLang="ko-KR" sz="1600" dirty="0">
                <a:latin typeface="+mn-ea"/>
              </a:rPr>
              <a:t>issue</a:t>
            </a:r>
            <a:r>
              <a:rPr lang="ko-KR" altLang="en-US" sz="1600" dirty="0" smtClean="0">
                <a:latin typeface="+mn-ea"/>
              </a:rPr>
              <a:t>중에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개가 진행중이고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한 개가 완료됨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89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</a:t>
            </a:r>
          </a:p>
          <a:p>
            <a:pPr lvl="1"/>
            <a:r>
              <a:rPr lang="ko-KR" altLang="en-US" dirty="0">
                <a:latin typeface="+mn-ea"/>
              </a:rPr>
              <a:t>통보 내용 확인 및 </a:t>
            </a:r>
            <a:r>
              <a:rPr lang="en-US" altLang="ko-KR" dirty="0">
                <a:latin typeface="+mn-ea"/>
              </a:rPr>
              <a:t>setting</a:t>
            </a:r>
          </a:p>
          <a:p>
            <a:pPr lvl="1"/>
            <a:r>
              <a:rPr lang="en-US" altLang="ko-KR" dirty="0">
                <a:latin typeface="+mn-ea"/>
              </a:rPr>
              <a:t>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AB83C7-604C-460E-AD37-5804CD111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16" y="1241990"/>
            <a:ext cx="2790825" cy="70485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250D10-6B0F-466B-9A29-8C7D765B82FF}"/>
              </a:ext>
            </a:extLst>
          </p:cNvPr>
          <p:cNvCxnSpPr>
            <a:cxnSpLocks/>
          </p:cNvCxnSpPr>
          <p:nvPr/>
        </p:nvCxnSpPr>
        <p:spPr>
          <a:xfrm flipV="1">
            <a:off x="3276599" y="1709057"/>
            <a:ext cx="3233058" cy="13573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6259286" y="1309685"/>
            <a:ext cx="413658" cy="317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6194245" y="9572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25B082-86DB-4897-A680-F8FECF52D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347" y="2094140"/>
            <a:ext cx="7010400" cy="36746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DCABFB2-2281-447D-8DA9-BD413DCF9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34" y="5082699"/>
            <a:ext cx="1603699" cy="935491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28899EB-4B2D-4923-AD56-83CA15B3348E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818633" y="5246914"/>
            <a:ext cx="456481" cy="30353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0D941B-5872-401A-8769-859294840244}"/>
              </a:ext>
            </a:extLst>
          </p:cNvPr>
          <p:cNvSpPr/>
          <p:nvPr/>
        </p:nvSpPr>
        <p:spPr>
          <a:xfrm>
            <a:off x="1861456" y="5028521"/>
            <a:ext cx="1045030" cy="180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26CE92-E514-45AB-AB1F-7DE5B0D791CB}"/>
              </a:ext>
            </a:extLst>
          </p:cNvPr>
          <p:cNvSpPr/>
          <p:nvPr/>
        </p:nvSpPr>
        <p:spPr>
          <a:xfrm>
            <a:off x="239836" y="5459953"/>
            <a:ext cx="1458688" cy="189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8E1A96-1254-4378-91AA-CA585C4AA61F}"/>
              </a:ext>
            </a:extLst>
          </p:cNvPr>
          <p:cNvSpPr txBox="1"/>
          <p:nvPr/>
        </p:nvSpPr>
        <p:spPr>
          <a:xfrm>
            <a:off x="1719850" y="55504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96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EDFAA2-F0B7-40F0-9C46-A070783AD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0950"/>
            <a:ext cx="9144000" cy="408019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</a:t>
            </a:r>
          </a:p>
          <a:p>
            <a:pPr lvl="1"/>
            <a:r>
              <a:rPr lang="en-US" altLang="ko-KR" dirty="0">
                <a:latin typeface="+mn-ea"/>
              </a:rPr>
              <a:t>Watching</a:t>
            </a:r>
            <a:r>
              <a:rPr lang="ko-KR" altLang="en-US" dirty="0">
                <a:latin typeface="+mn-ea"/>
              </a:rPr>
              <a:t>하고 있는 저장소 확인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2416629" y="31265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A492A0-58C8-401C-BB56-4CB78F681CC1}"/>
              </a:ext>
            </a:extLst>
          </p:cNvPr>
          <p:cNvSpPr/>
          <p:nvPr/>
        </p:nvSpPr>
        <p:spPr>
          <a:xfrm>
            <a:off x="7086599" y="4361005"/>
            <a:ext cx="1897537" cy="287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F301CE-FE78-4367-A922-2872060075AF}"/>
              </a:ext>
            </a:extLst>
          </p:cNvPr>
          <p:cNvSpPr/>
          <p:nvPr/>
        </p:nvSpPr>
        <p:spPr>
          <a:xfrm>
            <a:off x="1513113" y="2963050"/>
            <a:ext cx="903516" cy="371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56F2F-FFB3-42CC-A67D-0DDE19B16C5C}"/>
              </a:ext>
            </a:extLst>
          </p:cNvPr>
          <p:cNvSpPr txBox="1"/>
          <p:nvPr/>
        </p:nvSpPr>
        <p:spPr>
          <a:xfrm>
            <a:off x="6993800" y="4737635"/>
            <a:ext cx="208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notification </a:t>
            </a:r>
            <a:r>
              <a:rPr lang="ko-KR" altLang="en-US" sz="1200" dirty="0">
                <a:solidFill>
                  <a:srgbClr val="0000FF"/>
                </a:solidFill>
              </a:rPr>
              <a:t>설정하려면 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89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EFF746-8449-4177-AC79-1CA6F2937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" y="2042981"/>
            <a:ext cx="8229600" cy="42047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</a:t>
            </a:r>
          </a:p>
          <a:p>
            <a:pPr lvl="1"/>
            <a:r>
              <a:rPr lang="en-US" altLang="ko-KR" dirty="0">
                <a:latin typeface="+mn-ea"/>
              </a:rPr>
              <a:t>Subscription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list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0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75223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 </a:t>
            </a:r>
            <a:r>
              <a:rPr lang="ko-KR" altLang="en-US" dirty="0"/>
              <a:t>설정 화면</a:t>
            </a:r>
            <a:r>
              <a:rPr lang="en-US" altLang="ko-KR" dirty="0"/>
              <a:t>:  </a:t>
            </a:r>
            <a:r>
              <a:rPr lang="ko-KR" altLang="en-US" sz="1600" b="0" dirty="0"/>
              <a:t>연결방법은 다양하게 있음</a:t>
            </a:r>
            <a:endParaRPr lang="en-US" altLang="ko-KR" b="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6BCA66-F33D-453E-BD15-4662DDAD7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3" y="1378692"/>
            <a:ext cx="8151889" cy="528700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675D3F3-E292-47FB-B0A7-B859B3D24852}"/>
              </a:ext>
            </a:extLst>
          </p:cNvPr>
          <p:cNvCxnSpPr/>
          <p:nvPr/>
        </p:nvCxnSpPr>
        <p:spPr>
          <a:xfrm>
            <a:off x="2453270" y="4493942"/>
            <a:ext cx="18734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16A436-37CC-455D-ADC0-A5C4AA52859F}"/>
              </a:ext>
            </a:extLst>
          </p:cNvPr>
          <p:cNvCxnSpPr/>
          <p:nvPr/>
        </p:nvCxnSpPr>
        <p:spPr>
          <a:xfrm>
            <a:off x="2453270" y="5452947"/>
            <a:ext cx="18734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DABD206-6268-4CE3-A4A3-4292B343D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417" y="950597"/>
            <a:ext cx="1790720" cy="458872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7193416" y="4728039"/>
            <a:ext cx="1790720" cy="27699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6DA02-2F0D-4873-AA51-0582278EE576}"/>
              </a:ext>
            </a:extLst>
          </p:cNvPr>
          <p:cNvSpPr txBox="1"/>
          <p:nvPr/>
        </p:nvSpPr>
        <p:spPr>
          <a:xfrm>
            <a:off x="7154789" y="5418323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 첫 화면 여기를 선택해서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설정화면으로 올 수 있음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7A87E6F-3DBE-4AB2-8A28-63E2B281628C}"/>
              </a:ext>
            </a:extLst>
          </p:cNvPr>
          <p:cNvCxnSpPr>
            <a:cxnSpLocks/>
          </p:cNvCxnSpPr>
          <p:nvPr/>
        </p:nvCxnSpPr>
        <p:spPr>
          <a:xfrm flipH="1" flipV="1">
            <a:off x="8184995" y="5005038"/>
            <a:ext cx="126758" cy="44790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0DAD37-EC52-47B7-B876-508327176B24}"/>
              </a:ext>
            </a:extLst>
          </p:cNvPr>
          <p:cNvSpPr/>
          <p:nvPr/>
        </p:nvSpPr>
        <p:spPr>
          <a:xfrm>
            <a:off x="264175" y="4404733"/>
            <a:ext cx="1790719" cy="2640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3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079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Issue Track </a:t>
            </a:r>
            <a:r>
              <a:rPr lang="ko-KR" altLang="en-US" dirty="0" smtClean="0"/>
              <a:t>목적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아이디어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과제</a:t>
            </a:r>
            <a:r>
              <a:rPr lang="en-US" altLang="ko-KR" dirty="0" smtClean="0">
                <a:latin typeface="+mn-ea"/>
              </a:rPr>
              <a:t>, Bug </a:t>
            </a:r>
            <a:r>
              <a:rPr lang="ko-KR" altLang="en-US" dirty="0" smtClean="0">
                <a:latin typeface="+mn-ea"/>
              </a:rPr>
              <a:t>추적 등의 기록과 의견 교환을 </a:t>
            </a:r>
            <a:r>
              <a:rPr lang="ko-KR" altLang="en-US" dirty="0">
                <a:latin typeface="+mn-ea"/>
              </a:rPr>
              <a:t>목적으로 사용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Email</a:t>
            </a:r>
            <a:r>
              <a:rPr lang="ko-KR" altLang="en-US" dirty="0" smtClean="0">
                <a:latin typeface="+mn-ea"/>
              </a:rPr>
              <a:t>사용 대체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팀원 누구나 완료할 수 있음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누구든지 관련 있는 사람들을 끌어 들일 수 있음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(@mentions)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E19EF-0CC8-4638-9935-5ADAA2E9AC72}"/>
              </a:ext>
            </a:extLst>
          </p:cNvPr>
          <p:cNvSpPr txBox="1"/>
          <p:nvPr/>
        </p:nvSpPr>
        <p:spPr>
          <a:xfrm>
            <a:off x="341787" y="3367915"/>
            <a:ext cx="7953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lvl="1" indent="0">
              <a:buNone/>
            </a:pP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모든 참여자가 개인 메일 혹은 </a:t>
            </a:r>
            <a:r>
              <a:rPr lang="en-US" altLang="ko-KR" b="1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시작 페이지로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받아 보게 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C94E2-D849-417C-9A72-E0C55F51887B}"/>
              </a:ext>
            </a:extLst>
          </p:cNvPr>
          <p:cNvSpPr txBox="1"/>
          <p:nvPr/>
        </p:nvSpPr>
        <p:spPr>
          <a:xfrm>
            <a:off x="623376" y="4429036"/>
            <a:ext cx="8077201" cy="1017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Lock conversation</a:t>
            </a:r>
            <a:r>
              <a:rPr lang="ko-KR" altLang="en-US" sz="1600" dirty="0">
                <a:latin typeface="+mn-ea"/>
              </a:rPr>
              <a:t>을 하지 않으면 누구나 쓰고 읽을 수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</a:t>
            </a:r>
            <a:r>
              <a:rPr lang="ko-KR" altLang="en-US" sz="1600" dirty="0">
                <a:latin typeface="+mn-ea"/>
              </a:rPr>
              <a:t>있음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따라서 팀원들만 하도록 할 수 있게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lock conversation </a:t>
            </a:r>
            <a:r>
              <a:rPr lang="ko-KR" altLang="en-US" sz="1600" dirty="0">
                <a:latin typeface="+mn-ea"/>
              </a:rPr>
              <a:t>설정 필요할 수 있음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060153-DEB4-43A2-A948-CA00E4449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787" y="3155407"/>
            <a:ext cx="2800350" cy="34385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F2A0F5-DD68-463E-A838-B5202F96728E}"/>
              </a:ext>
            </a:extLst>
          </p:cNvPr>
          <p:cNvCxnSpPr>
            <a:cxnSpLocks/>
          </p:cNvCxnSpPr>
          <p:nvPr/>
        </p:nvCxnSpPr>
        <p:spPr>
          <a:xfrm>
            <a:off x="4572000" y="5242882"/>
            <a:ext cx="1774371" cy="9111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39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Issue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 Issue</a:t>
            </a:r>
            <a:r>
              <a:rPr lang="ko-KR" altLang="en-US" dirty="0">
                <a:latin typeface="+mn-ea"/>
              </a:rPr>
              <a:t>클릭</a:t>
            </a:r>
            <a:r>
              <a:rPr lang="en-US" altLang="ko-KR" dirty="0">
                <a:latin typeface="+mn-ea"/>
              </a:rPr>
              <a:t> </a:t>
            </a:r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45" y="1983943"/>
            <a:ext cx="7379087" cy="40235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597461" y="2386172"/>
            <a:ext cx="642860" cy="223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1716213" y="1983943"/>
            <a:ext cx="202678" cy="40222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7496456" y="3771580"/>
            <a:ext cx="642860" cy="223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2957718" y="1983943"/>
            <a:ext cx="4538738" cy="178763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45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4486</TotalTime>
  <Words>1040</Words>
  <Application>Microsoft Office PowerPoint</Application>
  <PresentationFormat>화면 슬라이드 쇼(4:3)</PresentationFormat>
  <Paragraphs>303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Watch, Star, Fork</vt:lpstr>
      <vt:lpstr>Watch, Star, Fork</vt:lpstr>
      <vt:lpstr>Notification</vt:lpstr>
      <vt:lpstr>Notification</vt:lpstr>
      <vt:lpstr>Notification</vt:lpstr>
      <vt:lpstr>Notification</vt:lpstr>
      <vt:lpstr>Issue Tracker</vt:lpstr>
      <vt:lpstr>Issue Tracker (Issue 만들기)</vt:lpstr>
      <vt:lpstr>Issue Tracker (Issue 만들기)</vt:lpstr>
      <vt:lpstr>Issue Tracker (Issue 만들기)</vt:lpstr>
      <vt:lpstr>Issue Tracker (Issue 만들기)</vt:lpstr>
      <vt:lpstr>Issue Tracker (Issue 만들기)</vt:lpstr>
      <vt:lpstr>Issue Tracker (Issue 만들기)</vt:lpstr>
      <vt:lpstr>Issue Tracker (Issue 만들기)</vt:lpstr>
      <vt:lpstr>Issue Tracker (Label 이용하기)</vt:lpstr>
      <vt:lpstr>Issue Tracker (Label 이용하기)</vt:lpstr>
      <vt:lpstr>Issue Tracker (Label 이용하기)</vt:lpstr>
      <vt:lpstr>Issue Tracker (Label 이용하기)</vt:lpstr>
      <vt:lpstr>Issue Tracker (Label 이용하기)</vt:lpstr>
      <vt:lpstr>Issue Tracker (Milestone 이용하기)</vt:lpstr>
      <vt:lpstr>Issue Tracker (Milestone 이용하기)</vt:lpstr>
      <vt:lpstr>Issue Tracker (Milestone 이용하기)</vt:lpstr>
      <vt:lpstr>Issue Tracker (Milestone 이용하기)</vt:lpstr>
      <vt:lpstr>Issue Tracker (Milestone 이용하기)</vt:lpstr>
      <vt:lpstr>Issue Tracker (Milestone 이용하기)</vt:lpstr>
      <vt:lpstr>Issue Tracker (Issue 한 눈에 보기)</vt:lpstr>
      <vt:lpstr>Issue Tracker (Milestone 한 눈에 보기)</vt:lpstr>
      <vt:lpstr>Issue Tracker (Issue close하기)</vt:lpstr>
      <vt:lpstr>Issue Tracker (Issue close하기)</vt:lpstr>
      <vt:lpstr>Issue Tracker (Milestone 확인하기)</vt:lpstr>
      <vt:lpstr>Issue Tracker (Milestone 확인하기)</vt:lpstr>
      <vt:lpstr>Issue Tracker (Milestone 확인하기)</vt:lpstr>
      <vt:lpstr>Issue 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630</cp:revision>
  <dcterms:created xsi:type="dcterms:W3CDTF">2021-03-25T01:55:58Z</dcterms:created>
  <dcterms:modified xsi:type="dcterms:W3CDTF">2021-04-15T12:43:36Z</dcterms:modified>
</cp:coreProperties>
</file>