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369" r:id="rId2"/>
    <p:sldId id="442" r:id="rId3"/>
    <p:sldId id="365" r:id="rId4"/>
    <p:sldId id="373" r:id="rId5"/>
    <p:sldId id="366" r:id="rId6"/>
    <p:sldId id="457" r:id="rId7"/>
    <p:sldId id="477" r:id="rId8"/>
    <p:sldId id="376" r:id="rId9"/>
    <p:sldId id="378" r:id="rId10"/>
    <p:sldId id="377" r:id="rId11"/>
    <p:sldId id="379" r:id="rId12"/>
    <p:sldId id="380" r:id="rId13"/>
    <p:sldId id="381" r:id="rId14"/>
    <p:sldId id="459" r:id="rId15"/>
    <p:sldId id="385" r:id="rId16"/>
    <p:sldId id="478" r:id="rId17"/>
    <p:sldId id="291" r:id="rId18"/>
    <p:sldId id="461" r:id="rId19"/>
    <p:sldId id="462" r:id="rId20"/>
    <p:sldId id="481" r:id="rId21"/>
    <p:sldId id="463" r:id="rId22"/>
    <p:sldId id="464" r:id="rId23"/>
    <p:sldId id="465" r:id="rId24"/>
    <p:sldId id="466" r:id="rId25"/>
    <p:sldId id="482" r:id="rId26"/>
    <p:sldId id="467" r:id="rId27"/>
    <p:sldId id="468" r:id="rId28"/>
    <p:sldId id="469" r:id="rId29"/>
    <p:sldId id="470" r:id="rId30"/>
    <p:sldId id="471" r:id="rId31"/>
    <p:sldId id="484" r:id="rId32"/>
    <p:sldId id="487" r:id="rId33"/>
    <p:sldId id="488" r:id="rId34"/>
    <p:sldId id="489" r:id="rId35"/>
    <p:sldId id="472" r:id="rId36"/>
    <p:sldId id="483" r:id="rId37"/>
    <p:sldId id="473" r:id="rId38"/>
    <p:sldId id="474" r:id="rId39"/>
    <p:sldId id="475" r:id="rId40"/>
    <p:sldId id="486" r:id="rId41"/>
    <p:sldId id="490" r:id="rId42"/>
    <p:sldId id="492" r:id="rId43"/>
    <p:sldId id="491" r:id="rId44"/>
    <p:sldId id="493" r:id="rId45"/>
    <p:sldId id="476" r:id="rId46"/>
    <p:sldId id="480" r:id="rId47"/>
    <p:sldId id="479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6C0E"/>
    <a:srgbClr val="1C9F15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2" autoAdjust="0"/>
    <p:restoredTop sz="91777" autoAdjust="0"/>
  </p:normalViewPr>
  <p:slideViewPr>
    <p:cSldViewPr snapToGrid="0">
      <p:cViewPr varScale="1">
        <p:scale>
          <a:sx n="80" d="100"/>
          <a:sy n="80" d="100"/>
        </p:scale>
        <p:origin x="48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Upstream </a:t>
            </a:r>
            <a:r>
              <a:rPr lang="ko-KR" altLang="en-US" dirty="0"/>
              <a:t>개념과 </a:t>
            </a:r>
            <a:r>
              <a:rPr lang="en-US" altLang="ko-KR" dirty="0"/>
              <a:t>origin </a:t>
            </a:r>
            <a:r>
              <a:rPr lang="ko-KR" altLang="en-US" dirty="0"/>
              <a:t>개념 이해 시키기</a:t>
            </a:r>
            <a:r>
              <a:rPr lang="en-US" altLang="ko-KR" dirty="0"/>
              <a:t>. </a:t>
            </a:r>
            <a:r>
              <a:rPr lang="ko-KR" altLang="en-US" dirty="0"/>
              <a:t>이름은 자기 마음대로 정할 수 있으나 일반 </a:t>
            </a:r>
            <a:r>
              <a:rPr lang="en-US" altLang="ko-KR" dirty="0"/>
              <a:t>convention</a:t>
            </a:r>
            <a:r>
              <a:rPr lang="ko-KR" altLang="en-US" dirty="0"/>
              <a:t>를 사용하는 것이 좋음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복사 복제 같은 의미로 사용함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334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브랜치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pull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fetch origin # This will bring all the remote branches to your local.</a:t>
            </a: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git branch -a # This will show you all the remote branches.</a:t>
            </a: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checkout --track origin/develop #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원격브랜치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이름이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</a:t>
            </a: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git checkout -t origin/develop # develop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자동 생성됨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checkout -b develop origin/develop #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원격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나의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checkout</a:t>
            </a:r>
          </a:p>
          <a:p>
            <a:pPr fontAlgn="base"/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710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844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529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640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33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같은 </a:t>
            </a:r>
            <a:r>
              <a:rPr lang="ko-KR" altLang="en-US" dirty="0" err="1">
                <a:solidFill>
                  <a:srgbClr val="FF0000"/>
                </a:solidFill>
              </a:rPr>
              <a:t>브랜치</a:t>
            </a:r>
            <a:r>
              <a:rPr lang="ko-KR" altLang="en-US" dirty="0">
                <a:solidFill>
                  <a:srgbClr val="FF0000"/>
                </a:solidFill>
              </a:rPr>
              <a:t> 이름으로 </a:t>
            </a:r>
            <a:r>
              <a:rPr lang="en-US" altLang="ko-KR" dirty="0">
                <a:solidFill>
                  <a:srgbClr val="FF0000"/>
                </a:solidFill>
              </a:rPr>
              <a:t>git push</a:t>
            </a:r>
            <a:r>
              <a:rPr lang="ko-KR" altLang="en-US" dirty="0">
                <a:solidFill>
                  <a:srgbClr val="FF0000"/>
                </a:solidFill>
              </a:rPr>
              <a:t>를 하면 처음 사용할 때만 </a:t>
            </a:r>
            <a:r>
              <a:rPr lang="en-US" altLang="ko-KR" dirty="0" err="1">
                <a:solidFill>
                  <a:srgbClr val="FF0000"/>
                </a:solidFill>
              </a:rPr>
              <a:t>compate&amp;PR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알림판이 보이고 이후부터는 따로 </a:t>
            </a:r>
            <a:r>
              <a:rPr lang="en-US" altLang="ko-KR" dirty="0">
                <a:solidFill>
                  <a:srgbClr val="FF0000"/>
                </a:solidFill>
              </a:rPr>
              <a:t>pull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request</a:t>
            </a:r>
            <a:r>
              <a:rPr lang="ko-KR" altLang="en-US" dirty="0">
                <a:solidFill>
                  <a:srgbClr val="FF0000"/>
                </a:solidFill>
              </a:rPr>
              <a:t>를 해야 함</a:t>
            </a:r>
            <a:r>
              <a:rPr lang="en-US" altLang="ko-KR" dirty="0">
                <a:solidFill>
                  <a:srgbClr val="FF0000"/>
                </a:solidFill>
              </a:rPr>
              <a:t>. (</a:t>
            </a:r>
            <a:r>
              <a:rPr lang="ko-KR" altLang="en-US" dirty="0">
                <a:solidFill>
                  <a:srgbClr val="FF0000"/>
                </a:solidFill>
              </a:rPr>
              <a:t>주의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dirty="0" err="1">
                <a:solidFill>
                  <a:srgbClr val="FF0000"/>
                </a:solidFill>
              </a:rPr>
              <a:t>브랜치명이</a:t>
            </a:r>
            <a:r>
              <a:rPr lang="ko-KR" altLang="en-US" dirty="0">
                <a:solidFill>
                  <a:srgbClr val="FF0000"/>
                </a:solidFill>
              </a:rPr>
              <a:t> 이전에 삭제된 </a:t>
            </a:r>
            <a:r>
              <a:rPr lang="ko-KR" altLang="en-US" dirty="0" err="1">
                <a:solidFill>
                  <a:srgbClr val="FF0000"/>
                </a:solidFill>
              </a:rPr>
              <a:t>브랜치명이라고</a:t>
            </a:r>
            <a:r>
              <a:rPr lang="ko-KR" altLang="en-US" dirty="0">
                <a:solidFill>
                  <a:srgbClr val="FF0000"/>
                </a:solidFill>
              </a:rPr>
              <a:t> 하더라도 </a:t>
            </a:r>
            <a:r>
              <a:rPr lang="en-US" altLang="ko-KR" dirty="0" err="1">
                <a:solidFill>
                  <a:srgbClr val="FF0000"/>
                </a:solidFill>
              </a:rPr>
              <a:t>github</a:t>
            </a:r>
            <a:r>
              <a:rPr lang="ko-KR" altLang="en-US" dirty="0">
                <a:solidFill>
                  <a:srgbClr val="FF0000"/>
                </a:solidFill>
              </a:rPr>
              <a:t>는 반복 사용하는 것으로 인식함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따라서 혼동을 방지하기 위하여는 한번 사용하고 지운 </a:t>
            </a:r>
            <a:r>
              <a:rPr lang="ko-KR" altLang="en-US" dirty="0" err="1">
                <a:solidFill>
                  <a:srgbClr val="FF0000"/>
                </a:solidFill>
              </a:rPr>
              <a:t>브랜치</a:t>
            </a:r>
            <a:r>
              <a:rPr lang="ko-KR" altLang="en-US" dirty="0">
                <a:solidFill>
                  <a:srgbClr val="FF0000"/>
                </a:solidFill>
              </a:rPr>
              <a:t> 이름은 다시 사용하지 말도록 함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1385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4052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5277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7275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375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실습전에</a:t>
            </a:r>
            <a:r>
              <a:rPr lang="ko-KR" altLang="en-US" dirty="0"/>
              <a:t> 각자의 </a:t>
            </a:r>
            <a:r>
              <a:rPr lang="ko-KR" altLang="en-US" dirty="0" err="1"/>
              <a:t>원격저장소</a:t>
            </a:r>
            <a:r>
              <a:rPr lang="ko-KR" altLang="en-US" dirty="0"/>
              <a:t> 만들기 알려주기</a:t>
            </a:r>
            <a:r>
              <a:rPr lang="en-US" altLang="ko-KR" dirty="0"/>
              <a:t>(</a:t>
            </a:r>
            <a:r>
              <a:rPr lang="ko-KR" altLang="en-US" dirty="0"/>
              <a:t>저장소 이름</a:t>
            </a:r>
            <a:r>
              <a:rPr lang="ko-KR" altLang="en-US" baseline="0" dirty="0"/>
              <a:t> </a:t>
            </a:r>
            <a:r>
              <a:rPr lang="en-US" altLang="ko-KR" baseline="0" dirty="0"/>
              <a:t>: </a:t>
            </a:r>
            <a:r>
              <a:rPr lang="ko-KR" altLang="en-US" baseline="0" dirty="0"/>
              <a:t>본인 닉네임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지난번 시간에 만들어 사용한 </a:t>
            </a:r>
            <a:r>
              <a:rPr lang="en-US" altLang="ko-KR" baseline="0" dirty="0"/>
              <a:t>repo </a:t>
            </a:r>
            <a:r>
              <a:rPr lang="ko-KR" altLang="en-US" baseline="0" dirty="0"/>
              <a:t>사용</a:t>
            </a:r>
            <a:endParaRPr lang="en-US" altLang="ko-KR" baseline="0" dirty="0"/>
          </a:p>
          <a:p>
            <a:r>
              <a:rPr lang="ko-KR" altLang="en-US" baseline="0" dirty="0"/>
              <a:t>두 명씩 짝지어서 진행 </a:t>
            </a:r>
            <a:r>
              <a:rPr lang="en-US" altLang="ko-KR" baseline="0" dirty="0"/>
              <a:t>(</a:t>
            </a:r>
            <a:r>
              <a:rPr lang="ko-KR" altLang="en-US" baseline="0" dirty="0"/>
              <a:t>아니면 순서대로 진행</a:t>
            </a:r>
            <a:r>
              <a:rPr lang="en-US" altLang="ko-KR" baseline="0" dirty="0"/>
              <a:t>. 1</a:t>
            </a:r>
            <a:r>
              <a:rPr lang="ko-KR" altLang="en-US" baseline="0" dirty="0"/>
              <a:t>번은 </a:t>
            </a:r>
            <a:r>
              <a:rPr lang="en-US" altLang="ko-KR" baseline="0" dirty="0"/>
              <a:t>2</a:t>
            </a:r>
            <a:r>
              <a:rPr lang="ko-KR" altLang="en-US" baseline="0" dirty="0"/>
              <a:t>번을 </a:t>
            </a:r>
            <a:r>
              <a:rPr lang="en-US" altLang="ko-KR" baseline="0" dirty="0"/>
              <a:t>fork</a:t>
            </a:r>
            <a:r>
              <a:rPr lang="ko-KR" altLang="en-US" baseline="0" dirty="0"/>
              <a:t>하고</a:t>
            </a:r>
            <a:r>
              <a:rPr lang="en-US" altLang="ko-KR" baseline="0" dirty="0"/>
              <a:t>, 2</a:t>
            </a:r>
            <a:r>
              <a:rPr lang="ko-KR" altLang="en-US" baseline="0" dirty="0"/>
              <a:t>번은 </a:t>
            </a:r>
            <a:r>
              <a:rPr lang="en-US" altLang="ko-KR" baseline="0" dirty="0"/>
              <a:t>3</a:t>
            </a:r>
            <a:r>
              <a:rPr lang="ko-KR" altLang="en-US" baseline="0" dirty="0"/>
              <a:t>번을 </a:t>
            </a:r>
            <a:r>
              <a:rPr lang="en-US" altLang="ko-KR" baseline="0" dirty="0"/>
              <a:t>fork</a:t>
            </a:r>
            <a:r>
              <a:rPr lang="ko-KR" altLang="en-US" baseline="0" dirty="0"/>
              <a:t>하는 식으로</a:t>
            </a:r>
            <a:r>
              <a:rPr lang="en-US" altLang="ko-KR" baseline="0" dirty="0"/>
              <a:t>..</a:t>
            </a:r>
          </a:p>
          <a:p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9714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altLang="ko-KR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A pull request has at the top of the page it's status. There's 3 </a:t>
            </a:r>
            <a:r>
              <a:rPr lang="en-US" altLang="ko-KR" b="0" i="0" dirty="0" err="1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possibilties</a:t>
            </a:r>
            <a:r>
              <a:rPr lang="en-US" altLang="ko-KR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algn="l" fontAlgn="base"/>
            <a:r>
              <a:rPr lang="en-US" altLang="ko-KR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PR</a:t>
            </a:r>
            <a:r>
              <a:rPr lang="ko-KR" altLang="en-US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은 세가지 상태만 존재</a:t>
            </a:r>
            <a:endParaRPr lang="en-US" altLang="ko-KR" b="0" i="0" dirty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729"/>
                </a:solidFill>
                <a:effectLst/>
                <a:latin typeface="inherit"/>
              </a:rPr>
              <a:t> open: pending, might need some change. </a:t>
            </a:r>
            <a:r>
              <a:rPr lang="ko-KR" altLang="en-US" b="0" i="0" dirty="0">
                <a:solidFill>
                  <a:srgbClr val="242729"/>
                </a:solidFill>
                <a:effectLst/>
                <a:latin typeface="inherit"/>
              </a:rPr>
              <a:t>진행중</a:t>
            </a:r>
            <a:endParaRPr lang="en-US" altLang="ko-KR" b="0" i="0" dirty="0">
              <a:solidFill>
                <a:srgbClr val="242729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729"/>
                </a:solidFill>
                <a:effectLst/>
                <a:latin typeface="inherit"/>
              </a:rPr>
              <a:t> closed: refused, </a:t>
            </a:r>
            <a:r>
              <a:rPr lang="ko-KR" altLang="en-US" b="0" i="0" dirty="0">
                <a:solidFill>
                  <a:srgbClr val="242729"/>
                </a:solidFill>
                <a:effectLst/>
                <a:latin typeface="inherit"/>
              </a:rPr>
              <a:t>반려</a:t>
            </a:r>
            <a:endParaRPr lang="en-US" altLang="ko-KR" b="0" i="0" dirty="0">
              <a:solidFill>
                <a:srgbClr val="242729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729"/>
                </a:solidFill>
                <a:effectLst/>
                <a:latin typeface="inherit"/>
              </a:rPr>
              <a:t> merged</a:t>
            </a:r>
            <a:r>
              <a:rPr lang="en-US" altLang="ko-KR" b="0" i="0">
                <a:solidFill>
                  <a:srgbClr val="242729"/>
                </a:solidFill>
                <a:effectLst/>
                <a:latin typeface="inherit"/>
              </a:rPr>
              <a:t>: accepted, </a:t>
            </a:r>
            <a:endParaRPr lang="en-US" altLang="ko-KR" b="0" i="0" dirty="0">
              <a:solidFill>
                <a:srgbClr val="242729"/>
              </a:solidFill>
              <a:effectLst/>
              <a:latin typeface="inherit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4352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6866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실습학생 각각이 메일에 들어가서 확인후 조치 실습</a:t>
            </a:r>
            <a:endParaRPr lang="en-US" altLang="ko-KR" dirty="0"/>
          </a:p>
          <a:p>
            <a:r>
              <a:rPr lang="ko-KR" altLang="en-US" dirty="0"/>
              <a:t> 메일 내용이 틀림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871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898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4854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4893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6304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960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남의 저장소에 내가 보낸 내용이 등록됨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9148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메일에서 접속이 불편하면 다음 </a:t>
            </a:r>
            <a:r>
              <a:rPr lang="ko-KR" altLang="en-US" dirty="0" err="1"/>
              <a:t>페이지에서처럼</a:t>
            </a:r>
            <a:r>
              <a:rPr lang="ko-KR" altLang="en-US" dirty="0"/>
              <a:t> 직접 클릭하여 들어가면 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265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4135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5023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0271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0120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9973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접속이 안되었으면 이 페이지에서 </a:t>
            </a:r>
            <a:r>
              <a:rPr lang="ko-KR" altLang="en-US" dirty="0" err="1"/>
              <a:t>처럼</a:t>
            </a:r>
            <a:r>
              <a:rPr lang="ko-KR" altLang="en-US" dirty="0"/>
              <a:t> 직접 클릭하여 들어가면 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7687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5882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60515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1869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Push</a:t>
            </a:r>
            <a:r>
              <a:rPr lang="ko-KR" altLang="en-US" dirty="0"/>
              <a:t> </a:t>
            </a:r>
            <a:r>
              <a:rPr lang="en-US" altLang="ko-KR" dirty="0"/>
              <a:t>-d</a:t>
            </a:r>
            <a:r>
              <a:rPr lang="ko-KR" altLang="en-US" dirty="0"/>
              <a:t> </a:t>
            </a:r>
            <a:r>
              <a:rPr lang="en-US" altLang="ko-KR" dirty="0"/>
              <a:t>…</a:t>
            </a:r>
            <a:r>
              <a:rPr lang="ko-KR" altLang="en-US" dirty="0"/>
              <a:t> </a:t>
            </a:r>
            <a:r>
              <a:rPr lang="en-US" altLang="ko-KR" dirty="0"/>
              <a:t>branch -d </a:t>
            </a:r>
            <a:r>
              <a:rPr lang="ko-KR" altLang="en-US" dirty="0"/>
              <a:t>가 아님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Git pull --prune </a:t>
            </a:r>
            <a:r>
              <a:rPr lang="ko-KR" altLang="en-US" dirty="0"/>
              <a:t>은 로컬에 상응하는</a:t>
            </a:r>
            <a:r>
              <a:rPr lang="en-US" altLang="ko-KR" dirty="0"/>
              <a:t>(tracking</a:t>
            </a:r>
            <a:r>
              <a:rPr lang="ko-KR" altLang="en-US" dirty="0"/>
              <a:t>되는</a:t>
            </a:r>
            <a:r>
              <a:rPr lang="en-US" altLang="ko-KR" dirty="0"/>
              <a:t>) branch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없으면 원격의 상응하는 </a:t>
            </a:r>
            <a:r>
              <a:rPr lang="en-US" altLang="ko-KR" dirty="0"/>
              <a:t>branch</a:t>
            </a:r>
            <a:r>
              <a:rPr lang="ko-KR" altLang="en-US" dirty="0"/>
              <a:t>를 삭제</a:t>
            </a:r>
            <a:r>
              <a:rPr lang="en-US" altLang="ko-KR" dirty="0"/>
              <a:t>(remotes/origin/develop)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3624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88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3363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9890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3330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50925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76475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참조 </a:t>
            </a:r>
            <a:r>
              <a:rPr lang="en-US" altLang="ko-KR" dirty="0"/>
              <a:t>: https://opensource.com/article/19/7/create-pull-request-github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41571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79240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8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295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736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513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704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Remote</a:t>
            </a:r>
            <a:r>
              <a:rPr lang="ko-KR" altLang="en-US" dirty="0"/>
              <a:t> </a:t>
            </a:r>
            <a:r>
              <a:rPr lang="en-US" altLang="ko-KR" dirty="0"/>
              <a:t>add</a:t>
            </a:r>
            <a:r>
              <a:rPr lang="ko-KR" altLang="en-US" dirty="0"/>
              <a:t> 하면서 연결 통로를 만들 때 사용하였던 주소 복사 방법 동일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223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pPr/>
              <a:t>‹#›</a:t>
            </a:fld>
            <a:r>
              <a:rPr lang="en-US" altLang="ko-KR" dirty="0"/>
              <a:t>/45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naver.github.io/OpenSourceGuide/book/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98286EB-201F-4677-BCD0-C157CD4A4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2A4B90E-D031-45A6-89FC-3B6022513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969" y="2002558"/>
            <a:ext cx="6882894" cy="416491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를 나의 로컬저장소로 복제하기 </a:t>
            </a:r>
            <a:r>
              <a:rPr lang="en-US" altLang="ko-KR" dirty="0"/>
              <a:t>(clone)</a:t>
            </a:r>
          </a:p>
          <a:p>
            <a:pPr lvl="1"/>
            <a:r>
              <a:rPr lang="ko-KR" altLang="en-US" dirty="0">
                <a:latin typeface="+mn-ea"/>
              </a:rPr>
              <a:t>나의 원격저장소 주소 복사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>
            <a:off x="6317830" y="4627657"/>
            <a:ext cx="350948" cy="272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360717" y="1900052"/>
            <a:ext cx="3132587" cy="272760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2EBA61F-E916-40B0-BFBF-CC4D572AE957}"/>
              </a:ext>
            </a:extLst>
          </p:cNvPr>
          <p:cNvSpPr/>
          <p:nvPr/>
        </p:nvSpPr>
        <p:spPr>
          <a:xfrm>
            <a:off x="5978376" y="3733706"/>
            <a:ext cx="844514" cy="272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B6775A-7487-4D09-9531-6F6BFF133F0A}"/>
              </a:ext>
            </a:extLst>
          </p:cNvPr>
          <p:cNvSpPr txBox="1"/>
          <p:nvPr/>
        </p:nvSpPr>
        <p:spPr>
          <a:xfrm>
            <a:off x="6422556" y="345670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93ED67D-1DF6-4130-82C9-118D7B1C2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10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2281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572C804-F82F-4350-9D21-964746096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925" y="3834336"/>
            <a:ext cx="6534150" cy="22288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4745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를 나의 로컬저장소로 복제하기 </a:t>
            </a:r>
            <a:r>
              <a:rPr lang="en-US" altLang="ko-KR" dirty="0"/>
              <a:t>(clone)</a:t>
            </a:r>
          </a:p>
          <a:p>
            <a:pPr lvl="1"/>
            <a:r>
              <a:rPr lang="en-US" altLang="ko-KR" dirty="0">
                <a:latin typeface="+mn-ea"/>
              </a:rPr>
              <a:t>Clone </a:t>
            </a:r>
            <a:r>
              <a:rPr lang="ko-KR" altLang="en-US" dirty="0">
                <a:latin typeface="+mn-ea"/>
              </a:rPr>
              <a:t>명령어 수행 </a:t>
            </a:r>
            <a:r>
              <a:rPr lang="en-US" altLang="ko-KR" dirty="0">
                <a:latin typeface="+mn-ea"/>
              </a:rPr>
              <a:t>(workplace directory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실행 상태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clone </a:t>
            </a:r>
            <a:r>
              <a:rPr lang="en-US" altLang="ko-KR" dirty="0">
                <a:latin typeface="+mn-ea"/>
              </a:rPr>
              <a:t>https://github.com/MaStoTest/daniel-hw.git ‘</a:t>
            </a:r>
            <a:r>
              <a:rPr lang="ko-KR" altLang="en-US" dirty="0">
                <a:latin typeface="+mn-ea"/>
              </a:rPr>
              <a:t>원하는 </a:t>
            </a:r>
            <a:r>
              <a:rPr lang="ko-KR" altLang="en-US" dirty="0" err="1">
                <a:latin typeface="+mn-ea"/>
              </a:rPr>
              <a:t>저장소명</a:t>
            </a:r>
            <a:r>
              <a:rPr lang="en-US" altLang="ko-KR" dirty="0">
                <a:latin typeface="+mn-ea"/>
              </a:rPr>
              <a:t>’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              (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에서 복사한 저장소 주소</a:t>
            </a:r>
            <a:r>
              <a:rPr lang="en-US" altLang="ko-KR" dirty="0">
                <a:latin typeface="+mn-ea"/>
              </a:rPr>
              <a:t>)</a:t>
            </a:r>
            <a:r>
              <a:rPr lang="en-US" altLang="ko-KR" sz="1050" dirty="0">
                <a:latin typeface="+mn-ea"/>
              </a:rPr>
              <a:t>   ‘</a:t>
            </a:r>
            <a:r>
              <a:rPr lang="ko-KR" altLang="en-US" sz="1050" dirty="0">
                <a:latin typeface="+mn-ea"/>
              </a:rPr>
              <a:t>원하는 </a:t>
            </a:r>
            <a:r>
              <a:rPr lang="ko-KR" altLang="en-US" sz="1050" dirty="0" err="1">
                <a:latin typeface="+mn-ea"/>
              </a:rPr>
              <a:t>저장소명</a:t>
            </a:r>
            <a:r>
              <a:rPr lang="en-US" altLang="ko-KR" sz="1050" dirty="0">
                <a:latin typeface="+mn-ea"/>
              </a:rPr>
              <a:t>’</a:t>
            </a:r>
            <a:r>
              <a:rPr lang="ko-KR" altLang="en-US" sz="1050" dirty="0">
                <a:latin typeface="+mn-ea"/>
              </a:rPr>
              <a:t>이 없으면 같은 이름으로 저장소가 생성됨</a:t>
            </a:r>
            <a:endParaRPr lang="en-US" altLang="ko-KR" sz="105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- clone</a:t>
            </a:r>
            <a:r>
              <a:rPr lang="ko-KR" altLang="en-US" dirty="0">
                <a:latin typeface="+mn-ea"/>
              </a:rPr>
              <a:t>은 </a:t>
            </a:r>
            <a:r>
              <a:rPr lang="en-US" altLang="ko-KR" dirty="0">
                <a:latin typeface="+mn-ea"/>
              </a:rPr>
              <a:t>‘git </a:t>
            </a:r>
            <a:r>
              <a:rPr lang="en-US" altLang="ko-KR" dirty="0" err="1">
                <a:latin typeface="+mn-ea"/>
              </a:rPr>
              <a:t>init</a:t>
            </a:r>
            <a:r>
              <a:rPr lang="en-US" altLang="ko-KR" dirty="0">
                <a:latin typeface="+mn-ea"/>
              </a:rPr>
              <a:t>’ </a:t>
            </a:r>
            <a:r>
              <a:rPr lang="ko-KR" altLang="en-US" dirty="0">
                <a:latin typeface="+mn-ea"/>
              </a:rPr>
              <a:t>명령어 없이 원격 저장소의 내용을 로컬저장소에 그대로 복사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-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main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외 다른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branch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는 복사되지 않으니 따로 받아야 함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(</a:t>
            </a:r>
            <a:r>
              <a:rPr lang="en-US" altLang="ko-KR" sz="1400" dirty="0" err="1">
                <a:latin typeface="+mn-ea"/>
              </a:rPr>
              <a:t>git</a:t>
            </a:r>
            <a:r>
              <a:rPr lang="en-US" altLang="ko-KR" sz="1400" dirty="0">
                <a:latin typeface="+mn-ea"/>
              </a:rPr>
              <a:t> checkout -t origin/</a:t>
            </a:r>
            <a:r>
              <a:rPr lang="ko-KR" altLang="en-US" sz="1400" dirty="0" err="1">
                <a:latin typeface="+mn-ea"/>
              </a:rPr>
              <a:t>브랜치명</a:t>
            </a:r>
            <a:r>
              <a:rPr lang="en-US" altLang="ko-KR" sz="1400" dirty="0">
                <a:latin typeface="+mn-ea"/>
              </a:rPr>
              <a:t>)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workplace</a:t>
            </a:r>
            <a:r>
              <a:rPr lang="ko-KR" altLang="en-US" dirty="0">
                <a:latin typeface="+mn-ea"/>
              </a:rPr>
              <a:t>로 이동하여 생성된 폴더 확인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원격저장소 이름과 동일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9AB56A-BB1C-4E27-81D0-5712ADCA82DE}"/>
              </a:ext>
            </a:extLst>
          </p:cNvPr>
          <p:cNvSpPr/>
          <p:nvPr/>
        </p:nvSpPr>
        <p:spPr>
          <a:xfrm>
            <a:off x="3263656" y="5484232"/>
            <a:ext cx="1308343" cy="5789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FF54F4-B9C3-4F20-B67F-C557D3394B30}"/>
              </a:ext>
            </a:extLst>
          </p:cNvPr>
          <p:cNvSpPr/>
          <p:nvPr/>
        </p:nvSpPr>
        <p:spPr>
          <a:xfrm>
            <a:off x="3264881" y="5035137"/>
            <a:ext cx="1307118" cy="233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EC07FC-7704-4F0E-AF7E-620F9806E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11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4314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를 나의 로컬저장소로 복제하기 </a:t>
            </a:r>
            <a:r>
              <a:rPr lang="en-US" altLang="ko-KR" dirty="0"/>
              <a:t>(clone)</a:t>
            </a:r>
          </a:p>
          <a:p>
            <a:pPr lvl="1"/>
            <a:r>
              <a:rPr lang="en-US" altLang="ko-KR" dirty="0" err="1">
                <a:latin typeface="+mn-ea"/>
              </a:rPr>
              <a:t>daniel-hw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폴더로 이동하여 폴더 내용 확인 </a:t>
            </a:r>
            <a:r>
              <a:rPr lang="en-US" altLang="ko-KR" dirty="0">
                <a:latin typeface="+mn-ea"/>
              </a:rPr>
              <a:t>(☞ cd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daniel-hw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원격저장소 내용과 동일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이제부터 나의 업무를 수행하고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까지 진행하게 됨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D2945F-70A7-44C5-8779-377687BE1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576" y="2761693"/>
            <a:ext cx="6124575" cy="176212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08E1B06-C10A-4ABD-AF11-030B5E4D8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12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3361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작업하기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가장 먼저 나만의 작업을 위한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branch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만들기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중요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!)</a:t>
            </a: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혹시나 있을 수 있는 덮어 쓰기를 방지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(origin main,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로컬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main) </a:t>
            </a: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항상 원본 유지 필요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pull request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를 용이하게 해줌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자동 화면 노출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checkout -b develop # develop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만들고 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내용 삽입 </a:t>
            </a:r>
            <a:r>
              <a:rPr lang="en-US" altLang="ko-KR" dirty="0">
                <a:latin typeface="+mn-ea"/>
              </a:rPr>
              <a:t>: program.txt</a:t>
            </a:r>
            <a:r>
              <a:rPr lang="ko-KR" altLang="en-US" dirty="0">
                <a:latin typeface="+mn-ea"/>
              </a:rPr>
              <a:t>를 열고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‘</a:t>
            </a:r>
            <a:r>
              <a:rPr lang="en-US" altLang="ko-KR" dirty="0" err="1">
                <a:latin typeface="+mn-ea"/>
              </a:rPr>
              <a:t>githubID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작업 추가합니다</a:t>
            </a:r>
            <a:r>
              <a:rPr lang="en-US" altLang="ko-KR" dirty="0">
                <a:latin typeface="+mn-ea"/>
              </a:rPr>
              <a:t>.’</a:t>
            </a:r>
            <a:r>
              <a:rPr lang="ko-KR" altLang="en-US" dirty="0">
                <a:latin typeface="+mn-ea"/>
              </a:rPr>
              <a:t>  저장하고 닫기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작업하기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1152CF3-66C2-4B45-AEFC-5FB2D3170FD8}"/>
              </a:ext>
            </a:extLst>
          </p:cNvPr>
          <p:cNvCxnSpPr>
            <a:cxnSpLocks/>
          </p:cNvCxnSpPr>
          <p:nvPr/>
        </p:nvCxnSpPr>
        <p:spPr>
          <a:xfrm>
            <a:off x="4791239" y="4395688"/>
            <a:ext cx="658174" cy="36631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0924DC18-5EE4-44A0-B29C-D3546BE8B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413" y="3562438"/>
            <a:ext cx="2876550" cy="152400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609642E-0701-4A5D-93A4-6A8C98743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13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2169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7577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 저장소 확인하기</a:t>
            </a:r>
            <a:r>
              <a:rPr lang="en-US" altLang="ko-KR" dirty="0">
                <a:latin typeface="+mn-ea"/>
              </a:rPr>
              <a:t>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remote -v #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2400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→ clone</a:t>
            </a:r>
            <a:r>
              <a:rPr lang="ko-KR" altLang="en-US" dirty="0">
                <a:latin typeface="+mn-ea"/>
              </a:rPr>
              <a:t>에서는 자동적으로 </a:t>
            </a:r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가 연결되어 있음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이후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까지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status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add program.txt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commit -m ‘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 name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’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status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993E5C1-40EA-4EB1-9682-40EB96EE9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737" y="2432895"/>
            <a:ext cx="6000750" cy="73342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8B7640A-BDAC-43D1-A2F5-A212E3AFA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14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2060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작업하고 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작업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(develop)</a:t>
            </a:r>
            <a:r>
              <a:rPr lang="ko-KR" altLang="en-US" dirty="0">
                <a:latin typeface="+mn-ea"/>
              </a:rPr>
              <a:t>를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 진행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develop </a:t>
            </a:r>
            <a:r>
              <a:rPr lang="ko-KR" altLang="en-US" dirty="0" err="1">
                <a:latin typeface="+mn-ea"/>
              </a:rPr>
              <a:t>브랜치에서</a:t>
            </a:r>
            <a:r>
              <a:rPr lang="ko-KR" altLang="en-US" dirty="0">
                <a:latin typeface="+mn-ea"/>
              </a:rPr>
              <a:t> 아래 명령어 입력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-u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origin develop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</a:p>
          <a:p>
            <a:pPr lvl="1"/>
            <a:r>
              <a:rPr lang="ko-KR" altLang="en-US" dirty="0">
                <a:latin typeface="+mn-ea"/>
              </a:rPr>
              <a:t>나의 원격저장소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daniel-hw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842F0AD-3011-4D91-BE8F-42414489B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15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7871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A041E02-47BA-43A1-9EAD-729E5CF48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61" y="1953364"/>
            <a:ext cx="7461830" cy="406760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화면에 </a:t>
            </a:r>
            <a:r>
              <a:rPr lang="en-US" altLang="ko-KR" dirty="0">
                <a:latin typeface="+mn-ea"/>
              </a:rPr>
              <a:t>compare &amp; pull request </a:t>
            </a:r>
            <a:r>
              <a:rPr lang="ko-KR" altLang="en-US" dirty="0">
                <a:latin typeface="+mn-ea"/>
              </a:rPr>
              <a:t>버튼이 보임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※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같은 </a:t>
            </a:r>
            <a:r>
              <a:rPr lang="ko-KR" altLang="en-US" sz="1200" dirty="0" err="1">
                <a:solidFill>
                  <a:srgbClr val="0000FF"/>
                </a:solidFill>
                <a:latin typeface="+mn-ea"/>
              </a:rPr>
              <a:t>브랜치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 이름으로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push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하면 두번째부터는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‘</a:t>
            </a:r>
            <a:r>
              <a:rPr lang="en-US" altLang="ko-KR" sz="1200" dirty="0" err="1">
                <a:solidFill>
                  <a:srgbClr val="0000FF"/>
                </a:solidFill>
                <a:latin typeface="+mn-ea"/>
              </a:rPr>
              <a:t>compare&amp;pull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request’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화면을 따로 나타나지 않음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.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322244" y="3466646"/>
            <a:ext cx="1672321" cy="25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20696" y="1953364"/>
            <a:ext cx="2037708" cy="1513282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36006" y="3293027"/>
            <a:ext cx="6465062" cy="625033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38605" y="324133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515CD70-D851-4EF6-A92B-CAEEF1EB0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16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834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43440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 Request</a:t>
            </a:r>
            <a:r>
              <a:rPr lang="ko-KR" altLang="en-US" dirty="0"/>
              <a:t>란</a:t>
            </a:r>
            <a:r>
              <a:rPr lang="en-US" altLang="ko-KR" dirty="0"/>
              <a:t>? (</a:t>
            </a:r>
            <a:r>
              <a:rPr lang="ko-KR" altLang="en-US" dirty="0"/>
              <a:t>내 것을 </a:t>
            </a:r>
            <a:r>
              <a:rPr lang="en-US" altLang="ko-KR" dirty="0"/>
              <a:t>pull</a:t>
            </a:r>
            <a:r>
              <a:rPr lang="ko-KR" altLang="en-US" dirty="0"/>
              <a:t>해서 </a:t>
            </a:r>
            <a:r>
              <a:rPr lang="en-US" altLang="ko-KR" dirty="0"/>
              <a:t>merge</a:t>
            </a:r>
            <a:r>
              <a:rPr lang="ko-KR" altLang="en-US" dirty="0"/>
              <a:t>해 주세요</a:t>
            </a:r>
            <a:r>
              <a:rPr lang="en-US" altLang="ko-KR" dirty="0"/>
              <a:t>!)</a:t>
            </a:r>
          </a:p>
          <a:p>
            <a:pPr lvl="1"/>
            <a:r>
              <a:rPr lang="en-US" altLang="ko-KR" dirty="0"/>
              <a:t>Pull Request</a:t>
            </a:r>
            <a:r>
              <a:rPr lang="ko-KR" altLang="en-US" dirty="0"/>
              <a:t>가 올려지면</a:t>
            </a:r>
            <a:r>
              <a:rPr lang="en-US" altLang="ko-KR" dirty="0"/>
              <a:t>(open</a:t>
            </a:r>
            <a:r>
              <a:rPr lang="ko-KR" altLang="en-US" dirty="0"/>
              <a:t>되면</a:t>
            </a:r>
            <a:r>
              <a:rPr lang="en-US" altLang="ko-KR" dirty="0"/>
              <a:t>)  </a:t>
            </a:r>
            <a:r>
              <a:rPr lang="ko-KR" altLang="en-US" dirty="0"/>
              <a:t>과제에 참여한 사람들이  내용을 검토하고</a:t>
            </a:r>
            <a:r>
              <a:rPr lang="en-US" altLang="ko-KR" dirty="0"/>
              <a:t>, </a:t>
            </a:r>
          </a:p>
          <a:p>
            <a:pPr marL="266700" lvl="1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의견을 개진함</a:t>
            </a:r>
            <a:r>
              <a:rPr lang="en-US" altLang="ko-KR" dirty="0"/>
              <a:t>. </a:t>
            </a:r>
            <a:r>
              <a:rPr lang="en-US" altLang="ko-KR" dirty="0">
                <a:solidFill>
                  <a:srgbClr val="0000FF"/>
                </a:solidFill>
              </a:rPr>
              <a:t>(</a:t>
            </a:r>
            <a:r>
              <a:rPr lang="ko-KR" altLang="en-US" dirty="0">
                <a:solidFill>
                  <a:srgbClr val="0000FF"/>
                </a:solidFill>
              </a:rPr>
              <a:t>심사 단계를 거치는 것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ko-KR" altLang="en-US" dirty="0"/>
              <a:t>코드 리뷰 등을 통하여 통과가 되면 </a:t>
            </a:r>
            <a:r>
              <a:rPr lang="en-US" altLang="ko-KR" dirty="0"/>
              <a:t>merge</a:t>
            </a:r>
            <a:r>
              <a:rPr lang="ko-KR" altLang="en-US" dirty="0"/>
              <a:t>를 요구한 </a:t>
            </a:r>
            <a:r>
              <a:rPr lang="en-US" altLang="ko-KR" dirty="0"/>
              <a:t>branch</a:t>
            </a:r>
            <a:r>
              <a:rPr lang="ko-KR" altLang="en-US" dirty="0"/>
              <a:t>에  </a:t>
            </a:r>
            <a:r>
              <a:rPr lang="en-US" altLang="ko-KR" dirty="0"/>
              <a:t>merge</a:t>
            </a:r>
            <a:r>
              <a:rPr lang="ko-KR" altLang="en-US" dirty="0"/>
              <a:t>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검토가 완료된 내용으로 다른 이용자들은 내용을 받아서 사용하게 됨</a:t>
            </a:r>
            <a:endParaRPr lang="en-US" altLang="ko-KR" dirty="0"/>
          </a:p>
          <a:p>
            <a:pPr lvl="1"/>
            <a:r>
              <a:rPr lang="ko-KR" altLang="en-US" dirty="0"/>
              <a:t>권한에 따른 사용 경우 두 가지가 있음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1. </a:t>
            </a:r>
            <a:r>
              <a:rPr lang="ko-KR" altLang="en-US" dirty="0"/>
              <a:t>오픈소스 방식에서 사용하는 경우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  - </a:t>
            </a:r>
            <a:r>
              <a:rPr lang="ko-KR" altLang="en-US" dirty="0"/>
              <a:t>남의 원격저장소 권한이 없음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r>
              <a:rPr lang="en-US" altLang="ko-KR" dirty="0"/>
              <a:t>Fork </a:t>
            </a:r>
            <a:r>
              <a:rPr lang="en-US" altLang="ko-KR" dirty="0">
                <a:sym typeface="Wingdings" panose="05000000000000000000" pitchFamily="2" charset="2"/>
              </a:rPr>
              <a:t> clone  push  pull </a:t>
            </a:r>
            <a:r>
              <a:rPr lang="en-US" altLang="ko-KR" dirty="0"/>
              <a:t>request</a:t>
            </a:r>
          </a:p>
          <a:p>
            <a:pPr marL="266700" lvl="1" indent="0">
              <a:buNone/>
            </a:pPr>
            <a:r>
              <a:rPr lang="en-US" altLang="ko-KR" dirty="0"/>
              <a:t>   2. </a:t>
            </a:r>
            <a:r>
              <a:rPr lang="ko-KR" altLang="en-US" dirty="0"/>
              <a:t>참여자</a:t>
            </a:r>
            <a:r>
              <a:rPr lang="en-US" altLang="ko-KR" dirty="0"/>
              <a:t>(collaborator)</a:t>
            </a:r>
            <a:r>
              <a:rPr lang="ko-KR" altLang="en-US" dirty="0"/>
              <a:t>로서 사용하는 경우 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  - </a:t>
            </a:r>
            <a:r>
              <a:rPr lang="ko-KR" altLang="en-US" dirty="0"/>
              <a:t>참여자가 </a:t>
            </a:r>
            <a:r>
              <a:rPr lang="en-US" altLang="ko-KR" dirty="0"/>
              <a:t>PR open</a:t>
            </a:r>
            <a:r>
              <a:rPr lang="ko-KR" altLang="en-US" dirty="0"/>
              <a:t>하고 심사하고 </a:t>
            </a:r>
            <a:r>
              <a:rPr lang="en-US" altLang="ko-KR" dirty="0"/>
              <a:t>merge</a:t>
            </a:r>
            <a:r>
              <a:rPr lang="ko-KR" altLang="en-US" dirty="0"/>
              <a:t>할 수 있는 권한이 부여됨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  - </a:t>
            </a: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참여자들끼리 의견 교환 및 검토를 받을 수 있는 장점이 있음</a:t>
            </a:r>
            <a:r>
              <a:rPr lang="en-US" altLang="ko-KR" dirty="0"/>
              <a:t>.</a:t>
            </a:r>
          </a:p>
          <a:p>
            <a:pPr marL="266700" lvl="1" indent="0">
              <a:buNone/>
            </a:pPr>
            <a:r>
              <a:rPr lang="en-US" altLang="ko-KR" dirty="0"/>
              <a:t>     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AFB8856-E0C9-4533-AF76-2AE233AD5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17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5503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B7612E9-7003-4E4D-A012-2E6D28276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81" y="2244964"/>
            <a:ext cx="7781925" cy="36195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+mn-ea"/>
              </a:rPr>
              <a:t>Upstream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저장소에 연결되면서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PR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을 공개하라는 화면이 나옴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28256" y="4356350"/>
            <a:ext cx="7588567" cy="33872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28256" y="2238180"/>
            <a:ext cx="2093089" cy="277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1674800" y="1871745"/>
            <a:ext cx="292896" cy="36643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51127" y="3488453"/>
            <a:ext cx="2093089" cy="277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1795587" y="1978041"/>
            <a:ext cx="2623309" cy="149721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529244" y="4023304"/>
            <a:ext cx="6386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Merge</a:t>
            </a:r>
            <a:r>
              <a:rPr lang="ko-KR" altLang="en-US" sz="1400" dirty="0">
                <a:solidFill>
                  <a:srgbClr val="0000FF"/>
                </a:solidFill>
              </a:rPr>
              <a:t>요청을 받는 곳</a:t>
            </a:r>
            <a:r>
              <a:rPr lang="en-US" altLang="ko-KR" sz="1400" dirty="0">
                <a:solidFill>
                  <a:srgbClr val="0000FF"/>
                </a:solidFill>
              </a:rPr>
              <a:t>(upstream)</a:t>
            </a:r>
            <a:r>
              <a:rPr lang="ko-KR" altLang="en-US" sz="1400" dirty="0">
                <a:solidFill>
                  <a:srgbClr val="0000FF"/>
                </a:solidFill>
              </a:rPr>
              <a:t>과 </a:t>
            </a:r>
            <a:r>
              <a:rPr lang="en-US" altLang="ko-KR" sz="1400" dirty="0">
                <a:solidFill>
                  <a:srgbClr val="0000FF"/>
                </a:solidFill>
              </a:rPr>
              <a:t>merge</a:t>
            </a:r>
            <a:r>
              <a:rPr lang="ko-KR" altLang="en-US" sz="1400" dirty="0">
                <a:solidFill>
                  <a:srgbClr val="0000FF"/>
                </a:solidFill>
              </a:rPr>
              <a:t>요청을 하는 곳</a:t>
            </a:r>
            <a:r>
              <a:rPr lang="en-US" altLang="ko-KR" sz="1400" dirty="0">
                <a:solidFill>
                  <a:srgbClr val="0000FF"/>
                </a:solidFill>
              </a:rPr>
              <a:t>(origin)</a:t>
            </a:r>
            <a:r>
              <a:rPr lang="ko-KR" altLang="en-US" sz="1400" dirty="0">
                <a:solidFill>
                  <a:srgbClr val="0000FF"/>
                </a:solidFill>
              </a:rPr>
              <a:t>을 확인해야 함</a:t>
            </a:r>
            <a:r>
              <a:rPr lang="en-US" altLang="ko-KR" sz="1400" dirty="0">
                <a:solidFill>
                  <a:srgbClr val="0000FF"/>
                </a:solidFill>
              </a:rPr>
              <a:t>. 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7001271" y="4607148"/>
            <a:ext cx="119240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332308" y="4607148"/>
            <a:ext cx="9198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1954706" y="4421528"/>
            <a:ext cx="1258464" cy="20266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5557007" y="4421528"/>
            <a:ext cx="1258464" cy="20266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1010088" y="4977838"/>
            <a:ext cx="119240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817925-D564-47A8-9C6C-F0E523B0C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18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7797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DE5EF91-5BAC-4631-A5A3-6C3BBC8AD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18" y="1972372"/>
            <a:ext cx="7200900" cy="38576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+mn-ea"/>
              </a:rPr>
              <a:t>Pull Request commit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요약 저장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, PR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하는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이유 설명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552479" y="5384184"/>
            <a:ext cx="1960245" cy="277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68840" y="5158875"/>
            <a:ext cx="617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346922" y="2178480"/>
            <a:ext cx="2000563" cy="286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1993248" y="1901122"/>
            <a:ext cx="555585" cy="253608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441925" y="3137763"/>
            <a:ext cx="2975465" cy="286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2453833" y="1991361"/>
            <a:ext cx="1963558" cy="113452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835964" y="5837661"/>
            <a:ext cx="440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화면을 밑으로 스크롤하면 변경 내용도 같이 보임</a:t>
            </a:r>
            <a:r>
              <a:rPr lang="en-US" altLang="ko-KR" sz="1400" dirty="0">
                <a:solidFill>
                  <a:srgbClr val="0000FF"/>
                </a:solidFill>
              </a:rPr>
              <a:t> 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A15512-0D33-4A6B-B5B5-35D4E933B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19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096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120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원격저장소의 내용을 받아서 수정 후 </a:t>
            </a:r>
            <a:r>
              <a:rPr lang="en-US" altLang="ko-KR" dirty="0"/>
              <a:t>merge</a:t>
            </a:r>
            <a:r>
              <a:rPr lang="ko-KR" altLang="en-US" dirty="0"/>
              <a:t>해달라고 요청하기</a:t>
            </a:r>
            <a:endParaRPr lang="en-US" altLang="ko-KR" dirty="0"/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남의 원격저장소에 있는 자료를 찾아서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원격저장소에 복사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(fork)</a:t>
            </a:r>
            <a:r>
              <a:rPr lang="ko-KR" altLang="en-US" dirty="0">
                <a:latin typeface="+mn-ea"/>
              </a:rPr>
              <a:t>하고</a:t>
            </a:r>
            <a:endParaRPr lang="en-US" altLang="ko-KR" dirty="0"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복사된 자료를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로컬저장소에 다시 복사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(clone)</a:t>
            </a:r>
            <a:r>
              <a:rPr lang="ko-KR" altLang="en-US" dirty="0">
                <a:latin typeface="+mn-ea"/>
              </a:rPr>
              <a:t>하여 수정한 후에</a:t>
            </a:r>
            <a:endParaRPr lang="en-US" altLang="ko-KR" dirty="0"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수정한 자료를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원격저장소에 올리고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(push)</a:t>
            </a:r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원래의 저장소인 남의 원격저장소에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merge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요청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(Pull Request)</a:t>
            </a:r>
          </a:p>
          <a:p>
            <a:pPr marL="541338" lvl="1" indent="-274638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실습 내용 </a:t>
            </a:r>
            <a:r>
              <a:rPr lang="en-US" altLang="ko-KR" dirty="0"/>
              <a:t>(Forking workflow)</a:t>
            </a:r>
            <a:endParaRPr lang="ko-KR" altLang="en-US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448310" y="3778458"/>
            <a:ext cx="2192893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남의 </a:t>
            </a:r>
            <a:r>
              <a:rPr lang="ko-KR" altLang="en-US" sz="1400" dirty="0" err="1">
                <a:solidFill>
                  <a:schemeClr val="tx1"/>
                </a:solidFill>
              </a:rPr>
              <a:t>원격저장소</a:t>
            </a:r>
            <a:r>
              <a:rPr lang="en-US" altLang="ko-KR" sz="1400" dirty="0">
                <a:solidFill>
                  <a:schemeClr val="tx1"/>
                </a:solidFill>
              </a:rPr>
              <a:t>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918586" y="3778458"/>
            <a:ext cx="2148964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나의 </a:t>
            </a:r>
            <a:r>
              <a:rPr lang="ko-KR" altLang="en-US" sz="1400" dirty="0" err="1">
                <a:solidFill>
                  <a:schemeClr val="tx1"/>
                </a:solidFill>
              </a:rPr>
              <a:t>원격저장소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448311" y="3535419"/>
            <a:ext cx="899565" cy="24617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upstream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4918586" y="3535419"/>
            <a:ext cx="899565" cy="246177"/>
          </a:xfrm>
          <a:prstGeom prst="roundRect">
            <a:avLst/>
          </a:prstGeom>
          <a:solidFill>
            <a:srgbClr val="92D050"/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origin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918586" y="5010358"/>
            <a:ext cx="2148964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나의 </a:t>
            </a:r>
            <a:r>
              <a:rPr lang="ko-KR" altLang="en-US" sz="1400" dirty="0" err="1">
                <a:solidFill>
                  <a:schemeClr val="tx1"/>
                </a:solidFill>
              </a:rPr>
              <a:t>로컬저장소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641203" y="3925251"/>
            <a:ext cx="127738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85792" y="3627602"/>
            <a:ext cx="693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① fork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6513768" y="4455401"/>
            <a:ext cx="0" cy="57001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57147" y="4571059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② clone</a:t>
            </a:r>
            <a:endParaRPr lang="ko-KR" altLang="en-US" sz="1400" dirty="0"/>
          </a:p>
        </p:txBody>
      </p:sp>
      <p:cxnSp>
        <p:nvCxnSpPr>
          <p:cNvPr id="21" name="직선 화살표 연결선 20"/>
          <p:cNvCxnSpPr/>
          <p:nvPr/>
        </p:nvCxnSpPr>
        <p:spPr>
          <a:xfrm flipH="1" flipV="1">
            <a:off x="5535868" y="4439538"/>
            <a:ext cx="4276" cy="57082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864837" y="4537406"/>
            <a:ext cx="7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③ push</a:t>
            </a:r>
            <a:endParaRPr lang="ko-KR" altLang="en-US" sz="1400" dirty="0"/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3641203" y="4323738"/>
            <a:ext cx="127738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62152" y="4342916"/>
            <a:ext cx="742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④ Pull</a:t>
            </a:r>
          </a:p>
          <a:p>
            <a:pPr algn="ctr"/>
            <a:r>
              <a:rPr lang="en-US" altLang="ko-KR" sz="1400" dirty="0"/>
              <a:t>request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886812" y="4115874"/>
            <a:ext cx="829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⑤merge</a:t>
            </a:r>
            <a:endParaRPr lang="ko-KR" altLang="en-US" sz="1400" dirty="0"/>
          </a:p>
        </p:txBody>
      </p:sp>
      <p:sp>
        <p:nvSpPr>
          <p:cNvPr id="5" name="굽은 화살표 4"/>
          <p:cNvSpPr/>
          <p:nvPr/>
        </p:nvSpPr>
        <p:spPr>
          <a:xfrm rot="5400000">
            <a:off x="4530769" y="3085536"/>
            <a:ext cx="1050314" cy="2829447"/>
          </a:xfrm>
          <a:prstGeom prst="bentArrow">
            <a:avLst>
              <a:gd name="adj1" fmla="val 6679"/>
              <a:gd name="adj2" fmla="val 8397"/>
              <a:gd name="adj3" fmla="val 12023"/>
              <a:gd name="adj4" fmla="val 43750"/>
            </a:avLst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굽은 화살표 22"/>
          <p:cNvSpPr/>
          <p:nvPr/>
        </p:nvSpPr>
        <p:spPr>
          <a:xfrm flipH="1">
            <a:off x="3641201" y="4152217"/>
            <a:ext cx="2176950" cy="873198"/>
          </a:xfrm>
          <a:prstGeom prst="bentArrow">
            <a:avLst>
              <a:gd name="adj1" fmla="val 9095"/>
              <a:gd name="adj2" fmla="val 8397"/>
              <a:gd name="adj3" fmla="val 13231"/>
              <a:gd name="adj4" fmla="val 46166"/>
            </a:avLst>
          </a:prstGeom>
          <a:solidFill>
            <a:schemeClr val="bg2">
              <a:lumMod val="60000"/>
              <a:lumOff val="40000"/>
              <a:alpha val="56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15A9F1D6-645C-4344-AD39-3723637592AF}"/>
              </a:ext>
            </a:extLst>
          </p:cNvPr>
          <p:cNvSpPr txBox="1">
            <a:spLocks/>
          </p:cNvSpPr>
          <p:nvPr/>
        </p:nvSpPr>
        <p:spPr>
          <a:xfrm>
            <a:off x="386728" y="5481509"/>
            <a:ext cx="8735499" cy="793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ko-KR" sz="1600" dirty="0"/>
              <a:t># Pull</a:t>
            </a:r>
            <a:r>
              <a:rPr lang="ko-KR" altLang="en-US" sz="1600" dirty="0"/>
              <a:t> </a:t>
            </a:r>
            <a:r>
              <a:rPr lang="en-US" altLang="ko-KR" sz="1600" dirty="0"/>
              <a:t>Request(PR)</a:t>
            </a:r>
            <a:r>
              <a:rPr lang="ko-KR" altLang="en-US" sz="1600" dirty="0"/>
              <a:t>란</a:t>
            </a:r>
            <a:r>
              <a:rPr lang="en-US" altLang="ko-KR" sz="1600" dirty="0"/>
              <a:t>?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내가 수정한 것을 당겨서</a:t>
            </a:r>
            <a:r>
              <a:rPr lang="en-US" altLang="ko-KR" dirty="0">
                <a:latin typeface="+mn-ea"/>
              </a:rPr>
              <a:t>(pull) </a:t>
            </a:r>
            <a:r>
              <a:rPr lang="ko-KR" altLang="en-US" dirty="0">
                <a:latin typeface="+mn-ea"/>
              </a:rPr>
              <a:t>당신의 저장소에 </a:t>
            </a:r>
            <a:r>
              <a:rPr lang="en-US" altLang="ko-KR" dirty="0">
                <a:latin typeface="+mn-ea"/>
              </a:rPr>
              <a:t>merge</a:t>
            </a:r>
            <a:r>
              <a:rPr lang="ko-KR" altLang="en-US" dirty="0">
                <a:latin typeface="+mn-ea"/>
              </a:rPr>
              <a:t>시켜 달라고 요청</a:t>
            </a:r>
            <a:r>
              <a:rPr lang="en-US" altLang="ko-KR" dirty="0">
                <a:latin typeface="+mn-ea"/>
              </a:rPr>
              <a:t>(Request)</a:t>
            </a:r>
            <a:r>
              <a:rPr lang="ko-KR" altLang="en-US" dirty="0">
                <a:latin typeface="+mn-ea"/>
              </a:rPr>
              <a:t>하는 것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57A181-9B2C-4852-84C4-1FF011467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9385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E3AD86E-5FA8-4E4D-A1AA-35476B321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74" y="2165063"/>
            <a:ext cx="7998473" cy="347643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변경 내용 확인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4908594" y="5298089"/>
            <a:ext cx="2905369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68840" y="5052000"/>
            <a:ext cx="1099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</a:rPr>
              <a:t>변경 내용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4FC5DD9-BB23-4210-B08C-BFCCE00A3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20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4013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18D049-61F2-4907-B33C-A811AEF07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91" y="953921"/>
            <a:ext cx="7667996" cy="5399254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61610" y="2546431"/>
            <a:ext cx="882181" cy="36114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61612" y="2167467"/>
            <a:ext cx="2623646" cy="3789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3285258" y="2167467"/>
            <a:ext cx="428263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407700" y="1904307"/>
            <a:ext cx="2752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앞에서 기입한 </a:t>
            </a:r>
            <a:r>
              <a:rPr lang="en-US" altLang="ko-KR" sz="1400" dirty="0">
                <a:solidFill>
                  <a:srgbClr val="0000FF"/>
                </a:solidFill>
              </a:rPr>
              <a:t>PR commit</a:t>
            </a:r>
            <a:r>
              <a:rPr lang="ko-KR" altLang="en-US" sz="1400" dirty="0">
                <a:solidFill>
                  <a:srgbClr val="0000FF"/>
                </a:solidFill>
              </a:rPr>
              <a:t> 요약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4066657" y="2165489"/>
            <a:ext cx="2507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저장소에 요청된 </a:t>
            </a:r>
            <a:r>
              <a:rPr lang="en-US" altLang="ko-KR" sz="1400" dirty="0">
                <a:solidFill>
                  <a:srgbClr val="0000FF"/>
                </a:solidFill>
              </a:rPr>
              <a:t>PR </a:t>
            </a:r>
            <a:r>
              <a:rPr lang="ko-KR" altLang="en-US" sz="1400" dirty="0">
                <a:solidFill>
                  <a:srgbClr val="0000FF"/>
                </a:solidFill>
              </a:rPr>
              <a:t>고유 번호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755779" y="2319377"/>
            <a:ext cx="430074" cy="4598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2929369" y="1176759"/>
            <a:ext cx="2173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진행중인 </a:t>
            </a:r>
            <a:r>
              <a:rPr lang="en-US" altLang="ko-KR" sz="1400" dirty="0">
                <a:solidFill>
                  <a:srgbClr val="0000FF"/>
                </a:solidFill>
              </a:rPr>
              <a:t>PR</a:t>
            </a:r>
            <a:r>
              <a:rPr lang="ko-KR" altLang="en-US" sz="1400" dirty="0">
                <a:solidFill>
                  <a:srgbClr val="0000FF"/>
                </a:solidFill>
              </a:rPr>
              <a:t>이 하나 있음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566140" y="1448911"/>
            <a:ext cx="189639" cy="150771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1465454" y="2921004"/>
            <a:ext cx="129270" cy="9189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594724" y="2859005"/>
            <a:ext cx="2495498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  진행중 상태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5779451" y="5273747"/>
            <a:ext cx="2173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다음 페이지에 </a:t>
            </a:r>
            <a:r>
              <a:rPr lang="ko-KR" altLang="en-US" sz="1400" dirty="0" err="1"/>
              <a:t>연속화면</a:t>
            </a:r>
            <a:endParaRPr lang="ko-KR" altLang="en-US" sz="14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EE7A74A-A931-4F44-B908-882D10E53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21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8662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4744710-DFC3-48A9-952B-50FB50C07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68" y="1884256"/>
            <a:ext cx="6896100" cy="34766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045692" y="4812338"/>
            <a:ext cx="1628240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423061" y="4778173"/>
            <a:ext cx="3986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PR</a:t>
            </a:r>
            <a:r>
              <a:rPr lang="ko-KR" altLang="en-US" sz="1400" dirty="0">
                <a:solidFill>
                  <a:srgbClr val="0000FF"/>
                </a:solidFill>
              </a:rPr>
              <a:t>을 취소하고자 하면 </a:t>
            </a:r>
            <a:r>
              <a:rPr lang="en-US" altLang="ko-KR" sz="1400" dirty="0">
                <a:solidFill>
                  <a:srgbClr val="0000FF"/>
                </a:solidFill>
              </a:rPr>
              <a:t>comment</a:t>
            </a:r>
            <a:r>
              <a:rPr lang="ko-KR" altLang="en-US" sz="1400" dirty="0">
                <a:solidFill>
                  <a:srgbClr val="0000FF"/>
                </a:solidFill>
              </a:rPr>
              <a:t>를 하고 </a:t>
            </a:r>
            <a:r>
              <a:rPr lang="en-US" altLang="ko-KR" sz="1400" dirty="0">
                <a:solidFill>
                  <a:srgbClr val="0000FF"/>
                </a:solidFill>
              </a:rPr>
              <a:t>close</a:t>
            </a:r>
            <a:r>
              <a:rPr lang="ko-KR" altLang="en-US" sz="1400" dirty="0">
                <a:solidFill>
                  <a:srgbClr val="0000FF"/>
                </a:solidFill>
              </a:rPr>
              <a:t>시키면 됨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1995738" y="2424644"/>
            <a:ext cx="359753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solidFill>
                  <a:srgbClr val="0000FF"/>
                </a:solidFill>
              </a:rPr>
              <a:t>나는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여기까지 하고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0000FF"/>
                </a:solidFill>
              </a:rPr>
              <a:t>남의 원격저장소</a:t>
            </a:r>
            <a:r>
              <a:rPr lang="en-US" altLang="ko-KR" dirty="0">
                <a:solidFill>
                  <a:srgbClr val="0000FF"/>
                </a:solidFill>
              </a:rPr>
              <a:t>(upstream)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의 결정을 기다림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V="1">
            <a:off x="4324253" y="5087283"/>
            <a:ext cx="685493" cy="57873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5FB3FBE-5A88-4872-AF47-577B70516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22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058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901" y="1944084"/>
            <a:ext cx="7160202" cy="468167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책임자에게 메일 도착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 프로젝트 리더에게 편지 도착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5235519" y="4875404"/>
            <a:ext cx="36583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여기를 클릭하여 연결</a:t>
            </a:r>
            <a:endParaRPr lang="en-US" altLang="ko-KR" sz="1400" dirty="0">
              <a:solidFill>
                <a:srgbClr val="0000FF"/>
              </a:solidFill>
            </a:endParaRPr>
          </a:p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(</a:t>
            </a:r>
            <a:r>
              <a:rPr lang="ko-KR" altLang="en-US" sz="1400" dirty="0" err="1">
                <a:solidFill>
                  <a:srgbClr val="0000FF"/>
                </a:solidFill>
              </a:rPr>
              <a:t>연결전</a:t>
            </a:r>
            <a:r>
              <a:rPr lang="ko-KR" altLang="en-US" sz="1400" dirty="0">
                <a:solidFill>
                  <a:srgbClr val="0000FF"/>
                </a:solidFill>
              </a:rPr>
              <a:t>  </a:t>
            </a:r>
            <a:r>
              <a:rPr lang="en-US" altLang="ko-KR" sz="1400" dirty="0" err="1">
                <a:solidFill>
                  <a:srgbClr val="0000FF"/>
                </a:solidFill>
              </a:rPr>
              <a:t>github</a:t>
            </a:r>
            <a:r>
              <a:rPr lang="ko-KR" altLang="en-US" sz="1400" dirty="0">
                <a:solidFill>
                  <a:srgbClr val="0000FF"/>
                </a:solidFill>
              </a:rPr>
              <a:t>에 로그인 되어 있으면 찾아가기 편함</a:t>
            </a:r>
            <a:r>
              <a:rPr lang="en-US" altLang="ko-KR" sz="1400" dirty="0">
                <a:solidFill>
                  <a:srgbClr val="0000FF"/>
                </a:solidFill>
              </a:rPr>
              <a:t>)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356658" y="3103638"/>
            <a:ext cx="3939690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 flipV="1">
            <a:off x="5332790" y="4640663"/>
            <a:ext cx="1627319" cy="224033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4152175" y="5717109"/>
            <a:ext cx="1629417" cy="24891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5781592" y="5812134"/>
            <a:ext cx="1074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바뀐 파일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680C5-C9D7-4D59-9239-52AFD02AD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23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1552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DE9F18B1-4CA7-4FF7-822A-2EDD1E085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05" y="3822899"/>
            <a:ext cx="6355492" cy="24749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2C3B497-D23B-4E70-84B0-0F410D82B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075" y="1475818"/>
            <a:ext cx="6355491" cy="2366113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8495"/>
            <a:ext cx="8642350" cy="555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책임자의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2228466" y="2273358"/>
            <a:ext cx="1072872" cy="2679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C71C4A-629E-4E1E-96EA-D1E64458D743}"/>
              </a:ext>
            </a:extLst>
          </p:cNvPr>
          <p:cNvSpPr/>
          <p:nvPr/>
        </p:nvSpPr>
        <p:spPr>
          <a:xfrm flipH="1">
            <a:off x="1278440" y="5845609"/>
            <a:ext cx="1429131" cy="2769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366284-8657-4A5A-B8E1-FA45AE113E00}"/>
              </a:ext>
            </a:extLst>
          </p:cNvPr>
          <p:cNvSpPr txBox="1"/>
          <p:nvPr/>
        </p:nvSpPr>
        <p:spPr>
          <a:xfrm>
            <a:off x="2707571" y="1943009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rgbClr val="FF0000"/>
                </a:solidFill>
              </a:rPr>
              <a:t>① 클릭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CA9B28-D024-48D1-AEB2-7831A2CE53CF}"/>
              </a:ext>
            </a:extLst>
          </p:cNvPr>
          <p:cNvSpPr txBox="1"/>
          <p:nvPr/>
        </p:nvSpPr>
        <p:spPr>
          <a:xfrm>
            <a:off x="2729277" y="5801973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rgbClr val="FF0000"/>
                </a:solidFill>
              </a:rPr>
              <a:t>② 클릭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8E415C3-6A6E-4C5F-A694-27A62365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24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3009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6A9887-5446-4AD0-8EEB-D7722BA9B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650" y="1419952"/>
            <a:ext cx="6531923" cy="494744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8495"/>
            <a:ext cx="8642350" cy="555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책임자의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409023" y="5911659"/>
            <a:ext cx="1704565" cy="2769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13589" y="5726859"/>
            <a:ext cx="1226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0000FF"/>
                </a:solidFill>
              </a:rPr>
              <a:t>다음 페이지에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72649" y="2103589"/>
            <a:ext cx="3939690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21254DA-9079-4204-88AB-3FDD612EE476}"/>
              </a:ext>
            </a:extLst>
          </p:cNvPr>
          <p:cNvSpPr txBox="1"/>
          <p:nvPr/>
        </p:nvSpPr>
        <p:spPr>
          <a:xfrm>
            <a:off x="5084107" y="2103589"/>
            <a:ext cx="3658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solidFill>
                  <a:srgbClr val="0000FF"/>
                </a:solidFill>
              </a:rPr>
              <a:t>MaStoTest</a:t>
            </a:r>
            <a:r>
              <a:rPr lang="ko-KR" altLang="en-US" sz="1400" dirty="0">
                <a:solidFill>
                  <a:srgbClr val="0000FF"/>
                </a:solidFill>
              </a:rPr>
              <a:t>가 </a:t>
            </a:r>
            <a:r>
              <a:rPr lang="en-US" altLang="ko-KR" sz="1400" dirty="0">
                <a:solidFill>
                  <a:srgbClr val="0000FF"/>
                </a:solidFill>
              </a:rPr>
              <a:t>1</a:t>
            </a:r>
            <a:r>
              <a:rPr lang="ko-KR" altLang="en-US" sz="1400" dirty="0">
                <a:solidFill>
                  <a:srgbClr val="0000FF"/>
                </a:solidFill>
              </a:rPr>
              <a:t>개의 </a:t>
            </a:r>
            <a:r>
              <a:rPr lang="ko-KR" altLang="en-US" sz="1400" dirty="0" err="1">
                <a:solidFill>
                  <a:srgbClr val="0000FF"/>
                </a:solidFill>
              </a:rPr>
              <a:t>커밋</a:t>
            </a:r>
            <a:r>
              <a:rPr lang="ko-KR" altLang="en-US" sz="1400" dirty="0">
                <a:solidFill>
                  <a:srgbClr val="0000FF"/>
                </a:solidFill>
              </a:rPr>
              <a:t> </a:t>
            </a:r>
            <a:r>
              <a:rPr lang="en-US" altLang="ko-KR" sz="1400" dirty="0">
                <a:solidFill>
                  <a:srgbClr val="0000FF"/>
                </a:solidFill>
              </a:rPr>
              <a:t>merge</a:t>
            </a:r>
            <a:r>
              <a:rPr lang="ko-KR" altLang="en-US" sz="1400" dirty="0">
                <a:solidFill>
                  <a:srgbClr val="0000FF"/>
                </a:solidFill>
              </a:rPr>
              <a:t>를 원함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D3EE01C-74E7-435C-B27F-6BF7F8C671F9}"/>
              </a:ext>
            </a:extLst>
          </p:cNvPr>
          <p:cNvCxnSpPr>
            <a:cxnSpLocks/>
          </p:cNvCxnSpPr>
          <p:nvPr/>
        </p:nvCxnSpPr>
        <p:spPr>
          <a:xfrm flipH="1" flipV="1">
            <a:off x="5127651" y="2103588"/>
            <a:ext cx="239996" cy="15389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5BEE615-85AF-4B97-A0C4-B602FA28A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25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4277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483276B-752E-4B29-A03C-71B50AA1A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45" y="1467400"/>
            <a:ext cx="7350246" cy="480340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8495"/>
            <a:ext cx="8642350" cy="555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책임자의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262381" y="3303253"/>
            <a:ext cx="1784463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051998" y="5783214"/>
            <a:ext cx="3986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반려하고자 하면 </a:t>
            </a:r>
            <a:r>
              <a:rPr lang="en-US" altLang="ko-KR" sz="1400" dirty="0">
                <a:solidFill>
                  <a:srgbClr val="0000FF"/>
                </a:solidFill>
              </a:rPr>
              <a:t>comment</a:t>
            </a:r>
            <a:r>
              <a:rPr lang="ko-KR" altLang="en-US" sz="1400" dirty="0">
                <a:solidFill>
                  <a:srgbClr val="0000FF"/>
                </a:solidFill>
              </a:rPr>
              <a:t>하고 </a:t>
            </a:r>
            <a:r>
              <a:rPr lang="en-US" altLang="ko-KR" sz="1400" dirty="0">
                <a:solidFill>
                  <a:srgbClr val="0000FF"/>
                </a:solidFill>
              </a:rPr>
              <a:t>close </a:t>
            </a:r>
            <a:r>
              <a:rPr lang="ko-KR" altLang="en-US" sz="1400" dirty="0">
                <a:solidFill>
                  <a:srgbClr val="0000FF"/>
                </a:solidFill>
              </a:rPr>
              <a:t>클릭</a:t>
            </a:r>
            <a:r>
              <a:rPr lang="en-US" altLang="ko-KR" sz="1400" dirty="0">
                <a:solidFill>
                  <a:srgbClr val="0000FF"/>
                </a:solidFill>
              </a:rPr>
              <a:t>.</a:t>
            </a:r>
          </a:p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통보와 동시에 </a:t>
            </a:r>
            <a:r>
              <a:rPr lang="en-US" altLang="ko-KR" sz="1400" dirty="0">
                <a:solidFill>
                  <a:srgbClr val="0000FF"/>
                </a:solidFill>
              </a:rPr>
              <a:t>close</a:t>
            </a:r>
            <a:r>
              <a:rPr lang="ko-KR" altLang="en-US" sz="1400" dirty="0">
                <a:solidFill>
                  <a:srgbClr val="0000FF"/>
                </a:solidFill>
              </a:rPr>
              <a:t>화면으로 바뀌면서 종료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V="1">
            <a:off x="4846368" y="6044824"/>
            <a:ext cx="407998" cy="25807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4223825" y="3534535"/>
            <a:ext cx="3058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세가지 종류의 </a:t>
            </a:r>
            <a:r>
              <a:rPr lang="en-US" altLang="ko-KR" sz="1400" dirty="0">
                <a:solidFill>
                  <a:srgbClr val="0000FF"/>
                </a:solidFill>
              </a:rPr>
              <a:t>merge </a:t>
            </a:r>
            <a:r>
              <a:rPr lang="ko-KR" altLang="en-US" sz="1400" dirty="0">
                <a:solidFill>
                  <a:srgbClr val="0000FF"/>
                </a:solidFill>
              </a:rPr>
              <a:t>종류가 있으나</a:t>
            </a:r>
            <a:endParaRPr lang="en-US" altLang="ko-KR" sz="1400" dirty="0">
              <a:solidFill>
                <a:srgbClr val="0000FF"/>
              </a:solidFill>
            </a:endParaRPr>
          </a:p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기본 선택하여 진행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9" idx="1"/>
          </p:cNvCxnSpPr>
          <p:nvPr/>
        </p:nvCxnSpPr>
        <p:spPr>
          <a:xfrm flipH="1" flipV="1">
            <a:off x="3046844" y="3481849"/>
            <a:ext cx="1335151" cy="178595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46844" y="3119701"/>
            <a:ext cx="617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6232B30-43F5-49AF-8C3A-56031D951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26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531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1461747-5B5B-45C2-B2FB-44EB4F92A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62" y="1690409"/>
            <a:ext cx="7553325" cy="40481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8495"/>
            <a:ext cx="8642350" cy="555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책임자의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567542" y="5167591"/>
            <a:ext cx="1284633" cy="3781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33913" y="4890592"/>
            <a:ext cx="617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106771" y="1805949"/>
            <a:ext cx="1388960" cy="236592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5715873-A471-42A3-B468-63ED37DE7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27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96198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92D79A2-6031-4B1B-9CCD-4CE699AEA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94" y="1448245"/>
            <a:ext cx="7337095" cy="4855164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8495"/>
            <a:ext cx="8642350" cy="555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책임자의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862463" y="3005257"/>
            <a:ext cx="907286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590839" y="2344528"/>
            <a:ext cx="2353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Open</a:t>
            </a:r>
            <a:r>
              <a:rPr lang="ko-KR" altLang="en-US" sz="1400" dirty="0">
                <a:solidFill>
                  <a:srgbClr val="0000FF"/>
                </a:solidFill>
              </a:rPr>
              <a:t>에서 </a:t>
            </a:r>
            <a:r>
              <a:rPr lang="en-US" altLang="ko-KR" sz="1400" dirty="0">
                <a:solidFill>
                  <a:srgbClr val="0000FF"/>
                </a:solidFill>
              </a:rPr>
              <a:t>merged</a:t>
            </a:r>
            <a:r>
              <a:rPr lang="ko-KR" altLang="en-US" sz="1400" dirty="0">
                <a:solidFill>
                  <a:srgbClr val="0000FF"/>
                </a:solidFill>
              </a:rPr>
              <a:t>로 변경됨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1590839" y="2646950"/>
            <a:ext cx="186950" cy="34445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493397" y="4155310"/>
            <a:ext cx="740778" cy="21992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0AB607-4F33-44AC-B3B1-1E2C0B63EE78}"/>
              </a:ext>
            </a:extLst>
          </p:cNvPr>
          <p:cNvSpPr/>
          <p:nvPr/>
        </p:nvSpPr>
        <p:spPr>
          <a:xfrm flipH="1">
            <a:off x="1895510" y="1448246"/>
            <a:ext cx="1025820" cy="307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4ABBEB-FB55-4DBB-955D-B5F085FDBC34}"/>
              </a:ext>
            </a:extLst>
          </p:cNvPr>
          <p:cNvSpPr txBox="1"/>
          <p:nvPr/>
        </p:nvSpPr>
        <p:spPr>
          <a:xfrm>
            <a:off x="2921330" y="1427544"/>
            <a:ext cx="617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68514B6-E5DF-4223-AB9A-E304704A0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28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65283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923AA0-7F37-4470-AE4C-3F570BC31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62" y="2126781"/>
            <a:ext cx="8524875" cy="33813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2923932" y="4363656"/>
            <a:ext cx="1601767" cy="3083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2820311" y="3580942"/>
            <a:ext cx="2353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원격저장소의 내용이 바뀜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132827" y="4036145"/>
            <a:ext cx="186950" cy="34445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에 내가 만든 수정 내용이 반영됨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오픈소스 기여의 시작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!!!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5F3746E-B94D-4D55-8E15-B7FDD1E38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29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3835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30B1B07A-5742-4A58-80E1-AA4C35B4F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639" y="3954211"/>
            <a:ext cx="5791200" cy="21812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4CDEA5F-CACB-491A-9E7E-87E1106F1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986" y="2809523"/>
            <a:ext cx="6391275" cy="8763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solidFill>
                  <a:srgbClr val="0000FF"/>
                </a:solidFill>
              </a:rPr>
              <a:t>남의</a:t>
            </a:r>
            <a:r>
              <a:rPr lang="ko-KR" altLang="en-US" dirty="0"/>
              <a:t> 원격저장소</a:t>
            </a:r>
            <a:r>
              <a:rPr lang="en-US" altLang="ko-KR" dirty="0"/>
              <a:t>(upstream)</a:t>
            </a:r>
            <a:r>
              <a:rPr lang="ko-KR" altLang="en-US" dirty="0"/>
              <a:t>를 나의 원격저장소로 복제하기 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원격저장소로 로그인</a:t>
            </a:r>
            <a:r>
              <a:rPr lang="ko-KR" altLang="en-US" dirty="0">
                <a:latin typeface="+mn-ea"/>
              </a:rPr>
              <a:t>하여 찾기 창에서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복제하고자 하는 남의 원격저장소</a:t>
            </a:r>
            <a:r>
              <a:rPr lang="en-US" altLang="ko-KR" dirty="0">
                <a:latin typeface="+mn-ea"/>
              </a:rPr>
              <a:t> (</a:t>
            </a:r>
            <a:r>
              <a:rPr lang="en-US" altLang="ko-KR" dirty="0" err="1">
                <a:latin typeface="+mn-ea"/>
              </a:rPr>
              <a:t>paichaisw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daniel-hw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찾기 후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</p:cNvCxnSpPr>
          <p:nvPr/>
        </p:nvCxnSpPr>
        <p:spPr>
          <a:xfrm>
            <a:off x="6554914" y="2668778"/>
            <a:ext cx="5543" cy="62490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6348455" y="3293679"/>
            <a:ext cx="833386" cy="266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D5E06FA-BFBA-4CCA-A22D-3A6F5C5CC0CC}"/>
              </a:ext>
            </a:extLst>
          </p:cNvPr>
          <p:cNvSpPr/>
          <p:nvPr/>
        </p:nvSpPr>
        <p:spPr>
          <a:xfrm>
            <a:off x="4562244" y="5338279"/>
            <a:ext cx="2182675" cy="3181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9480546-BE68-417B-92B0-B55890B0911E}"/>
              </a:ext>
            </a:extLst>
          </p:cNvPr>
          <p:cNvCxnSpPr>
            <a:cxnSpLocks/>
          </p:cNvCxnSpPr>
          <p:nvPr/>
        </p:nvCxnSpPr>
        <p:spPr>
          <a:xfrm flipH="1">
            <a:off x="5167087" y="3560333"/>
            <a:ext cx="1277256" cy="188633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CD7982-E85A-4BDF-B67F-142184D388EB}"/>
              </a:ext>
            </a:extLst>
          </p:cNvPr>
          <p:cNvSpPr txBox="1"/>
          <p:nvPr/>
        </p:nvSpPr>
        <p:spPr>
          <a:xfrm>
            <a:off x="7000573" y="360157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6C8306-739B-4AB3-9993-7EDE64405E3C}"/>
              </a:ext>
            </a:extLst>
          </p:cNvPr>
          <p:cNvSpPr txBox="1"/>
          <p:nvPr/>
        </p:nvSpPr>
        <p:spPr>
          <a:xfrm>
            <a:off x="5653581" y="508034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1ADF9E-9FE2-4D3A-AD5A-E0CB32AF095C}"/>
              </a:ext>
            </a:extLst>
          </p:cNvPr>
          <p:cNvSpPr txBox="1"/>
          <p:nvPr/>
        </p:nvSpPr>
        <p:spPr>
          <a:xfrm>
            <a:off x="1948729" y="2330224"/>
            <a:ext cx="677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상대방의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homework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저장소</a:t>
            </a:r>
            <a:r>
              <a:rPr lang="en-US" altLang="ko-KR" sz="1400" dirty="0">
                <a:solidFill>
                  <a:srgbClr val="FF0000"/>
                </a:solidFill>
              </a:rPr>
              <a:t> (</a:t>
            </a:r>
            <a:r>
              <a:rPr lang="ko-KR" altLang="en-US" sz="1400" dirty="0">
                <a:solidFill>
                  <a:srgbClr val="FF0000"/>
                </a:solidFill>
              </a:rPr>
              <a:t>예</a:t>
            </a:r>
            <a:r>
              <a:rPr lang="en-US" altLang="ko-KR" sz="1400" dirty="0">
                <a:solidFill>
                  <a:srgbClr val="FF0000"/>
                </a:solidFill>
              </a:rPr>
              <a:t>: ‘</a:t>
            </a:r>
            <a:r>
              <a:rPr lang="ko-KR" altLang="en-US" sz="1400" dirty="0">
                <a:solidFill>
                  <a:srgbClr val="FF0000"/>
                </a:solidFill>
              </a:rPr>
              <a:t>상대방</a:t>
            </a:r>
            <a:r>
              <a:rPr lang="en-US" altLang="ko-KR" sz="1400" dirty="0" err="1">
                <a:solidFill>
                  <a:srgbClr val="FF0000"/>
                </a:solidFill>
              </a:rPr>
              <a:t>githubid</a:t>
            </a:r>
            <a:r>
              <a:rPr lang="en-US" altLang="ko-KR" sz="1400" dirty="0">
                <a:solidFill>
                  <a:srgbClr val="FF0000"/>
                </a:solidFill>
              </a:rPr>
              <a:t>/</a:t>
            </a:r>
            <a:r>
              <a:rPr lang="en-US" altLang="ko-KR" sz="1400" dirty="0" err="1">
                <a:solidFill>
                  <a:srgbClr val="FF0000"/>
                </a:solidFill>
              </a:rPr>
              <a:t>gildonghong-hw</a:t>
            </a:r>
            <a:r>
              <a:rPr lang="en-US" altLang="ko-KR" sz="1400" dirty="0">
                <a:solidFill>
                  <a:srgbClr val="FF0000"/>
                </a:solidFill>
              </a:rPr>
              <a:t>’) </a:t>
            </a:r>
            <a:r>
              <a:rPr lang="ko-KR" altLang="en-US" sz="1400" dirty="0">
                <a:solidFill>
                  <a:srgbClr val="FF0000"/>
                </a:solidFill>
              </a:rPr>
              <a:t>를 찾아서 진행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E85AE64-233D-45A7-90D6-28DF8F2E4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82595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D6F5292-3250-482E-ADE5-97C8DAEA3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400" y="2351748"/>
            <a:ext cx="6838950" cy="28670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2669289" y="4040897"/>
            <a:ext cx="1601767" cy="3083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가 나에게 </a:t>
            </a:r>
            <a:r>
              <a:rPr lang="en-US" altLang="ko-KR" dirty="0"/>
              <a:t>PR</a:t>
            </a:r>
            <a:r>
              <a:rPr lang="ko-KR" altLang="en-US" dirty="0"/>
              <a:t>이 완료되었음을 메일로 통보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내용 확인후 나는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마무리 후속 조치 진행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7DB7725-E7B2-4560-B0B6-F025455F6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30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10507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4"/>
            <a:ext cx="8802213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Fork → Clone → Push → Pull Request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upstream main (fork) → origin main (clone) → local main (checkout) → local develop</a:t>
            </a:r>
          </a:p>
          <a:p>
            <a:pPr lvl="1"/>
            <a:r>
              <a:rPr lang="en-US" altLang="ko-KR" dirty="0">
                <a:latin typeface="+mn-ea"/>
              </a:rPr>
              <a:t>local develop (push) → origin develop (pull request) → upstream (merge)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Fork</a:t>
            </a:r>
            <a:r>
              <a:rPr lang="ko-KR" altLang="en-US" dirty="0"/>
              <a:t>에서 </a:t>
            </a:r>
            <a:r>
              <a:rPr lang="en-US" altLang="ko-KR" dirty="0"/>
              <a:t>Pull Request</a:t>
            </a:r>
            <a:r>
              <a:rPr lang="ko-KR" altLang="en-US" dirty="0"/>
              <a:t>까지 과정 </a:t>
            </a:r>
            <a:r>
              <a:rPr lang="en-US" altLang="ko-KR" dirty="0"/>
              <a:t>(1/4)</a:t>
            </a:r>
            <a:r>
              <a:rPr lang="ko-KR" altLang="en-US" dirty="0"/>
              <a:t> </a:t>
            </a:r>
          </a:p>
        </p:txBody>
      </p:sp>
      <p:sp>
        <p:nvSpPr>
          <p:cNvPr id="5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1258305" y="3215426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8EB018F2-D060-4225-8C5A-C79FC8D50203}"/>
              </a:ext>
            </a:extLst>
          </p:cNvPr>
          <p:cNvSpPr/>
          <p:nvPr/>
        </p:nvSpPr>
        <p:spPr>
          <a:xfrm>
            <a:off x="1258306" y="2972387"/>
            <a:ext cx="899565" cy="24617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upstream</a:t>
            </a:r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255AB00B-227B-4647-BBC7-3389FB2D7546}"/>
              </a:ext>
            </a:extLst>
          </p:cNvPr>
          <p:cNvSpPr/>
          <p:nvPr/>
        </p:nvSpPr>
        <p:spPr>
          <a:xfrm>
            <a:off x="4728581" y="2972387"/>
            <a:ext cx="899565" cy="246177"/>
          </a:xfrm>
          <a:prstGeom prst="roundRect">
            <a:avLst/>
          </a:prstGeom>
          <a:solidFill>
            <a:srgbClr val="92D050"/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origin</a:t>
            </a:r>
          </a:p>
        </p:txBody>
      </p:sp>
      <p:sp>
        <p:nvSpPr>
          <p:cNvPr id="18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4728581" y="3215426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4728581" y="4444447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65FDE89-7A48-41F0-A131-9A5F396B23F5}"/>
              </a:ext>
            </a:extLst>
          </p:cNvPr>
          <p:cNvCxnSpPr/>
          <p:nvPr/>
        </p:nvCxnSpPr>
        <p:spPr>
          <a:xfrm flipV="1">
            <a:off x="3163603" y="3377596"/>
            <a:ext cx="1564978" cy="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65FDE89-7A48-41F0-A131-9A5F396B23F5}"/>
              </a:ext>
            </a:extLst>
          </p:cNvPr>
          <p:cNvCxnSpPr/>
          <p:nvPr/>
        </p:nvCxnSpPr>
        <p:spPr>
          <a:xfrm>
            <a:off x="4967926" y="3647954"/>
            <a:ext cx="0" cy="793163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DB8BFA2-DBDC-42FD-B340-32D99B3F8ED2}"/>
              </a:ext>
            </a:extLst>
          </p:cNvPr>
          <p:cNvSpPr txBox="1"/>
          <p:nvPr/>
        </p:nvSpPr>
        <p:spPr>
          <a:xfrm>
            <a:off x="3565899" y="3032111"/>
            <a:ext cx="7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rgbClr val="FF0000"/>
                </a:solidFill>
              </a:defRPr>
            </a:lvl1pPr>
          </a:lstStyle>
          <a:p>
            <a:r>
              <a:rPr lang="en-US" altLang="ko-KR" dirty="0"/>
              <a:t>① fork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CE5E28C-5578-40B1-901B-4D1BA75C9A76}"/>
              </a:ext>
            </a:extLst>
          </p:cNvPr>
          <p:cNvSpPr txBox="1"/>
          <p:nvPr/>
        </p:nvSpPr>
        <p:spPr>
          <a:xfrm>
            <a:off x="4125261" y="3987596"/>
            <a:ext cx="888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② clone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157532F-5EDC-4EAC-87FD-12A069011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31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43138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4"/>
            <a:ext cx="8802213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Fork → Clone → Push → Pull Request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upstream main (fork) → origin main (clone) → local main (checkout) → local develop</a:t>
            </a:r>
          </a:p>
          <a:p>
            <a:pPr lvl="1"/>
            <a:r>
              <a:rPr lang="en-US" altLang="ko-KR" dirty="0">
                <a:latin typeface="+mn-ea"/>
              </a:rPr>
              <a:t>local develop (push) → origin develop (pull request) → upstream (merge)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Fork</a:t>
            </a:r>
            <a:r>
              <a:rPr lang="ko-KR" altLang="en-US" dirty="0"/>
              <a:t>에서 </a:t>
            </a:r>
            <a:r>
              <a:rPr lang="en-US" altLang="ko-KR" dirty="0"/>
              <a:t>Pull Request</a:t>
            </a:r>
            <a:r>
              <a:rPr lang="ko-KR" altLang="en-US" dirty="0"/>
              <a:t>까지 과정 </a:t>
            </a:r>
            <a:r>
              <a:rPr lang="en-US" altLang="ko-KR" dirty="0"/>
              <a:t>(2/4)</a:t>
            </a:r>
            <a:r>
              <a:rPr lang="ko-KR" altLang="en-US" dirty="0"/>
              <a:t> </a:t>
            </a:r>
          </a:p>
        </p:txBody>
      </p:sp>
      <p:sp>
        <p:nvSpPr>
          <p:cNvPr id="5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1258305" y="3215426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8EB018F2-D060-4225-8C5A-C79FC8D50203}"/>
              </a:ext>
            </a:extLst>
          </p:cNvPr>
          <p:cNvSpPr/>
          <p:nvPr/>
        </p:nvSpPr>
        <p:spPr>
          <a:xfrm>
            <a:off x="1258306" y="2972387"/>
            <a:ext cx="899565" cy="24617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upstream</a:t>
            </a:r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255AB00B-227B-4647-BBC7-3389FB2D7546}"/>
              </a:ext>
            </a:extLst>
          </p:cNvPr>
          <p:cNvSpPr/>
          <p:nvPr/>
        </p:nvSpPr>
        <p:spPr>
          <a:xfrm>
            <a:off x="4728581" y="2972387"/>
            <a:ext cx="899565" cy="246177"/>
          </a:xfrm>
          <a:prstGeom prst="roundRect">
            <a:avLst/>
          </a:prstGeom>
          <a:solidFill>
            <a:srgbClr val="92D050"/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origin</a:t>
            </a:r>
          </a:p>
        </p:txBody>
      </p:sp>
      <p:sp>
        <p:nvSpPr>
          <p:cNvPr id="10" name="모서리가 둥근 직사각형 10">
            <a:extLst>
              <a:ext uri="{FF2B5EF4-FFF2-40B4-BE49-F238E27FC236}">
                <a16:creationId xmlns:a16="http://schemas.microsoft.com/office/drawing/2014/main" id="{8E588361-3C48-44B3-9C36-4A0181173179}"/>
              </a:ext>
            </a:extLst>
          </p:cNvPr>
          <p:cNvSpPr/>
          <p:nvPr/>
        </p:nvSpPr>
        <p:spPr>
          <a:xfrm>
            <a:off x="5275338" y="4865409"/>
            <a:ext cx="1907435" cy="344238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develop</a:t>
            </a:r>
          </a:p>
        </p:txBody>
      </p:sp>
      <p:sp>
        <p:nvSpPr>
          <p:cNvPr id="18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4728581" y="3215426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4728581" y="4444447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65FDE89-7A48-41F0-A131-9A5F396B23F5}"/>
              </a:ext>
            </a:extLst>
          </p:cNvPr>
          <p:cNvCxnSpPr/>
          <p:nvPr/>
        </p:nvCxnSpPr>
        <p:spPr>
          <a:xfrm flipV="1">
            <a:off x="3163603" y="3377596"/>
            <a:ext cx="1564978" cy="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65FDE89-7A48-41F0-A131-9A5F396B23F5}"/>
              </a:ext>
            </a:extLst>
          </p:cNvPr>
          <p:cNvCxnSpPr/>
          <p:nvPr/>
        </p:nvCxnSpPr>
        <p:spPr>
          <a:xfrm>
            <a:off x="4967926" y="3647954"/>
            <a:ext cx="0" cy="793163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/>
          <p:nvPr/>
        </p:nvCxnSpPr>
        <p:spPr>
          <a:xfrm>
            <a:off x="5593080" y="4775199"/>
            <a:ext cx="289245" cy="262328"/>
          </a:xfrm>
          <a:prstGeom prst="bentConnector3">
            <a:avLst>
              <a:gd name="adj1" fmla="val 4556"/>
            </a:avLst>
          </a:prstGeom>
          <a:ln w="317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9E23039-C946-489F-9A22-3D34B8256898}"/>
              </a:ext>
            </a:extLst>
          </p:cNvPr>
          <p:cNvSpPr txBox="1"/>
          <p:nvPr/>
        </p:nvSpPr>
        <p:spPr>
          <a:xfrm>
            <a:off x="4285060" y="4894642"/>
            <a:ext cx="1034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checkout -b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B8BFA2-DBDC-42FD-B340-32D99B3F8ED2}"/>
              </a:ext>
            </a:extLst>
          </p:cNvPr>
          <p:cNvSpPr txBox="1"/>
          <p:nvPr/>
        </p:nvSpPr>
        <p:spPr>
          <a:xfrm>
            <a:off x="3565899" y="3032111"/>
            <a:ext cx="7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rgbClr val="FF0000"/>
                </a:solidFill>
              </a:defRPr>
            </a:lvl1pPr>
          </a:lstStyle>
          <a:p>
            <a:r>
              <a:rPr lang="en-US" altLang="ko-KR" dirty="0"/>
              <a:t>① fork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CE5E28C-5578-40B1-901B-4D1BA75C9A76}"/>
              </a:ext>
            </a:extLst>
          </p:cNvPr>
          <p:cNvSpPr txBox="1"/>
          <p:nvPr/>
        </p:nvSpPr>
        <p:spPr>
          <a:xfrm>
            <a:off x="4125261" y="3987596"/>
            <a:ext cx="888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② clone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6359C06-CA3F-4084-8FC0-84B1B879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32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13302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4"/>
            <a:ext cx="8802213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Fork → Clone → Push → Pull Request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upstream main (fork) → origin main (clone) → local main (checkout) → local develop</a:t>
            </a:r>
          </a:p>
          <a:p>
            <a:pPr lvl="1"/>
            <a:r>
              <a:rPr lang="en-US" altLang="ko-KR" dirty="0">
                <a:latin typeface="+mn-ea"/>
              </a:rPr>
              <a:t>local develop (push) → origin develop (pull request) → upstream (merge)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Fork</a:t>
            </a:r>
            <a:r>
              <a:rPr lang="ko-KR" altLang="en-US" dirty="0"/>
              <a:t>에서 </a:t>
            </a:r>
            <a:r>
              <a:rPr lang="en-US" altLang="ko-KR" dirty="0"/>
              <a:t>Pull Request</a:t>
            </a:r>
            <a:r>
              <a:rPr lang="ko-KR" altLang="en-US" dirty="0"/>
              <a:t>까지 과정 </a:t>
            </a:r>
            <a:r>
              <a:rPr lang="en-US" altLang="ko-KR" dirty="0"/>
              <a:t>(3/4)</a:t>
            </a:r>
            <a:r>
              <a:rPr lang="ko-KR" altLang="en-US" dirty="0"/>
              <a:t> </a:t>
            </a:r>
          </a:p>
        </p:txBody>
      </p:sp>
      <p:sp>
        <p:nvSpPr>
          <p:cNvPr id="5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1258305" y="3215426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7">
            <a:extLst>
              <a:ext uri="{FF2B5EF4-FFF2-40B4-BE49-F238E27FC236}">
                <a16:creationId xmlns:a16="http://schemas.microsoft.com/office/drawing/2014/main" id="{B2BE4505-8867-44DB-B146-5CC8D0E24440}"/>
              </a:ext>
            </a:extLst>
          </p:cNvPr>
          <p:cNvSpPr/>
          <p:nvPr/>
        </p:nvSpPr>
        <p:spPr>
          <a:xfrm>
            <a:off x="5275339" y="3636389"/>
            <a:ext cx="1907435" cy="373609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develop</a:t>
            </a:r>
          </a:p>
        </p:txBody>
      </p:sp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8EB018F2-D060-4225-8C5A-C79FC8D50203}"/>
              </a:ext>
            </a:extLst>
          </p:cNvPr>
          <p:cNvSpPr/>
          <p:nvPr/>
        </p:nvSpPr>
        <p:spPr>
          <a:xfrm>
            <a:off x="1258306" y="2972387"/>
            <a:ext cx="899565" cy="24617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upstream</a:t>
            </a:r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255AB00B-227B-4647-BBC7-3389FB2D7546}"/>
              </a:ext>
            </a:extLst>
          </p:cNvPr>
          <p:cNvSpPr/>
          <p:nvPr/>
        </p:nvSpPr>
        <p:spPr>
          <a:xfrm>
            <a:off x="4728581" y="2972387"/>
            <a:ext cx="899565" cy="246177"/>
          </a:xfrm>
          <a:prstGeom prst="roundRect">
            <a:avLst/>
          </a:prstGeom>
          <a:solidFill>
            <a:srgbClr val="92D050"/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origin</a:t>
            </a:r>
          </a:p>
        </p:txBody>
      </p:sp>
      <p:sp>
        <p:nvSpPr>
          <p:cNvPr id="10" name="모서리가 둥근 직사각형 10">
            <a:extLst>
              <a:ext uri="{FF2B5EF4-FFF2-40B4-BE49-F238E27FC236}">
                <a16:creationId xmlns:a16="http://schemas.microsoft.com/office/drawing/2014/main" id="{8E588361-3C48-44B3-9C36-4A0181173179}"/>
              </a:ext>
            </a:extLst>
          </p:cNvPr>
          <p:cNvSpPr/>
          <p:nvPr/>
        </p:nvSpPr>
        <p:spPr>
          <a:xfrm>
            <a:off x="5275338" y="4865409"/>
            <a:ext cx="1907435" cy="344238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develop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E23039-C946-489F-9A22-3D34B8256898}"/>
              </a:ext>
            </a:extLst>
          </p:cNvPr>
          <p:cNvSpPr txBox="1"/>
          <p:nvPr/>
        </p:nvSpPr>
        <p:spPr>
          <a:xfrm>
            <a:off x="6941820" y="4283814"/>
            <a:ext cx="8386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rgbClr val="FF0000"/>
                </a:solidFill>
              </a:defRPr>
            </a:lvl1pPr>
          </a:lstStyle>
          <a:p>
            <a:r>
              <a:rPr lang="en-US" altLang="ko-KR" dirty="0">
                <a:solidFill>
                  <a:srgbClr val="0000FF"/>
                </a:solidFill>
              </a:rPr>
              <a:t>③ push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8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4728581" y="3215426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4728581" y="4444447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65FDE89-7A48-41F0-A131-9A5F396B23F5}"/>
              </a:ext>
            </a:extLst>
          </p:cNvPr>
          <p:cNvCxnSpPr/>
          <p:nvPr/>
        </p:nvCxnSpPr>
        <p:spPr>
          <a:xfrm flipV="1">
            <a:off x="3163603" y="3377596"/>
            <a:ext cx="1564978" cy="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65FDE89-7A48-41F0-A131-9A5F396B23F5}"/>
              </a:ext>
            </a:extLst>
          </p:cNvPr>
          <p:cNvCxnSpPr/>
          <p:nvPr/>
        </p:nvCxnSpPr>
        <p:spPr>
          <a:xfrm>
            <a:off x="4967926" y="3647954"/>
            <a:ext cx="0" cy="793163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/>
          <p:nvPr/>
        </p:nvCxnSpPr>
        <p:spPr>
          <a:xfrm>
            <a:off x="5593080" y="4775199"/>
            <a:ext cx="289245" cy="262328"/>
          </a:xfrm>
          <a:prstGeom prst="bentConnector3">
            <a:avLst>
              <a:gd name="adj1" fmla="val 4556"/>
            </a:avLst>
          </a:prstGeom>
          <a:ln w="317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9E23039-C946-489F-9A22-3D34B8256898}"/>
              </a:ext>
            </a:extLst>
          </p:cNvPr>
          <p:cNvSpPr txBox="1"/>
          <p:nvPr/>
        </p:nvSpPr>
        <p:spPr>
          <a:xfrm>
            <a:off x="4285060" y="4894642"/>
            <a:ext cx="1034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checkout -b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B8BFA2-DBDC-42FD-B340-32D99B3F8ED2}"/>
              </a:ext>
            </a:extLst>
          </p:cNvPr>
          <p:cNvSpPr txBox="1"/>
          <p:nvPr/>
        </p:nvSpPr>
        <p:spPr>
          <a:xfrm>
            <a:off x="3565899" y="3032111"/>
            <a:ext cx="7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rgbClr val="FF0000"/>
                </a:solidFill>
              </a:defRPr>
            </a:lvl1pPr>
          </a:lstStyle>
          <a:p>
            <a:r>
              <a:rPr lang="en-US" altLang="ko-KR" dirty="0"/>
              <a:t>① fork</a:t>
            </a:r>
            <a:endParaRPr lang="ko-KR" altLang="en-US" dirty="0"/>
          </a:p>
        </p:txBody>
      </p:sp>
      <p:cxnSp>
        <p:nvCxnSpPr>
          <p:cNvPr id="42" name="직선 화살표 연결선 41"/>
          <p:cNvCxnSpPr/>
          <p:nvPr/>
        </p:nvCxnSpPr>
        <p:spPr>
          <a:xfrm flipV="1">
            <a:off x="6941820" y="4009998"/>
            <a:ext cx="0" cy="855411"/>
          </a:xfrm>
          <a:prstGeom prst="straightConnector1">
            <a:avLst/>
          </a:prstGeom>
          <a:ln w="317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CE5E28C-5578-40B1-901B-4D1BA75C9A76}"/>
              </a:ext>
            </a:extLst>
          </p:cNvPr>
          <p:cNvSpPr txBox="1"/>
          <p:nvPr/>
        </p:nvSpPr>
        <p:spPr>
          <a:xfrm>
            <a:off x="4125261" y="3987596"/>
            <a:ext cx="888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② clone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06C7920-8E5D-4DC4-A788-0D4EBA012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33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69392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4"/>
            <a:ext cx="8802213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Fork → Clone → Push → Pull Request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upstream main (fork) → origin main (clone) → local main (checkout) → local develop</a:t>
            </a:r>
          </a:p>
          <a:p>
            <a:pPr lvl="1"/>
            <a:r>
              <a:rPr lang="en-US" altLang="ko-KR" dirty="0">
                <a:latin typeface="+mn-ea"/>
              </a:rPr>
              <a:t>local develop (push) → origin develop (pull request) → upstream (merge)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Fork</a:t>
            </a:r>
            <a:r>
              <a:rPr lang="ko-KR" altLang="en-US" dirty="0"/>
              <a:t>에서 </a:t>
            </a:r>
            <a:r>
              <a:rPr lang="en-US" altLang="ko-KR" dirty="0"/>
              <a:t>Pull Request</a:t>
            </a:r>
            <a:r>
              <a:rPr lang="ko-KR" altLang="en-US" dirty="0"/>
              <a:t>까지 과정 </a:t>
            </a:r>
            <a:r>
              <a:rPr lang="en-US" altLang="ko-KR" dirty="0"/>
              <a:t>(4/4)</a:t>
            </a:r>
            <a:r>
              <a:rPr lang="ko-KR" altLang="en-US" dirty="0"/>
              <a:t> </a:t>
            </a:r>
          </a:p>
        </p:txBody>
      </p:sp>
      <p:sp>
        <p:nvSpPr>
          <p:cNvPr id="5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1258305" y="3215426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7">
            <a:extLst>
              <a:ext uri="{FF2B5EF4-FFF2-40B4-BE49-F238E27FC236}">
                <a16:creationId xmlns:a16="http://schemas.microsoft.com/office/drawing/2014/main" id="{B2BE4505-8867-44DB-B146-5CC8D0E24440}"/>
              </a:ext>
            </a:extLst>
          </p:cNvPr>
          <p:cNvSpPr/>
          <p:nvPr/>
        </p:nvSpPr>
        <p:spPr>
          <a:xfrm>
            <a:off x="5275339" y="3636389"/>
            <a:ext cx="1907435" cy="373609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develop</a:t>
            </a:r>
          </a:p>
        </p:txBody>
      </p:sp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8EB018F2-D060-4225-8C5A-C79FC8D50203}"/>
              </a:ext>
            </a:extLst>
          </p:cNvPr>
          <p:cNvSpPr/>
          <p:nvPr/>
        </p:nvSpPr>
        <p:spPr>
          <a:xfrm>
            <a:off x="1258306" y="2972387"/>
            <a:ext cx="899565" cy="24617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upstream</a:t>
            </a:r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255AB00B-227B-4647-BBC7-3389FB2D7546}"/>
              </a:ext>
            </a:extLst>
          </p:cNvPr>
          <p:cNvSpPr/>
          <p:nvPr/>
        </p:nvSpPr>
        <p:spPr>
          <a:xfrm>
            <a:off x="4728581" y="2972387"/>
            <a:ext cx="899565" cy="246177"/>
          </a:xfrm>
          <a:prstGeom prst="roundRect">
            <a:avLst/>
          </a:prstGeom>
          <a:solidFill>
            <a:srgbClr val="92D050"/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origin</a:t>
            </a:r>
          </a:p>
        </p:txBody>
      </p:sp>
      <p:sp>
        <p:nvSpPr>
          <p:cNvPr id="10" name="모서리가 둥근 직사각형 10">
            <a:extLst>
              <a:ext uri="{FF2B5EF4-FFF2-40B4-BE49-F238E27FC236}">
                <a16:creationId xmlns:a16="http://schemas.microsoft.com/office/drawing/2014/main" id="{8E588361-3C48-44B3-9C36-4A0181173179}"/>
              </a:ext>
            </a:extLst>
          </p:cNvPr>
          <p:cNvSpPr/>
          <p:nvPr/>
        </p:nvSpPr>
        <p:spPr>
          <a:xfrm>
            <a:off x="5275338" y="4865409"/>
            <a:ext cx="1907435" cy="344238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develop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E23039-C946-489F-9A22-3D34B8256898}"/>
              </a:ext>
            </a:extLst>
          </p:cNvPr>
          <p:cNvSpPr txBox="1"/>
          <p:nvPr/>
        </p:nvSpPr>
        <p:spPr>
          <a:xfrm>
            <a:off x="6941820" y="4283814"/>
            <a:ext cx="8386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rgbClr val="FF0000"/>
                </a:solidFill>
              </a:defRPr>
            </a:lvl1pPr>
          </a:lstStyle>
          <a:p>
            <a:r>
              <a:rPr lang="en-US" altLang="ko-KR" dirty="0">
                <a:solidFill>
                  <a:srgbClr val="0000FF"/>
                </a:solidFill>
              </a:rPr>
              <a:t>③ push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8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4728581" y="3215426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4728581" y="4444447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65FDE89-7A48-41F0-A131-9A5F396B23F5}"/>
              </a:ext>
            </a:extLst>
          </p:cNvPr>
          <p:cNvCxnSpPr/>
          <p:nvPr/>
        </p:nvCxnSpPr>
        <p:spPr>
          <a:xfrm flipV="1">
            <a:off x="3163603" y="3377596"/>
            <a:ext cx="1564978" cy="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65FDE89-7A48-41F0-A131-9A5F396B23F5}"/>
              </a:ext>
            </a:extLst>
          </p:cNvPr>
          <p:cNvCxnSpPr/>
          <p:nvPr/>
        </p:nvCxnSpPr>
        <p:spPr>
          <a:xfrm>
            <a:off x="4967926" y="3647954"/>
            <a:ext cx="0" cy="793163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/>
          <p:nvPr/>
        </p:nvCxnSpPr>
        <p:spPr>
          <a:xfrm>
            <a:off x="5593080" y="4775199"/>
            <a:ext cx="289245" cy="262328"/>
          </a:xfrm>
          <a:prstGeom prst="bentConnector3">
            <a:avLst>
              <a:gd name="adj1" fmla="val 4556"/>
            </a:avLst>
          </a:prstGeom>
          <a:ln w="317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9E23039-C946-489F-9A22-3D34B8256898}"/>
              </a:ext>
            </a:extLst>
          </p:cNvPr>
          <p:cNvSpPr txBox="1"/>
          <p:nvPr/>
        </p:nvSpPr>
        <p:spPr>
          <a:xfrm>
            <a:off x="4285060" y="4894642"/>
            <a:ext cx="1034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checkout -b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B8BFA2-DBDC-42FD-B340-32D99B3F8ED2}"/>
              </a:ext>
            </a:extLst>
          </p:cNvPr>
          <p:cNvSpPr txBox="1"/>
          <p:nvPr/>
        </p:nvSpPr>
        <p:spPr>
          <a:xfrm>
            <a:off x="3565899" y="3032111"/>
            <a:ext cx="7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rgbClr val="FF0000"/>
                </a:solidFill>
              </a:defRPr>
            </a:lvl1pPr>
          </a:lstStyle>
          <a:p>
            <a:r>
              <a:rPr lang="en-US" altLang="ko-KR" dirty="0"/>
              <a:t>① fork</a:t>
            </a:r>
            <a:endParaRPr lang="ko-KR" altLang="en-US" dirty="0"/>
          </a:p>
        </p:txBody>
      </p:sp>
      <p:cxnSp>
        <p:nvCxnSpPr>
          <p:cNvPr id="42" name="직선 화살표 연결선 41"/>
          <p:cNvCxnSpPr/>
          <p:nvPr/>
        </p:nvCxnSpPr>
        <p:spPr>
          <a:xfrm flipV="1">
            <a:off x="6941820" y="4009998"/>
            <a:ext cx="0" cy="855411"/>
          </a:xfrm>
          <a:prstGeom prst="straightConnector1">
            <a:avLst/>
          </a:prstGeom>
          <a:ln w="317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6" idx="1"/>
            <a:endCxn id="5" idx="2"/>
          </p:cNvCxnSpPr>
          <p:nvPr/>
        </p:nvCxnSpPr>
        <p:spPr>
          <a:xfrm rot="10800000">
            <a:off x="2212023" y="3636390"/>
            <a:ext cx="3063316" cy="186804"/>
          </a:xfrm>
          <a:prstGeom prst="bentConnector2">
            <a:avLst/>
          </a:prstGeom>
          <a:ln w="317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CE5E28C-5578-40B1-901B-4D1BA75C9A76}"/>
              </a:ext>
            </a:extLst>
          </p:cNvPr>
          <p:cNvSpPr txBox="1"/>
          <p:nvPr/>
        </p:nvSpPr>
        <p:spPr>
          <a:xfrm>
            <a:off x="4125261" y="3987596"/>
            <a:ext cx="888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② clone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D6D3F4E-AA8D-4A10-A1F2-C35B189C130A}"/>
              </a:ext>
            </a:extLst>
          </p:cNvPr>
          <p:cNvSpPr txBox="1"/>
          <p:nvPr/>
        </p:nvSpPr>
        <p:spPr>
          <a:xfrm>
            <a:off x="1434124" y="3377596"/>
            <a:ext cx="829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⑤merge</a:t>
            </a:r>
            <a:endParaRPr lang="ko-KR" alt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9E81BF2-AB72-45C1-8878-5802E33A156A}"/>
              </a:ext>
            </a:extLst>
          </p:cNvPr>
          <p:cNvSpPr txBox="1"/>
          <p:nvPr/>
        </p:nvSpPr>
        <p:spPr>
          <a:xfrm>
            <a:off x="2702233" y="3835957"/>
            <a:ext cx="1464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④ Pull Request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8DAEEA2-8B6D-402C-910F-1B745062B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34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738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F38503B-F201-4F2D-A975-5D5E0614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12" y="2062905"/>
            <a:ext cx="7872424" cy="4113034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 내용을 나의 로컬로 </a:t>
            </a:r>
            <a:r>
              <a:rPr lang="en-US" altLang="ko-KR" dirty="0"/>
              <a:t>pull</a:t>
            </a:r>
          </a:p>
          <a:p>
            <a:pPr lvl="1"/>
            <a:r>
              <a:rPr lang="en-US" altLang="ko-KR" dirty="0">
                <a:latin typeface="+mn-ea"/>
              </a:rPr>
              <a:t>Upstream </a:t>
            </a:r>
            <a:r>
              <a:rPr lang="ko-KR" altLang="en-US" dirty="0">
                <a:latin typeface="+mn-ea"/>
              </a:rPr>
              <a:t>원격저장소 찾아가기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메일의 링크를 클릭하지 않을 경우</a:t>
            </a:r>
            <a:r>
              <a:rPr lang="en-US" altLang="ko-KR" dirty="0">
                <a:latin typeface="+mn-ea"/>
              </a:rPr>
              <a:t>)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1CB6F4-A7B2-45DA-906E-10FFB001D7A0}"/>
              </a:ext>
            </a:extLst>
          </p:cNvPr>
          <p:cNvSpPr/>
          <p:nvPr/>
        </p:nvSpPr>
        <p:spPr>
          <a:xfrm flipH="1">
            <a:off x="1365670" y="2924673"/>
            <a:ext cx="997519" cy="1629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FE1EE9F-2F14-41E3-9777-C9335CDDD3C7}"/>
              </a:ext>
            </a:extLst>
          </p:cNvPr>
          <p:cNvCxnSpPr>
            <a:cxnSpLocks/>
          </p:cNvCxnSpPr>
          <p:nvPr/>
        </p:nvCxnSpPr>
        <p:spPr>
          <a:xfrm flipH="1" flipV="1">
            <a:off x="2404747" y="3006128"/>
            <a:ext cx="341968" cy="2553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C433AD4-775D-4860-BA4E-00B1F758F9F7}"/>
              </a:ext>
            </a:extLst>
          </p:cNvPr>
          <p:cNvSpPr txBox="1"/>
          <p:nvPr/>
        </p:nvSpPr>
        <p:spPr>
          <a:xfrm>
            <a:off x="3508399" y="2633678"/>
            <a:ext cx="1752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나의 원격저장소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DFC951F-6603-4988-B6D0-41B8B7300378}"/>
              </a:ext>
            </a:extLst>
          </p:cNvPr>
          <p:cNvCxnSpPr>
            <a:cxnSpLocks/>
          </p:cNvCxnSpPr>
          <p:nvPr/>
        </p:nvCxnSpPr>
        <p:spPr>
          <a:xfrm flipH="1">
            <a:off x="2746714" y="2769228"/>
            <a:ext cx="793846" cy="1833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CF5C42F-3868-4C7D-BC6E-E99573B616A1}"/>
              </a:ext>
            </a:extLst>
          </p:cNvPr>
          <p:cNvSpPr txBox="1"/>
          <p:nvPr/>
        </p:nvSpPr>
        <p:spPr>
          <a:xfrm>
            <a:off x="2501014" y="2877773"/>
            <a:ext cx="2079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Upstream</a:t>
            </a:r>
            <a:r>
              <a:rPr lang="ko-KR" altLang="en-US" sz="1400" dirty="0">
                <a:solidFill>
                  <a:srgbClr val="0000FF"/>
                </a:solidFill>
              </a:rPr>
              <a:t> 원격저장소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8BFFCD-1C28-40DE-80BB-F3C395499C4C}"/>
              </a:ext>
            </a:extLst>
          </p:cNvPr>
          <p:cNvSpPr txBox="1"/>
          <p:nvPr/>
        </p:nvSpPr>
        <p:spPr>
          <a:xfrm>
            <a:off x="2247507" y="3026029"/>
            <a:ext cx="617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DB563F4-78DF-437B-B832-F21834AFD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35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7770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EC29761-4A35-4B2D-8364-DE9E7B2B0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51" y="2301136"/>
            <a:ext cx="8077200" cy="42100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 내용을 나의 로컬로 </a:t>
            </a:r>
            <a:r>
              <a:rPr lang="en-US" altLang="ko-KR" dirty="0"/>
              <a:t>pull</a:t>
            </a:r>
          </a:p>
          <a:p>
            <a:pPr lvl="1"/>
            <a:r>
              <a:rPr lang="en-US" altLang="ko-KR" dirty="0">
                <a:latin typeface="+mn-ea"/>
              </a:rPr>
              <a:t>Upstream main </a:t>
            </a:r>
            <a:r>
              <a:rPr lang="ko-KR" altLang="en-US" dirty="0">
                <a:latin typeface="+mn-ea"/>
              </a:rPr>
              <a:t>내용을 나의 로컬로 </a:t>
            </a:r>
            <a:r>
              <a:rPr lang="en-US" altLang="ko-KR" dirty="0">
                <a:latin typeface="+mn-ea"/>
              </a:rPr>
              <a:t>down </a:t>
            </a:r>
            <a:r>
              <a:rPr lang="ko-KR" altLang="en-US" dirty="0">
                <a:latin typeface="+mn-ea"/>
              </a:rPr>
              <a:t>보관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>
                <a:latin typeface="+mn-ea"/>
              </a:rPr>
              <a:t>Upstream</a:t>
            </a:r>
            <a:r>
              <a:rPr lang="ko-KR" altLang="en-US" dirty="0">
                <a:latin typeface="+mn-ea"/>
              </a:rPr>
              <a:t>과 로컬을 연결시키기 위하여 </a:t>
            </a:r>
            <a:r>
              <a:rPr lang="en-US" altLang="ko-KR" dirty="0">
                <a:latin typeface="+mn-ea"/>
              </a:rPr>
              <a:t>upstream </a:t>
            </a:r>
            <a:r>
              <a:rPr lang="ko-KR" altLang="en-US" dirty="0">
                <a:latin typeface="+mn-ea"/>
              </a:rPr>
              <a:t>주소 복사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1CB6F4-A7B2-45DA-906E-10FFB001D7A0}"/>
              </a:ext>
            </a:extLst>
          </p:cNvPr>
          <p:cNvSpPr/>
          <p:nvPr/>
        </p:nvSpPr>
        <p:spPr>
          <a:xfrm flipH="1">
            <a:off x="7495366" y="4588703"/>
            <a:ext cx="282963" cy="286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FE1EE9F-2F14-41E3-9777-C9335CDDD3C7}"/>
              </a:ext>
            </a:extLst>
          </p:cNvPr>
          <p:cNvCxnSpPr>
            <a:cxnSpLocks/>
          </p:cNvCxnSpPr>
          <p:nvPr/>
        </p:nvCxnSpPr>
        <p:spPr>
          <a:xfrm>
            <a:off x="4974771" y="2335241"/>
            <a:ext cx="2520595" cy="2253462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93C32B-72D4-4BDC-9D10-DBE8BE17C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36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79979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328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 내용을 나의 로컬로 </a:t>
            </a:r>
            <a:r>
              <a:rPr lang="en-US" altLang="ko-KR" dirty="0"/>
              <a:t>pull </a:t>
            </a:r>
          </a:p>
          <a:p>
            <a:pPr lvl="1"/>
            <a:r>
              <a:rPr lang="ko-KR" altLang="en-US" dirty="0">
                <a:latin typeface="+mn-ea"/>
              </a:rPr>
              <a:t>나의 로컬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Upstream</a:t>
            </a:r>
            <a:r>
              <a:rPr lang="ko-KR" altLang="en-US" dirty="0">
                <a:latin typeface="+mn-ea"/>
              </a:rPr>
              <a:t>과 연결하기</a:t>
            </a:r>
            <a:r>
              <a:rPr lang="en-US" altLang="ko-KR" dirty="0"/>
              <a:t>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remote add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upstream</a:t>
            </a:r>
            <a:r>
              <a:rPr lang="en-US" altLang="ko-KR" dirty="0">
                <a:latin typeface="+mn-ea"/>
              </a:rPr>
              <a:t> https://github.com/paichaisw/daniel-hw.git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pull upstream main # upstream main</a:t>
            </a:r>
            <a:r>
              <a:rPr lang="ko-KR" altLang="en-US" dirty="0">
                <a:latin typeface="+mn-ea"/>
              </a:rPr>
              <a:t>의 최신 내용을 나의 로컬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으로 복사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29D956-6F16-4F0D-99BC-7B9A38CC3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812" y="2789529"/>
            <a:ext cx="6810375" cy="4476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3B3B7E9-5F91-4268-8DD6-215F7D8E6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960" y="3879707"/>
            <a:ext cx="6019800" cy="22574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8612418-B58A-4274-A121-7F0FB98283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7787" y="4903207"/>
            <a:ext cx="2466975" cy="140017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062429C-D2E6-4C6B-B0FE-5F29252DE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37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81889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0946C97-5010-4411-B45C-6DBEA0297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14" y="3484248"/>
            <a:ext cx="7743825" cy="2904673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328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 내용을 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로 </a:t>
            </a:r>
            <a:r>
              <a:rPr lang="en-US" altLang="ko-KR" dirty="0"/>
              <a:t>push</a:t>
            </a:r>
          </a:p>
          <a:p>
            <a:pPr lvl="1"/>
            <a:r>
              <a:rPr lang="ko-KR" altLang="en-US" dirty="0">
                <a:latin typeface="+mn-ea"/>
              </a:rPr>
              <a:t>나의 로컬에서 </a:t>
            </a:r>
            <a:r>
              <a:rPr lang="en-US" altLang="ko-KR" dirty="0">
                <a:latin typeface="+mn-ea"/>
              </a:rPr>
              <a:t>develop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삭제하기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branch -d </a:t>
            </a:r>
            <a:r>
              <a:rPr lang="en-US" altLang="ko-KR" dirty="0">
                <a:latin typeface="+mn-ea"/>
              </a:rPr>
              <a:t>develop</a:t>
            </a:r>
          </a:p>
          <a:p>
            <a:pPr lvl="1"/>
            <a:r>
              <a:rPr lang="ko-KR" altLang="en-US" dirty="0">
                <a:latin typeface="+mn-ea"/>
              </a:rPr>
              <a:t>나의 로컬에서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으로 </a:t>
            </a:r>
            <a:r>
              <a:rPr lang="en-US" altLang="ko-KR" dirty="0">
                <a:latin typeface="+mn-ea"/>
              </a:rPr>
              <a:t>main push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/>
          </a:p>
          <a:p>
            <a:pPr marL="2873375" lvl="1" indent="-2606675">
              <a:buNone/>
            </a:pPr>
            <a:r>
              <a:rPr lang="en-US" altLang="ko-KR" dirty="0">
                <a:latin typeface="+mn-ea"/>
              </a:rPr>
              <a:t>  ☞ git push origin main # </a:t>
            </a:r>
            <a:r>
              <a:rPr lang="ko-KR" altLang="en-US" dirty="0">
                <a:latin typeface="+mn-ea"/>
              </a:rPr>
              <a:t>로컬 최신 내용</a:t>
            </a:r>
            <a:r>
              <a:rPr lang="en-US" altLang="ko-KR" dirty="0">
                <a:latin typeface="+mn-ea"/>
              </a:rPr>
              <a:t>( = upstream</a:t>
            </a:r>
            <a:r>
              <a:rPr lang="ko-KR" altLang="en-US" dirty="0">
                <a:latin typeface="+mn-ea"/>
              </a:rPr>
              <a:t> 최신내용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을 </a:t>
            </a:r>
            <a:endParaRPr lang="en-US" altLang="ko-KR" dirty="0">
              <a:latin typeface="+mn-ea"/>
            </a:endParaRPr>
          </a:p>
          <a:p>
            <a:pPr marL="2873375" lvl="1" indent="-2606675">
              <a:buNone/>
            </a:pPr>
            <a:r>
              <a:rPr lang="en-US" altLang="ko-KR" dirty="0">
                <a:latin typeface="+mn-ea"/>
              </a:rPr>
              <a:t>                                    </a:t>
            </a:r>
            <a:r>
              <a:rPr lang="ko-KR" altLang="en-US" dirty="0">
                <a:latin typeface="+mn-ea"/>
              </a:rPr>
              <a:t>나의 원격저장소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으로 복사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3319777" y="5263740"/>
            <a:ext cx="1601767" cy="3083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3485190" y="4470015"/>
            <a:ext cx="2353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Update</a:t>
            </a:r>
            <a:r>
              <a:rPr lang="ko-KR" altLang="en-US" sz="1400" dirty="0">
                <a:solidFill>
                  <a:srgbClr val="0000FF"/>
                </a:solidFill>
              </a:rPr>
              <a:t>됨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997098" y="4672204"/>
            <a:ext cx="250811" cy="6241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2009280" y="3647059"/>
            <a:ext cx="916557" cy="2034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097DCFA-73BC-471E-8105-4CF1EA3CE6DE}"/>
              </a:ext>
            </a:extLst>
          </p:cNvPr>
          <p:cNvCxnSpPr>
            <a:cxnSpLocks/>
          </p:cNvCxnSpPr>
          <p:nvPr/>
        </p:nvCxnSpPr>
        <p:spPr>
          <a:xfrm>
            <a:off x="993300" y="4414276"/>
            <a:ext cx="2491890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94F61D-D2C6-469B-AB4D-606C44DF4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38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32240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0D4721B-3B22-4812-A234-DD8DB613D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33" y="2432129"/>
            <a:ext cx="3409950" cy="28289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E82328D-1AD7-4FF5-8603-9CF243A9B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5747" y="2545417"/>
            <a:ext cx="3362325" cy="23717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4258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 </a:t>
            </a:r>
            <a:r>
              <a:rPr lang="ko-KR" altLang="en-US" dirty="0" err="1"/>
              <a:t>브랜치</a:t>
            </a:r>
            <a:r>
              <a:rPr lang="ko-KR" altLang="en-US" dirty="0"/>
              <a:t> 삭제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나의 원격저장소</a:t>
            </a:r>
            <a:r>
              <a:rPr lang="en-US" altLang="ko-KR" dirty="0">
                <a:latin typeface="+mn-ea"/>
              </a:rPr>
              <a:t>(origin)</a:t>
            </a:r>
            <a:r>
              <a:rPr lang="ko-KR" altLang="en-US" dirty="0">
                <a:latin typeface="+mn-ea"/>
              </a:rPr>
              <a:t>의 </a:t>
            </a:r>
            <a:r>
              <a:rPr lang="en-US" altLang="ko-KR" dirty="0">
                <a:latin typeface="+mn-ea"/>
              </a:rPr>
              <a:t>develop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삭제하기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push -d</a:t>
            </a:r>
            <a:r>
              <a:rPr lang="en-US" altLang="ko-KR" dirty="0">
                <a:latin typeface="+mn-ea"/>
              </a:rPr>
              <a:t> origin develop # </a:t>
            </a:r>
            <a:r>
              <a:rPr lang="ko-KR" altLang="en-US" dirty="0">
                <a:latin typeface="+mn-ea"/>
              </a:rPr>
              <a:t>원격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4402212" y="3565137"/>
            <a:ext cx="329215" cy="377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8AD37A-0283-48C0-82CE-C708105F8879}"/>
              </a:ext>
            </a:extLst>
          </p:cNvPr>
          <p:cNvSpPr/>
          <p:nvPr/>
        </p:nvSpPr>
        <p:spPr>
          <a:xfrm flipH="1">
            <a:off x="1820259" y="2569025"/>
            <a:ext cx="970436" cy="2598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F9BEFC-1E67-4EC8-B8DD-1D4F5F2B7EC0}"/>
              </a:ext>
            </a:extLst>
          </p:cNvPr>
          <p:cNvSpPr/>
          <p:nvPr/>
        </p:nvSpPr>
        <p:spPr>
          <a:xfrm flipH="1">
            <a:off x="5961780" y="2616525"/>
            <a:ext cx="970436" cy="2598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2EF3E53-9594-4136-8AC4-940BB72506DD}"/>
              </a:ext>
            </a:extLst>
          </p:cNvPr>
          <p:cNvSpPr txBox="1">
            <a:spLocks/>
          </p:cNvSpPr>
          <p:nvPr/>
        </p:nvSpPr>
        <p:spPr>
          <a:xfrm>
            <a:off x="341787" y="5393467"/>
            <a:ext cx="8642350" cy="833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1600" dirty="0">
                <a:solidFill>
                  <a:srgbClr val="0000FF"/>
                </a:solidFill>
              </a:rPr>
              <a:t>PR</a:t>
            </a:r>
            <a:r>
              <a:rPr lang="ko-KR" altLang="en-US" sz="1600" dirty="0">
                <a:solidFill>
                  <a:srgbClr val="0000FF"/>
                </a:solidFill>
              </a:rPr>
              <a:t> </a:t>
            </a:r>
            <a:r>
              <a:rPr lang="en-US" altLang="ko-KR" sz="1600" dirty="0">
                <a:solidFill>
                  <a:srgbClr val="0000FF"/>
                </a:solidFill>
              </a:rPr>
              <a:t>merge</a:t>
            </a:r>
            <a:r>
              <a:rPr lang="ko-KR" altLang="en-US" sz="1600" dirty="0">
                <a:solidFill>
                  <a:srgbClr val="0000FF"/>
                </a:solidFill>
              </a:rPr>
              <a:t>후 작업했던 내용을 정리해 놓아야 깔끔하게 마무리가 됨</a:t>
            </a:r>
            <a:r>
              <a:rPr lang="en-US" altLang="ko-KR" sz="1600" dirty="0">
                <a:solidFill>
                  <a:srgbClr val="0000FF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</a:rPr>
              <a:t>Upstream </a:t>
            </a:r>
            <a:r>
              <a:rPr lang="ko-KR" altLang="en-US" sz="1600" dirty="0">
                <a:solidFill>
                  <a:srgbClr val="0000FF"/>
                </a:solidFill>
              </a:rPr>
              <a:t>내용 </a:t>
            </a:r>
            <a:r>
              <a:rPr lang="en-US" altLang="ko-KR" sz="1600" dirty="0">
                <a:solidFill>
                  <a:srgbClr val="0000FF"/>
                </a:solidFill>
              </a:rPr>
              <a:t>= origin</a:t>
            </a:r>
            <a:r>
              <a:rPr lang="ko-KR" altLang="en-US" sz="1600" dirty="0">
                <a:solidFill>
                  <a:srgbClr val="0000FF"/>
                </a:solidFill>
              </a:rPr>
              <a:t> 내용 </a:t>
            </a:r>
            <a:r>
              <a:rPr lang="en-US" altLang="ko-KR" sz="1600" dirty="0">
                <a:solidFill>
                  <a:srgbClr val="0000FF"/>
                </a:solidFill>
              </a:rPr>
              <a:t>= </a:t>
            </a:r>
            <a:r>
              <a:rPr lang="ko-KR" altLang="en-US" sz="1600" dirty="0">
                <a:solidFill>
                  <a:srgbClr val="0000FF"/>
                </a:solidFill>
              </a:rPr>
              <a:t>로컬 내용 </a:t>
            </a:r>
            <a:r>
              <a:rPr lang="en-US" altLang="ko-KR" sz="1600" dirty="0">
                <a:solidFill>
                  <a:srgbClr val="0000FF"/>
                </a:solidFill>
              </a:rPr>
              <a:t>, </a:t>
            </a:r>
            <a:r>
              <a:rPr lang="ko-KR" altLang="en-US" sz="1600" dirty="0">
                <a:solidFill>
                  <a:srgbClr val="0000FF"/>
                </a:solidFill>
              </a:rPr>
              <a:t>이미 사용 폐기된 </a:t>
            </a:r>
            <a:r>
              <a:rPr lang="ko-KR" altLang="en-US" sz="1600" dirty="0" err="1">
                <a:solidFill>
                  <a:srgbClr val="0000FF"/>
                </a:solidFill>
              </a:rPr>
              <a:t>브랜치</a:t>
            </a:r>
            <a:r>
              <a:rPr lang="ko-KR" altLang="en-US" sz="1600" dirty="0">
                <a:solidFill>
                  <a:srgbClr val="0000FF"/>
                </a:solidFill>
              </a:rPr>
              <a:t> 삭제</a:t>
            </a:r>
            <a:endParaRPr lang="en-US" altLang="ko-KR" sz="16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ADAAA93-E934-4FEE-ABBD-58C121BD4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39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1194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0F774BD-1722-4265-93E0-0A78341E7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64" y="2030212"/>
            <a:ext cx="7931558" cy="278272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를 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en-US" altLang="ko-KR" dirty="0" err="1">
                <a:latin typeface="+mn-ea"/>
              </a:rPr>
              <a:t>paichaisw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daniel-hw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Fork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클릭하자마자 곧 바로 나의 원격저장소에 복사 시작됨</a:t>
            </a:r>
            <a:endParaRPr lang="en-US" altLang="ko-KR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7767798" y="2599708"/>
            <a:ext cx="508010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1081817" y="2602351"/>
            <a:ext cx="1592403" cy="2299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</p:cNvCxnSpPr>
          <p:nvPr/>
        </p:nvCxnSpPr>
        <p:spPr>
          <a:xfrm flipV="1">
            <a:off x="1787702" y="2832345"/>
            <a:ext cx="5980096" cy="226688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3">
            <a:extLst>
              <a:ext uri="{FF2B5EF4-FFF2-40B4-BE49-F238E27FC236}">
                <a16:creationId xmlns:a16="http://schemas.microsoft.com/office/drawing/2014/main" id="{E2121789-1822-4DD9-8CD2-88DC05740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0D50867-B894-4043-98B7-9AD0CF049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45266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4"/>
            <a:ext cx="8802213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Upstream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로컬저장소 </a:t>
            </a:r>
            <a:r>
              <a:rPr lang="en-US" altLang="ko-KR" dirty="0"/>
              <a:t>= origin</a:t>
            </a:r>
            <a:r>
              <a:rPr lang="ko-KR" altLang="en-US" dirty="0"/>
              <a:t> 일치시키기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원격과 로컬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은 고치지 않고 </a:t>
            </a:r>
            <a:r>
              <a:rPr lang="en-US" altLang="ko-KR" dirty="0">
                <a:latin typeface="+mn-ea"/>
              </a:rPr>
              <a:t>branch</a:t>
            </a:r>
            <a:r>
              <a:rPr lang="ko-KR" altLang="en-US" dirty="0">
                <a:latin typeface="+mn-ea"/>
              </a:rPr>
              <a:t>만 이용하였기 때문에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로컬과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의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을 수정된 </a:t>
            </a:r>
            <a:r>
              <a:rPr lang="en-US" altLang="ko-KR" dirty="0">
                <a:latin typeface="+mn-ea"/>
              </a:rPr>
              <a:t>upstream</a:t>
            </a:r>
            <a:r>
              <a:rPr lang="ko-KR" altLang="en-US" dirty="0">
                <a:latin typeface="+mn-ea"/>
              </a:rPr>
              <a:t>과 일치시킴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내용을 일치시키고 사용된 작업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(develop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를 삭제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 </a:t>
            </a:r>
            <a:r>
              <a:rPr lang="en-US" altLang="ko-KR" dirty="0"/>
              <a:t>(1/5)</a:t>
            </a:r>
            <a:endParaRPr lang="ko-KR" altLang="en-US" dirty="0"/>
          </a:p>
        </p:txBody>
      </p:sp>
      <p:sp>
        <p:nvSpPr>
          <p:cNvPr id="5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1258305" y="3215426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7">
            <a:extLst>
              <a:ext uri="{FF2B5EF4-FFF2-40B4-BE49-F238E27FC236}">
                <a16:creationId xmlns:a16="http://schemas.microsoft.com/office/drawing/2014/main" id="{B2BE4505-8867-44DB-B146-5CC8D0E24440}"/>
              </a:ext>
            </a:extLst>
          </p:cNvPr>
          <p:cNvSpPr/>
          <p:nvPr/>
        </p:nvSpPr>
        <p:spPr>
          <a:xfrm>
            <a:off x="5275339" y="3636389"/>
            <a:ext cx="1907435" cy="373609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develop</a:t>
            </a:r>
          </a:p>
        </p:txBody>
      </p:sp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8EB018F2-D060-4225-8C5A-C79FC8D50203}"/>
              </a:ext>
            </a:extLst>
          </p:cNvPr>
          <p:cNvSpPr/>
          <p:nvPr/>
        </p:nvSpPr>
        <p:spPr>
          <a:xfrm>
            <a:off x="1258306" y="2972387"/>
            <a:ext cx="899565" cy="24617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upstream</a:t>
            </a:r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255AB00B-227B-4647-BBC7-3389FB2D7546}"/>
              </a:ext>
            </a:extLst>
          </p:cNvPr>
          <p:cNvSpPr/>
          <p:nvPr/>
        </p:nvSpPr>
        <p:spPr>
          <a:xfrm>
            <a:off x="4728581" y="2972387"/>
            <a:ext cx="899565" cy="246177"/>
          </a:xfrm>
          <a:prstGeom prst="roundRect">
            <a:avLst/>
          </a:prstGeom>
          <a:solidFill>
            <a:srgbClr val="92D050"/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origin</a:t>
            </a:r>
          </a:p>
        </p:txBody>
      </p:sp>
      <p:sp>
        <p:nvSpPr>
          <p:cNvPr id="10" name="모서리가 둥근 직사각형 10">
            <a:extLst>
              <a:ext uri="{FF2B5EF4-FFF2-40B4-BE49-F238E27FC236}">
                <a16:creationId xmlns:a16="http://schemas.microsoft.com/office/drawing/2014/main" id="{8E588361-3C48-44B3-9C36-4A0181173179}"/>
              </a:ext>
            </a:extLst>
          </p:cNvPr>
          <p:cNvSpPr/>
          <p:nvPr/>
        </p:nvSpPr>
        <p:spPr>
          <a:xfrm>
            <a:off x="5275338" y="4865409"/>
            <a:ext cx="1907435" cy="344238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develop</a:t>
            </a:r>
          </a:p>
        </p:txBody>
      </p:sp>
      <p:sp>
        <p:nvSpPr>
          <p:cNvPr id="18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4728581" y="3215426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4728581" y="4444447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꺾인 연결선 45"/>
          <p:cNvCxnSpPr>
            <a:stCxn id="5" idx="2"/>
          </p:cNvCxnSpPr>
          <p:nvPr/>
        </p:nvCxnSpPr>
        <p:spPr>
          <a:xfrm rot="16200000" flipH="1">
            <a:off x="2961033" y="2887380"/>
            <a:ext cx="1018539" cy="2516558"/>
          </a:xfrm>
          <a:prstGeom prst="bentConnector2">
            <a:avLst/>
          </a:prstGeom>
          <a:ln w="317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CE5E28C-5578-40B1-901B-4D1BA75C9A76}"/>
              </a:ext>
            </a:extLst>
          </p:cNvPr>
          <p:cNvSpPr txBox="1"/>
          <p:nvPr/>
        </p:nvSpPr>
        <p:spPr>
          <a:xfrm>
            <a:off x="2181549" y="4222918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</a:rPr>
              <a:t>① pull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88EDF94E-3FE1-405B-9D57-46C742B12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40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8988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 </a:t>
            </a:r>
            <a:r>
              <a:rPr lang="en-US" altLang="ko-KR" dirty="0"/>
              <a:t>(2/5)</a:t>
            </a:r>
            <a:endParaRPr lang="ko-KR" altLang="en-US" dirty="0"/>
          </a:p>
        </p:txBody>
      </p:sp>
      <p:sp>
        <p:nvSpPr>
          <p:cNvPr id="5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1258305" y="3215426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7">
            <a:extLst>
              <a:ext uri="{FF2B5EF4-FFF2-40B4-BE49-F238E27FC236}">
                <a16:creationId xmlns:a16="http://schemas.microsoft.com/office/drawing/2014/main" id="{B2BE4505-8867-44DB-B146-5CC8D0E24440}"/>
              </a:ext>
            </a:extLst>
          </p:cNvPr>
          <p:cNvSpPr/>
          <p:nvPr/>
        </p:nvSpPr>
        <p:spPr>
          <a:xfrm>
            <a:off x="5275339" y="3636389"/>
            <a:ext cx="1907435" cy="373609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develop</a:t>
            </a:r>
          </a:p>
        </p:txBody>
      </p:sp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8EB018F2-D060-4225-8C5A-C79FC8D50203}"/>
              </a:ext>
            </a:extLst>
          </p:cNvPr>
          <p:cNvSpPr/>
          <p:nvPr/>
        </p:nvSpPr>
        <p:spPr>
          <a:xfrm>
            <a:off x="1258306" y="2972387"/>
            <a:ext cx="899565" cy="24617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upstream</a:t>
            </a:r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255AB00B-227B-4647-BBC7-3389FB2D7546}"/>
              </a:ext>
            </a:extLst>
          </p:cNvPr>
          <p:cNvSpPr/>
          <p:nvPr/>
        </p:nvSpPr>
        <p:spPr>
          <a:xfrm>
            <a:off x="4728581" y="2972387"/>
            <a:ext cx="899565" cy="246177"/>
          </a:xfrm>
          <a:prstGeom prst="roundRect">
            <a:avLst/>
          </a:prstGeom>
          <a:solidFill>
            <a:srgbClr val="92D050"/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origin</a:t>
            </a:r>
          </a:p>
        </p:txBody>
      </p:sp>
      <p:sp>
        <p:nvSpPr>
          <p:cNvPr id="18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4728581" y="3215426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4728581" y="4444447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E23039-C946-489F-9A22-3D34B8256898}"/>
              </a:ext>
            </a:extLst>
          </p:cNvPr>
          <p:cNvSpPr txBox="1"/>
          <p:nvPr/>
        </p:nvSpPr>
        <p:spPr>
          <a:xfrm>
            <a:off x="4381316" y="4894642"/>
            <a:ext cx="878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branch -d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46" name="꺾인 연결선 45"/>
          <p:cNvCxnSpPr>
            <a:stCxn id="5" idx="2"/>
          </p:cNvCxnSpPr>
          <p:nvPr/>
        </p:nvCxnSpPr>
        <p:spPr>
          <a:xfrm rot="16200000" flipH="1">
            <a:off x="2961033" y="2887380"/>
            <a:ext cx="1018539" cy="2516558"/>
          </a:xfrm>
          <a:prstGeom prst="bentConnector2">
            <a:avLst/>
          </a:prstGeom>
          <a:ln w="317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CE5E28C-5578-40B1-901B-4D1BA75C9A76}"/>
              </a:ext>
            </a:extLst>
          </p:cNvPr>
          <p:cNvSpPr txBox="1"/>
          <p:nvPr/>
        </p:nvSpPr>
        <p:spPr>
          <a:xfrm>
            <a:off x="2181549" y="4222918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</a:rPr>
              <a:t>① pull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0DBA417F-8781-4F24-8688-2831C48E0E78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Upstream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로컬저장소 </a:t>
            </a:r>
            <a:r>
              <a:rPr lang="en-US" altLang="ko-KR" dirty="0"/>
              <a:t>= origin</a:t>
            </a:r>
            <a:r>
              <a:rPr lang="ko-KR" altLang="en-US" dirty="0"/>
              <a:t> 일치시키기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원격과 로컬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은 고치지 않고 </a:t>
            </a:r>
            <a:r>
              <a:rPr lang="en-US" altLang="ko-KR" dirty="0">
                <a:latin typeface="+mn-ea"/>
              </a:rPr>
              <a:t>branch</a:t>
            </a:r>
            <a:r>
              <a:rPr lang="ko-KR" altLang="en-US" dirty="0">
                <a:latin typeface="+mn-ea"/>
              </a:rPr>
              <a:t>만 이용하였기 때문에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로컬과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의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을 수정된 </a:t>
            </a:r>
            <a:r>
              <a:rPr lang="en-US" altLang="ko-KR" dirty="0">
                <a:latin typeface="+mn-ea"/>
              </a:rPr>
              <a:t>upstream</a:t>
            </a:r>
            <a:r>
              <a:rPr lang="ko-KR" altLang="en-US" dirty="0">
                <a:latin typeface="+mn-ea"/>
              </a:rPr>
              <a:t>과 일치시킴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내용을 일치시키고 사용된 작업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(develop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를 삭제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7394F24-8F04-446A-A2ED-C05CEAF35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41</a:t>
            </a:fld>
            <a:r>
              <a:rPr lang="en-US" altLang="ko-KR"/>
              <a:t>/45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78249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 </a:t>
            </a:r>
            <a:r>
              <a:rPr lang="en-US" altLang="ko-KR" dirty="0"/>
              <a:t>(3/5)</a:t>
            </a:r>
            <a:endParaRPr lang="ko-KR" altLang="en-US" dirty="0"/>
          </a:p>
        </p:txBody>
      </p:sp>
      <p:sp>
        <p:nvSpPr>
          <p:cNvPr id="5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1258305" y="3215426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7">
            <a:extLst>
              <a:ext uri="{FF2B5EF4-FFF2-40B4-BE49-F238E27FC236}">
                <a16:creationId xmlns:a16="http://schemas.microsoft.com/office/drawing/2014/main" id="{B2BE4505-8867-44DB-B146-5CC8D0E24440}"/>
              </a:ext>
            </a:extLst>
          </p:cNvPr>
          <p:cNvSpPr/>
          <p:nvPr/>
        </p:nvSpPr>
        <p:spPr>
          <a:xfrm>
            <a:off x="5275339" y="3636389"/>
            <a:ext cx="1907435" cy="373609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develop</a:t>
            </a:r>
          </a:p>
        </p:txBody>
      </p:sp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8EB018F2-D060-4225-8C5A-C79FC8D50203}"/>
              </a:ext>
            </a:extLst>
          </p:cNvPr>
          <p:cNvSpPr/>
          <p:nvPr/>
        </p:nvSpPr>
        <p:spPr>
          <a:xfrm>
            <a:off x="1258306" y="2972387"/>
            <a:ext cx="899565" cy="24617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upstream</a:t>
            </a:r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255AB00B-227B-4647-BBC7-3389FB2D7546}"/>
              </a:ext>
            </a:extLst>
          </p:cNvPr>
          <p:cNvSpPr/>
          <p:nvPr/>
        </p:nvSpPr>
        <p:spPr>
          <a:xfrm>
            <a:off x="4728581" y="2972387"/>
            <a:ext cx="899565" cy="246177"/>
          </a:xfrm>
          <a:prstGeom prst="roundRect">
            <a:avLst/>
          </a:prstGeom>
          <a:solidFill>
            <a:srgbClr val="92D050"/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origin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E23039-C946-489F-9A22-3D34B8256898}"/>
              </a:ext>
            </a:extLst>
          </p:cNvPr>
          <p:cNvSpPr txBox="1"/>
          <p:nvPr/>
        </p:nvSpPr>
        <p:spPr>
          <a:xfrm>
            <a:off x="4140622" y="3935626"/>
            <a:ext cx="8386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rgbClr val="FF0000"/>
                </a:solidFill>
              </a:defRPr>
            </a:lvl1pPr>
          </a:lstStyle>
          <a:p>
            <a:r>
              <a:rPr lang="en-US" altLang="ko-KR" sz="1600" dirty="0">
                <a:solidFill>
                  <a:srgbClr val="0000FF"/>
                </a:solidFill>
              </a:rPr>
              <a:t>②</a:t>
            </a:r>
            <a:r>
              <a:rPr lang="en-US" altLang="ko-KR" dirty="0">
                <a:solidFill>
                  <a:srgbClr val="0000FF"/>
                </a:solidFill>
              </a:rPr>
              <a:t> push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8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4728581" y="3215426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4728581" y="4444447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E23039-C946-489F-9A22-3D34B8256898}"/>
              </a:ext>
            </a:extLst>
          </p:cNvPr>
          <p:cNvSpPr txBox="1"/>
          <p:nvPr/>
        </p:nvSpPr>
        <p:spPr>
          <a:xfrm>
            <a:off x="4381316" y="4894642"/>
            <a:ext cx="878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branch -d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42" name="직선 화살표 연결선 41"/>
          <p:cNvCxnSpPr>
            <a:cxnSpLocks/>
          </p:cNvCxnSpPr>
          <p:nvPr/>
        </p:nvCxnSpPr>
        <p:spPr>
          <a:xfrm flipV="1">
            <a:off x="4915719" y="3636100"/>
            <a:ext cx="0" cy="808347"/>
          </a:xfrm>
          <a:prstGeom prst="straightConnector1">
            <a:avLst/>
          </a:prstGeom>
          <a:ln w="317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5" idx="2"/>
          </p:cNvCxnSpPr>
          <p:nvPr/>
        </p:nvCxnSpPr>
        <p:spPr>
          <a:xfrm rot="16200000" flipH="1">
            <a:off x="2961033" y="2887380"/>
            <a:ext cx="1018539" cy="2516558"/>
          </a:xfrm>
          <a:prstGeom prst="bentConnector2">
            <a:avLst/>
          </a:prstGeom>
          <a:ln w="317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CE5E28C-5578-40B1-901B-4D1BA75C9A76}"/>
              </a:ext>
            </a:extLst>
          </p:cNvPr>
          <p:cNvSpPr txBox="1"/>
          <p:nvPr/>
        </p:nvSpPr>
        <p:spPr>
          <a:xfrm>
            <a:off x="2181549" y="4222918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</a:rPr>
              <a:t>① pull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C46FBFA2-18FF-4DFD-AA9E-2D2E60A844F1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Upstream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로컬저장소 </a:t>
            </a:r>
            <a:r>
              <a:rPr lang="en-US" altLang="ko-KR" dirty="0"/>
              <a:t>= origin</a:t>
            </a:r>
            <a:r>
              <a:rPr lang="ko-KR" altLang="en-US" dirty="0"/>
              <a:t> 일치시키기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원격과 로컬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은 고치지 않고 </a:t>
            </a:r>
            <a:r>
              <a:rPr lang="en-US" altLang="ko-KR" dirty="0">
                <a:latin typeface="+mn-ea"/>
              </a:rPr>
              <a:t>branch</a:t>
            </a:r>
            <a:r>
              <a:rPr lang="ko-KR" altLang="en-US" dirty="0">
                <a:latin typeface="+mn-ea"/>
              </a:rPr>
              <a:t>만 이용하였기 때문에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로컬과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의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을 수정된 </a:t>
            </a:r>
            <a:r>
              <a:rPr lang="en-US" altLang="ko-KR" dirty="0">
                <a:latin typeface="+mn-ea"/>
              </a:rPr>
              <a:t>upstream</a:t>
            </a:r>
            <a:r>
              <a:rPr lang="ko-KR" altLang="en-US" dirty="0">
                <a:latin typeface="+mn-ea"/>
              </a:rPr>
              <a:t>과 일치시킴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내용을 일치시키고 사용된 작업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(develop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를 삭제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F16DD65-4B34-45D9-AD1E-C56CC923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42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24914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 </a:t>
            </a:r>
            <a:r>
              <a:rPr lang="en-US" altLang="ko-KR" dirty="0"/>
              <a:t>(4/5)</a:t>
            </a:r>
            <a:endParaRPr lang="ko-KR" altLang="en-US" dirty="0"/>
          </a:p>
        </p:txBody>
      </p:sp>
      <p:sp>
        <p:nvSpPr>
          <p:cNvPr id="5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1258305" y="3215426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8EB018F2-D060-4225-8C5A-C79FC8D50203}"/>
              </a:ext>
            </a:extLst>
          </p:cNvPr>
          <p:cNvSpPr/>
          <p:nvPr/>
        </p:nvSpPr>
        <p:spPr>
          <a:xfrm>
            <a:off x="1258306" y="2972387"/>
            <a:ext cx="899565" cy="24617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upstream</a:t>
            </a:r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255AB00B-227B-4647-BBC7-3389FB2D7546}"/>
              </a:ext>
            </a:extLst>
          </p:cNvPr>
          <p:cNvSpPr/>
          <p:nvPr/>
        </p:nvSpPr>
        <p:spPr>
          <a:xfrm>
            <a:off x="4728581" y="2972387"/>
            <a:ext cx="899565" cy="246177"/>
          </a:xfrm>
          <a:prstGeom prst="roundRect">
            <a:avLst/>
          </a:prstGeom>
          <a:solidFill>
            <a:srgbClr val="92D050"/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origin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E23039-C946-489F-9A22-3D34B8256898}"/>
              </a:ext>
            </a:extLst>
          </p:cNvPr>
          <p:cNvSpPr txBox="1"/>
          <p:nvPr/>
        </p:nvSpPr>
        <p:spPr>
          <a:xfrm>
            <a:off x="4140622" y="3935626"/>
            <a:ext cx="8386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rgbClr val="FF0000"/>
                </a:solidFill>
              </a:defRPr>
            </a:lvl1pPr>
          </a:lstStyle>
          <a:p>
            <a:r>
              <a:rPr lang="en-US" altLang="ko-KR" sz="1600" dirty="0">
                <a:solidFill>
                  <a:srgbClr val="0000FF"/>
                </a:solidFill>
              </a:rPr>
              <a:t>②</a:t>
            </a:r>
            <a:r>
              <a:rPr lang="en-US" altLang="ko-KR" dirty="0">
                <a:solidFill>
                  <a:srgbClr val="0000FF"/>
                </a:solidFill>
              </a:rPr>
              <a:t> push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8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4728581" y="3215426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4728581" y="4444447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E23039-C946-489F-9A22-3D34B8256898}"/>
              </a:ext>
            </a:extLst>
          </p:cNvPr>
          <p:cNvSpPr txBox="1"/>
          <p:nvPr/>
        </p:nvSpPr>
        <p:spPr>
          <a:xfrm>
            <a:off x="4381316" y="4894642"/>
            <a:ext cx="878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branch -d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42" name="직선 화살표 연결선 41"/>
          <p:cNvCxnSpPr>
            <a:cxnSpLocks/>
          </p:cNvCxnSpPr>
          <p:nvPr/>
        </p:nvCxnSpPr>
        <p:spPr>
          <a:xfrm flipV="1">
            <a:off x="4915719" y="3636100"/>
            <a:ext cx="0" cy="808347"/>
          </a:xfrm>
          <a:prstGeom prst="straightConnector1">
            <a:avLst/>
          </a:prstGeom>
          <a:ln w="317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5" idx="2"/>
          </p:cNvCxnSpPr>
          <p:nvPr/>
        </p:nvCxnSpPr>
        <p:spPr>
          <a:xfrm rot="16200000" flipH="1">
            <a:off x="2961033" y="2887380"/>
            <a:ext cx="1018539" cy="2516558"/>
          </a:xfrm>
          <a:prstGeom prst="bentConnector2">
            <a:avLst/>
          </a:prstGeom>
          <a:ln w="317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CE5E28C-5578-40B1-901B-4D1BA75C9A76}"/>
              </a:ext>
            </a:extLst>
          </p:cNvPr>
          <p:cNvSpPr txBox="1"/>
          <p:nvPr/>
        </p:nvSpPr>
        <p:spPr>
          <a:xfrm>
            <a:off x="2181549" y="4222918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</a:rPr>
              <a:t>① pull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BC2C11-3900-4247-A951-8BE6111DB728}"/>
              </a:ext>
            </a:extLst>
          </p:cNvPr>
          <p:cNvSpPr txBox="1"/>
          <p:nvPr/>
        </p:nvSpPr>
        <p:spPr>
          <a:xfrm>
            <a:off x="5178363" y="3656560"/>
            <a:ext cx="1852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push -d origin develop </a:t>
            </a:r>
            <a:endParaRPr lang="ko-KR" altLang="en-US" dirty="0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00EBDCAC-B166-4E0B-8112-1D49D88C0E85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Upstream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로컬저장소 </a:t>
            </a:r>
            <a:r>
              <a:rPr lang="en-US" altLang="ko-KR" dirty="0"/>
              <a:t>= origin</a:t>
            </a:r>
            <a:r>
              <a:rPr lang="ko-KR" altLang="en-US" dirty="0"/>
              <a:t> 일치시키기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원격과 로컬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은 고치지 않고 </a:t>
            </a:r>
            <a:r>
              <a:rPr lang="en-US" altLang="ko-KR" dirty="0">
                <a:latin typeface="+mn-ea"/>
              </a:rPr>
              <a:t>branch</a:t>
            </a:r>
            <a:r>
              <a:rPr lang="ko-KR" altLang="en-US" dirty="0">
                <a:latin typeface="+mn-ea"/>
              </a:rPr>
              <a:t>만 이용하였기 때문에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로컬과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의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을 수정된 </a:t>
            </a:r>
            <a:r>
              <a:rPr lang="en-US" altLang="ko-KR" dirty="0">
                <a:latin typeface="+mn-ea"/>
              </a:rPr>
              <a:t>upstream</a:t>
            </a:r>
            <a:r>
              <a:rPr lang="ko-KR" altLang="en-US" dirty="0">
                <a:latin typeface="+mn-ea"/>
              </a:rPr>
              <a:t>과 일치시킴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내용을 일치시키고 사용된 작업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(develop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를 삭제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DC14454-39C1-41B8-839C-4D9DD882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43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42585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 </a:t>
            </a:r>
            <a:r>
              <a:rPr lang="en-US" altLang="ko-KR" dirty="0"/>
              <a:t>(5/5)</a:t>
            </a:r>
            <a:endParaRPr lang="ko-KR" altLang="en-US" dirty="0"/>
          </a:p>
        </p:txBody>
      </p:sp>
      <p:sp>
        <p:nvSpPr>
          <p:cNvPr id="5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1258305" y="3215426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7">
            <a:extLst>
              <a:ext uri="{FF2B5EF4-FFF2-40B4-BE49-F238E27FC236}">
                <a16:creationId xmlns:a16="http://schemas.microsoft.com/office/drawing/2014/main" id="{B2BE4505-8867-44DB-B146-5CC8D0E24440}"/>
              </a:ext>
            </a:extLst>
          </p:cNvPr>
          <p:cNvSpPr/>
          <p:nvPr/>
        </p:nvSpPr>
        <p:spPr>
          <a:xfrm>
            <a:off x="5275339" y="3636389"/>
            <a:ext cx="1907435" cy="373609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develop</a:t>
            </a:r>
          </a:p>
        </p:txBody>
      </p:sp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8EB018F2-D060-4225-8C5A-C79FC8D50203}"/>
              </a:ext>
            </a:extLst>
          </p:cNvPr>
          <p:cNvSpPr/>
          <p:nvPr/>
        </p:nvSpPr>
        <p:spPr>
          <a:xfrm>
            <a:off x="1258306" y="2972387"/>
            <a:ext cx="899565" cy="24617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upstream</a:t>
            </a:r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255AB00B-227B-4647-BBC7-3389FB2D7546}"/>
              </a:ext>
            </a:extLst>
          </p:cNvPr>
          <p:cNvSpPr/>
          <p:nvPr/>
        </p:nvSpPr>
        <p:spPr>
          <a:xfrm>
            <a:off x="4728581" y="2972387"/>
            <a:ext cx="899565" cy="246177"/>
          </a:xfrm>
          <a:prstGeom prst="roundRect">
            <a:avLst/>
          </a:prstGeom>
          <a:solidFill>
            <a:srgbClr val="92D050"/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origin</a:t>
            </a:r>
          </a:p>
        </p:txBody>
      </p:sp>
      <p:sp>
        <p:nvSpPr>
          <p:cNvPr id="10" name="모서리가 둥근 직사각형 10">
            <a:extLst>
              <a:ext uri="{FF2B5EF4-FFF2-40B4-BE49-F238E27FC236}">
                <a16:creationId xmlns:a16="http://schemas.microsoft.com/office/drawing/2014/main" id="{8E588361-3C48-44B3-9C36-4A0181173179}"/>
              </a:ext>
            </a:extLst>
          </p:cNvPr>
          <p:cNvSpPr/>
          <p:nvPr/>
        </p:nvSpPr>
        <p:spPr>
          <a:xfrm>
            <a:off x="5275338" y="4865409"/>
            <a:ext cx="1907435" cy="344238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develop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E23039-C946-489F-9A22-3D34B8256898}"/>
              </a:ext>
            </a:extLst>
          </p:cNvPr>
          <p:cNvSpPr txBox="1"/>
          <p:nvPr/>
        </p:nvSpPr>
        <p:spPr>
          <a:xfrm>
            <a:off x="4140622" y="3935626"/>
            <a:ext cx="8386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rgbClr val="FF0000"/>
                </a:solidFill>
              </a:defRPr>
            </a:lvl1pPr>
          </a:lstStyle>
          <a:p>
            <a:r>
              <a:rPr lang="en-US" altLang="ko-KR" sz="1600" dirty="0">
                <a:solidFill>
                  <a:srgbClr val="0000FF"/>
                </a:solidFill>
              </a:rPr>
              <a:t>②</a:t>
            </a:r>
            <a:r>
              <a:rPr lang="en-US" altLang="ko-KR" dirty="0">
                <a:solidFill>
                  <a:srgbClr val="0000FF"/>
                </a:solidFill>
              </a:rPr>
              <a:t> push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8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4728581" y="3215426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4728581" y="4444447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E23039-C946-489F-9A22-3D34B8256898}"/>
              </a:ext>
            </a:extLst>
          </p:cNvPr>
          <p:cNvSpPr txBox="1"/>
          <p:nvPr/>
        </p:nvSpPr>
        <p:spPr>
          <a:xfrm>
            <a:off x="4381316" y="4894642"/>
            <a:ext cx="878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branch -d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42" name="직선 화살표 연결선 41"/>
          <p:cNvCxnSpPr>
            <a:cxnSpLocks/>
          </p:cNvCxnSpPr>
          <p:nvPr/>
        </p:nvCxnSpPr>
        <p:spPr>
          <a:xfrm flipV="1">
            <a:off x="4915719" y="3636100"/>
            <a:ext cx="0" cy="808347"/>
          </a:xfrm>
          <a:prstGeom prst="straightConnector1">
            <a:avLst/>
          </a:prstGeom>
          <a:ln w="317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5" idx="2"/>
          </p:cNvCxnSpPr>
          <p:nvPr/>
        </p:nvCxnSpPr>
        <p:spPr>
          <a:xfrm rot="16200000" flipH="1">
            <a:off x="2961033" y="2887380"/>
            <a:ext cx="1018539" cy="2516558"/>
          </a:xfrm>
          <a:prstGeom prst="bentConnector2">
            <a:avLst/>
          </a:prstGeom>
          <a:ln w="317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CE5E28C-5578-40B1-901B-4D1BA75C9A76}"/>
              </a:ext>
            </a:extLst>
          </p:cNvPr>
          <p:cNvSpPr txBox="1"/>
          <p:nvPr/>
        </p:nvSpPr>
        <p:spPr>
          <a:xfrm>
            <a:off x="2181549" y="4222918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</a:rPr>
              <a:t>① pull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BC2C11-3900-4247-A951-8BE6111DB728}"/>
              </a:ext>
            </a:extLst>
          </p:cNvPr>
          <p:cNvSpPr txBox="1"/>
          <p:nvPr/>
        </p:nvSpPr>
        <p:spPr>
          <a:xfrm>
            <a:off x="5472996" y="3984280"/>
            <a:ext cx="1852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push -d origin develop </a:t>
            </a:r>
            <a:endParaRPr lang="ko-KR" altLang="en-US" dirty="0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E61B19CC-4D07-4C10-AF2C-75E43785A964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4173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>
                <a:latin typeface="+mn-ea"/>
              </a:rPr>
              <a:t>Fork</a:t>
            </a:r>
            <a:r>
              <a:rPr lang="ko-KR" altLang="en-US" dirty="0"/>
              <a:t>하는 방식으로 해서 </a:t>
            </a:r>
            <a:r>
              <a:rPr lang="en-US" altLang="ko-KR" dirty="0"/>
              <a:t>3</a:t>
            </a:r>
            <a:r>
              <a:rPr lang="ko-KR" altLang="en-US" dirty="0"/>
              <a:t>군데 내용을 일치시키면 안되나</a:t>
            </a:r>
            <a:r>
              <a:rPr lang="en-US" altLang="ko-KR" dirty="0"/>
              <a:t>?</a:t>
            </a:r>
          </a:p>
          <a:p>
            <a:pPr marL="466725" lvl="1" indent="-201613"/>
            <a:r>
              <a:rPr lang="en-US" altLang="ko-KR" dirty="0">
                <a:latin typeface="+mn-ea"/>
              </a:rPr>
              <a:t>Fork</a:t>
            </a:r>
            <a:r>
              <a:rPr lang="ko-KR" altLang="en-US" dirty="0">
                <a:latin typeface="+mn-ea"/>
              </a:rPr>
              <a:t>를 시도해 보면 → </a:t>
            </a:r>
            <a:r>
              <a:rPr lang="en-US" altLang="ko-KR" dirty="0">
                <a:latin typeface="+mn-ea"/>
              </a:rPr>
              <a:t>you’ve already forked !  </a:t>
            </a:r>
            <a:r>
              <a:rPr lang="ko-KR" altLang="en-US" dirty="0">
                <a:latin typeface="+mn-ea"/>
              </a:rPr>
              <a:t>메시지 발생함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ko-KR" altLang="en-US" dirty="0">
                <a:latin typeface="+mn-ea"/>
              </a:rPr>
              <a:t>이미 </a:t>
            </a:r>
            <a:r>
              <a:rPr lang="en-US" altLang="ko-KR" dirty="0">
                <a:latin typeface="+mn-ea"/>
              </a:rPr>
              <a:t>Fork</a:t>
            </a:r>
            <a:r>
              <a:rPr lang="ko-KR" altLang="en-US" dirty="0">
                <a:latin typeface="+mn-ea"/>
              </a:rPr>
              <a:t>된 </a:t>
            </a:r>
            <a:r>
              <a:rPr lang="en-US" altLang="ko-KR" dirty="0">
                <a:latin typeface="+mn-ea"/>
              </a:rPr>
              <a:t>repo</a:t>
            </a:r>
            <a:r>
              <a:rPr lang="ko-KR" altLang="en-US" dirty="0">
                <a:latin typeface="+mn-ea"/>
              </a:rPr>
              <a:t>에는 덮어쓰기가 안 됨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따라서 이 방식으로는 안됨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BC65D2-2E7E-4A4E-A239-2EAB558EF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44</a:t>
            </a:fld>
            <a:r>
              <a:rPr lang="en-US" altLang="ko-KR"/>
              <a:t>/46</a:t>
            </a:r>
            <a:endParaRPr lang="ko-KR" altLang="en-US" dirty="0"/>
          </a:p>
        </p:txBody>
      </p:sp>
      <p:sp>
        <p:nvSpPr>
          <p:cNvPr id="21" name="굽은 화살표 4">
            <a:extLst>
              <a:ext uri="{FF2B5EF4-FFF2-40B4-BE49-F238E27FC236}">
                <a16:creationId xmlns:a16="http://schemas.microsoft.com/office/drawing/2014/main" id="{981FE439-FC48-4D78-B811-9C06D3F42FA4}"/>
              </a:ext>
            </a:extLst>
          </p:cNvPr>
          <p:cNvSpPr/>
          <p:nvPr/>
        </p:nvSpPr>
        <p:spPr>
          <a:xfrm rot="5400000">
            <a:off x="3435897" y="2525466"/>
            <a:ext cx="1050314" cy="2829447"/>
          </a:xfrm>
          <a:prstGeom prst="bentArrow">
            <a:avLst>
              <a:gd name="adj1" fmla="val 6679"/>
              <a:gd name="adj2" fmla="val 8397"/>
              <a:gd name="adj3" fmla="val 12023"/>
              <a:gd name="adj4" fmla="val 43750"/>
            </a:avLst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C55BA4C-B695-43D4-A41D-5F624A8C1CF1}"/>
              </a:ext>
            </a:extLst>
          </p:cNvPr>
          <p:cNvCxnSpPr>
            <a:cxnSpLocks/>
          </p:cNvCxnSpPr>
          <p:nvPr/>
        </p:nvCxnSpPr>
        <p:spPr>
          <a:xfrm flipH="1">
            <a:off x="3681663" y="2343817"/>
            <a:ext cx="1297650" cy="105031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6719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전체 요약 순서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7257"/>
            <a:ext cx="8642350" cy="52258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전체 요약 순서</a:t>
            </a:r>
            <a:endParaRPr lang="en-US" altLang="ko-KR" dirty="0"/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</a:t>
            </a: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계정에 로그인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참여하고 싶은 저장소</a:t>
            </a:r>
            <a:r>
              <a:rPr lang="en-US" altLang="ko-KR" dirty="0">
                <a:latin typeface="+mn-ea"/>
              </a:rPr>
              <a:t>(upstream)</a:t>
            </a:r>
            <a:r>
              <a:rPr lang="ko-KR" altLang="en-US" dirty="0">
                <a:latin typeface="+mn-ea"/>
              </a:rPr>
              <a:t> 찾기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원격저장소</a:t>
            </a:r>
            <a:r>
              <a:rPr lang="en-US" altLang="ko-KR" dirty="0">
                <a:latin typeface="+mn-ea"/>
              </a:rPr>
              <a:t>(origin)</a:t>
            </a:r>
            <a:r>
              <a:rPr lang="ko-KR" altLang="en-US" dirty="0">
                <a:latin typeface="+mn-ea"/>
              </a:rPr>
              <a:t>로 </a:t>
            </a:r>
            <a:r>
              <a:rPr lang="en-US" altLang="ko-KR" dirty="0">
                <a:latin typeface="+mn-ea"/>
              </a:rPr>
              <a:t>Fork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로컬저장소로 </a:t>
            </a:r>
            <a:r>
              <a:rPr lang="en-US" altLang="ko-KR" dirty="0">
                <a:latin typeface="+mn-ea"/>
              </a:rPr>
              <a:t>clone</a:t>
            </a:r>
            <a:r>
              <a:rPr lang="ko-KR" altLang="en-US" dirty="0">
                <a:latin typeface="+mn-ea"/>
              </a:rPr>
              <a:t>하기 </a:t>
            </a:r>
            <a:r>
              <a:rPr lang="en-US" altLang="ko-KR" dirty="0">
                <a:latin typeface="+mn-ea"/>
              </a:rPr>
              <a:t> ☞ git clone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upstream-address</a:t>
            </a: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로컬저장소에서 작업 </a:t>
            </a:r>
            <a:r>
              <a:rPr lang="en-US" altLang="ko-KR" dirty="0">
                <a:latin typeface="+mn-ea"/>
              </a:rPr>
              <a:t>branch </a:t>
            </a:r>
            <a:r>
              <a:rPr lang="ko-KR" altLang="en-US" dirty="0">
                <a:latin typeface="+mn-ea"/>
              </a:rPr>
              <a:t>만들기</a:t>
            </a:r>
            <a:r>
              <a:rPr lang="en-US" altLang="ko-KR" dirty="0">
                <a:latin typeface="+mn-ea"/>
              </a:rPr>
              <a:t> ☞ git checkout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-b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new-branch</a:t>
            </a: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기여할 내용 수정작업하기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원격저장소</a:t>
            </a:r>
            <a:r>
              <a:rPr lang="en-US" altLang="ko-KR" dirty="0">
                <a:latin typeface="+mn-ea"/>
              </a:rPr>
              <a:t>(origin)</a:t>
            </a:r>
            <a:r>
              <a:rPr lang="ko-KR" altLang="en-US" dirty="0">
                <a:latin typeface="+mn-ea"/>
              </a:rPr>
              <a:t>로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하기</a:t>
            </a:r>
            <a:r>
              <a:rPr lang="en-US" altLang="ko-KR" dirty="0">
                <a:latin typeface="+mn-ea"/>
              </a:rPr>
              <a:t> ☞ git push -u origin new-branch</a:t>
            </a: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원격저장소</a:t>
            </a:r>
            <a:r>
              <a:rPr lang="en-US" altLang="ko-KR" dirty="0">
                <a:latin typeface="+mn-ea"/>
              </a:rPr>
              <a:t>(origin)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Compare &amp; pull request 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원격저장소</a:t>
            </a:r>
            <a:r>
              <a:rPr lang="en-US" altLang="ko-KR" dirty="0">
                <a:latin typeface="+mn-ea"/>
              </a:rPr>
              <a:t>(origin)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Create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pull request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Merge</a:t>
            </a:r>
            <a:r>
              <a:rPr lang="ko-KR" altLang="en-US" dirty="0">
                <a:latin typeface="+mn-ea"/>
              </a:rPr>
              <a:t>된 후</a:t>
            </a:r>
            <a:r>
              <a:rPr lang="en-US" altLang="ko-KR" dirty="0">
                <a:latin typeface="+mn-ea"/>
              </a:rPr>
              <a:t>, upstream</a:t>
            </a:r>
            <a:r>
              <a:rPr lang="ko-KR" altLang="en-US" dirty="0">
                <a:latin typeface="+mn-ea"/>
              </a:rPr>
              <a:t>내용을 </a:t>
            </a:r>
            <a:r>
              <a:rPr lang="en-US" altLang="ko-KR" dirty="0">
                <a:latin typeface="+mn-ea"/>
              </a:rPr>
              <a:t>local</a:t>
            </a:r>
            <a:r>
              <a:rPr lang="ko-KR" altLang="en-US" dirty="0">
                <a:latin typeface="+mn-ea"/>
              </a:rPr>
              <a:t> 저장소에 </a:t>
            </a:r>
            <a:r>
              <a:rPr lang="en-US" altLang="ko-KR" dirty="0">
                <a:latin typeface="+mn-ea"/>
              </a:rPr>
              <a:t>pull</a:t>
            </a:r>
            <a:r>
              <a:rPr lang="ko-KR" altLang="en-US" dirty="0">
                <a:latin typeface="+mn-ea"/>
              </a:rPr>
              <a:t>하기</a:t>
            </a:r>
            <a:r>
              <a:rPr lang="en-US" altLang="ko-KR" dirty="0">
                <a:latin typeface="+mn-ea"/>
              </a:rPr>
              <a:t> ☞ git pull upstream main</a:t>
            </a: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로컬저장소에서 작업한 </a:t>
            </a:r>
            <a:r>
              <a:rPr lang="en-US" altLang="ko-KR" dirty="0">
                <a:latin typeface="+mn-ea"/>
              </a:rPr>
              <a:t>branch </a:t>
            </a:r>
            <a:r>
              <a:rPr lang="ko-KR" altLang="en-US" dirty="0">
                <a:latin typeface="+mn-ea"/>
              </a:rPr>
              <a:t>지우기</a:t>
            </a:r>
            <a:r>
              <a:rPr lang="en-US" altLang="ko-KR" dirty="0">
                <a:latin typeface="+mn-ea"/>
              </a:rPr>
              <a:t> ☞ git branch -d new-branch</a:t>
            </a: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로컬저장소 내용을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으로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하기</a:t>
            </a:r>
            <a:r>
              <a:rPr lang="en-US" altLang="ko-KR" dirty="0">
                <a:latin typeface="+mn-ea"/>
              </a:rPr>
              <a:t> ☞ git push origin main</a:t>
            </a: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원격저장소</a:t>
            </a:r>
            <a:r>
              <a:rPr lang="en-US" altLang="ko-KR" dirty="0">
                <a:latin typeface="+mn-ea"/>
              </a:rPr>
              <a:t>(origin)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삭제하기</a:t>
            </a:r>
            <a:r>
              <a:rPr lang="en-US" altLang="ko-KR" dirty="0">
                <a:latin typeface="+mn-ea"/>
              </a:rPr>
              <a:t> ☞ git push -d origin new-branch </a:t>
            </a:r>
          </a:p>
          <a:p>
            <a:pPr marL="533400" lvl="1" indent="-26670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9775DA8-C328-47D1-90D8-4B02555F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45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35546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오픈소스 참조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7257"/>
            <a:ext cx="8642350" cy="52258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오픈소스 소개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800" b="0" dirty="0">
                <a:latin typeface="+mn-ea"/>
              </a:rPr>
              <a:t>  </a:t>
            </a:r>
            <a:r>
              <a:rPr lang="ko-KR" altLang="en-US" sz="1800" b="0" dirty="0">
                <a:latin typeface="+mn-ea"/>
              </a:rPr>
              <a:t>네이버 오픈소스 가이드 </a:t>
            </a:r>
            <a:r>
              <a:rPr lang="en-US" altLang="ko-KR" sz="1800" b="0" dirty="0">
                <a:latin typeface="+mn-ea"/>
              </a:rPr>
              <a:t>:     </a:t>
            </a:r>
          </a:p>
          <a:p>
            <a:pPr marL="0" indent="0">
              <a:buNone/>
            </a:pPr>
            <a:r>
              <a:rPr lang="en-US" altLang="ko-KR" sz="1800" b="0" dirty="0">
                <a:hlinkClick r:id="rId3"/>
              </a:rPr>
              <a:t>  </a:t>
            </a:r>
            <a:r>
              <a:rPr lang="en-US" altLang="ko-KR" sz="1800" b="0" dirty="0">
                <a:latin typeface="+mn-ea"/>
                <a:hlinkClick r:id="rId3"/>
              </a:rPr>
              <a:t>https://naver.github.io/OpenSourceGuide/book/</a:t>
            </a:r>
            <a:endParaRPr lang="en-US" altLang="ko-KR" sz="1800" b="0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7077362-8864-43F0-9B0D-3A411B8CB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46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34860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Fork</a:t>
            </a:r>
            <a:r>
              <a:rPr lang="ko-KR" altLang="en-US" dirty="0"/>
              <a:t>후</a:t>
            </a:r>
            <a:r>
              <a:rPr lang="en-US" altLang="ko-KR" dirty="0"/>
              <a:t>, collaborator </a:t>
            </a:r>
            <a:r>
              <a:rPr lang="ko-KR" altLang="en-US" dirty="0"/>
              <a:t>선정되면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7257"/>
            <a:ext cx="8642350" cy="52258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원격저장소에 </a:t>
            </a:r>
            <a:r>
              <a:rPr lang="en-US" altLang="ko-KR" dirty="0"/>
              <a:t>2</a:t>
            </a:r>
            <a:r>
              <a:rPr lang="ko-KR" altLang="en-US" dirty="0"/>
              <a:t>개의 저장소가 생성 연결됨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처음에 </a:t>
            </a:r>
            <a:r>
              <a:rPr lang="en-US" altLang="ko-KR" dirty="0">
                <a:latin typeface="+mn-ea"/>
              </a:rPr>
              <a:t>contributor</a:t>
            </a:r>
            <a:r>
              <a:rPr lang="ko-KR" altLang="en-US" dirty="0">
                <a:latin typeface="+mn-ea"/>
              </a:rPr>
              <a:t>로 </a:t>
            </a:r>
            <a:r>
              <a:rPr lang="en-US" altLang="ko-KR" dirty="0">
                <a:latin typeface="+mn-ea"/>
              </a:rPr>
              <a:t>fork</a:t>
            </a:r>
            <a:r>
              <a:rPr lang="ko-KR" altLang="en-US" dirty="0">
                <a:latin typeface="+mn-ea"/>
              </a:rPr>
              <a:t>를 하여 </a:t>
            </a:r>
            <a:r>
              <a:rPr lang="en-US" altLang="ko-KR" dirty="0">
                <a:latin typeface="+mn-ea"/>
              </a:rPr>
              <a:t>origin/fork</a:t>
            </a:r>
            <a:r>
              <a:rPr lang="ko-KR" altLang="en-US" dirty="0" err="1">
                <a:latin typeface="+mn-ea"/>
              </a:rPr>
              <a:t>브랜치가</a:t>
            </a:r>
            <a:r>
              <a:rPr lang="ko-KR" altLang="en-US" dirty="0">
                <a:latin typeface="+mn-ea"/>
              </a:rPr>
              <a:t> 생기고</a:t>
            </a:r>
            <a:r>
              <a:rPr lang="en-US" altLang="ko-KR" dirty="0">
                <a:latin typeface="+mn-ea"/>
              </a:rPr>
              <a:t>,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이후</a:t>
            </a:r>
            <a:r>
              <a:rPr lang="en-US" altLang="ko-KR" dirty="0">
                <a:latin typeface="+mn-ea"/>
              </a:rPr>
              <a:t> collaborator </a:t>
            </a:r>
            <a:r>
              <a:rPr lang="ko-KR" altLang="en-US" dirty="0">
                <a:latin typeface="+mn-ea"/>
              </a:rPr>
              <a:t>등록되면서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upstream/fork</a:t>
            </a:r>
            <a:r>
              <a:rPr lang="ko-KR" altLang="en-US" dirty="0" err="1">
                <a:latin typeface="+mn-ea"/>
              </a:rPr>
              <a:t>브랜치가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또 생김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∙ </a:t>
            </a:r>
            <a:r>
              <a:rPr lang="ko-KR" altLang="en-US" dirty="0">
                <a:latin typeface="+mn-ea"/>
              </a:rPr>
              <a:t>나의 계정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fasthill</a:t>
            </a:r>
            <a:r>
              <a:rPr lang="en-US" altLang="ko-KR" dirty="0">
                <a:latin typeface="+mn-ea"/>
              </a:rPr>
              <a:t>-sibling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∙ upstream</a:t>
            </a:r>
            <a:r>
              <a:rPr lang="ko-KR" altLang="en-US" dirty="0">
                <a:latin typeface="+mn-ea"/>
              </a:rPr>
              <a:t>계정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fasthill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PR</a:t>
            </a:r>
            <a:r>
              <a:rPr lang="ko-KR" altLang="en-US" dirty="0">
                <a:latin typeface="+mn-ea"/>
              </a:rPr>
              <a:t>을 할 경우</a:t>
            </a:r>
            <a:r>
              <a:rPr lang="en-US" altLang="ko-KR" dirty="0">
                <a:latin typeface="+mn-ea"/>
              </a:rPr>
              <a:t>, compare</a:t>
            </a:r>
            <a:r>
              <a:rPr lang="ko-KR" altLang="en-US" dirty="0">
                <a:latin typeface="+mn-ea"/>
              </a:rPr>
              <a:t>할 수 있는 선택이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upstream branch</a:t>
            </a:r>
            <a:r>
              <a:rPr lang="ko-KR" altLang="en-US" dirty="0">
                <a:latin typeface="+mn-ea"/>
              </a:rPr>
              <a:t> 혹은 </a:t>
            </a:r>
            <a:r>
              <a:rPr lang="en-US" altLang="ko-KR" dirty="0">
                <a:latin typeface="+mn-ea"/>
              </a:rPr>
              <a:t>origin branch</a:t>
            </a:r>
            <a:r>
              <a:rPr lang="ko-KR" altLang="en-US" dirty="0">
                <a:latin typeface="+mn-ea"/>
              </a:rPr>
              <a:t>를 선정할 수 있음</a:t>
            </a:r>
            <a:r>
              <a:rPr lang="en-US" altLang="ko-KR" dirty="0">
                <a:latin typeface="+mn-ea"/>
              </a:rPr>
              <a:t>.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9072EC-DEC8-4B2C-A4E3-00A575DAE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423" y="4102417"/>
            <a:ext cx="6105525" cy="1990725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E6ECA00-3058-49B4-BF28-75DD7D928A45}"/>
              </a:ext>
            </a:extLst>
          </p:cNvPr>
          <p:cNvCxnSpPr>
            <a:cxnSpLocks/>
          </p:cNvCxnSpPr>
          <p:nvPr/>
        </p:nvCxnSpPr>
        <p:spPr>
          <a:xfrm>
            <a:off x="2087640" y="3993534"/>
            <a:ext cx="140258" cy="1451157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D8865E8-576F-41C0-81D4-B16D01CBE86A}"/>
              </a:ext>
            </a:extLst>
          </p:cNvPr>
          <p:cNvCxnSpPr>
            <a:cxnSpLocks/>
          </p:cNvCxnSpPr>
          <p:nvPr/>
        </p:nvCxnSpPr>
        <p:spPr>
          <a:xfrm flipH="1">
            <a:off x="2696688" y="3993534"/>
            <a:ext cx="625392" cy="193863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8CCF7B9A-3A14-41FF-A191-F0790D2E2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6102" y="1861036"/>
            <a:ext cx="2085975" cy="106680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FE7D2C-28AF-4B8B-8BF1-8671EEDECC14}"/>
              </a:ext>
            </a:extLst>
          </p:cNvPr>
          <p:cNvCxnSpPr>
            <a:cxnSpLocks/>
          </p:cNvCxnSpPr>
          <p:nvPr/>
        </p:nvCxnSpPr>
        <p:spPr>
          <a:xfrm>
            <a:off x="4937760" y="1772193"/>
            <a:ext cx="2023188" cy="433797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89D4BA3-43E1-4D40-9A9B-A2207C88E677}"/>
              </a:ext>
            </a:extLst>
          </p:cNvPr>
          <p:cNvCxnSpPr>
            <a:cxnSpLocks/>
          </p:cNvCxnSpPr>
          <p:nvPr/>
        </p:nvCxnSpPr>
        <p:spPr>
          <a:xfrm>
            <a:off x="3863340" y="2377440"/>
            <a:ext cx="3097608" cy="13147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616CCA-734A-42D4-A76C-58F3A9748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47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537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DFDDC6A-1BA6-4D27-A7F2-18564CE3B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009" y="2088786"/>
            <a:ext cx="7244891" cy="322157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를 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>
                <a:latin typeface="+mn-ea"/>
              </a:rPr>
              <a:t>나의 원격저장소로 </a:t>
            </a:r>
            <a:r>
              <a:rPr lang="en-US" altLang="ko-KR" dirty="0">
                <a:latin typeface="+mn-ea"/>
              </a:rPr>
              <a:t>fork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나의 계정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 err="1">
                <a:latin typeface="+mn-ea"/>
              </a:rPr>
              <a:t>daniel-hw</a:t>
            </a:r>
            <a:r>
              <a:rPr lang="ko-KR" altLang="en-US" dirty="0">
                <a:latin typeface="+mn-ea"/>
              </a:rPr>
              <a:t>저장소가 자동 생성되어 이곳으로 복사됨</a:t>
            </a:r>
            <a:endParaRPr lang="en-US" altLang="ko-KR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1105798" y="2145451"/>
            <a:ext cx="2005086" cy="4044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</p:cNvCxnSpPr>
          <p:nvPr/>
        </p:nvCxnSpPr>
        <p:spPr>
          <a:xfrm>
            <a:off x="3526176" y="1912738"/>
            <a:ext cx="649431" cy="178683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3585551" y="3764508"/>
            <a:ext cx="2044558" cy="9262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</p:cNvCxnSpPr>
          <p:nvPr/>
        </p:nvCxnSpPr>
        <p:spPr>
          <a:xfrm flipH="1" flipV="1">
            <a:off x="1775404" y="2644915"/>
            <a:ext cx="928655" cy="226275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3">
            <a:extLst>
              <a:ext uri="{FF2B5EF4-FFF2-40B4-BE49-F238E27FC236}">
                <a16:creationId xmlns:a16="http://schemas.microsoft.com/office/drawing/2014/main" id="{6B1A33DE-59D5-426F-9D46-4B8EC910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3598C1-D3C5-40FC-A1A3-E5BC5B8FA189}"/>
              </a:ext>
            </a:extLst>
          </p:cNvPr>
          <p:cNvSpPr txBox="1"/>
          <p:nvPr/>
        </p:nvSpPr>
        <p:spPr>
          <a:xfrm>
            <a:off x="647420" y="5489199"/>
            <a:ext cx="4815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en-US" altLang="ko-KR" sz="1400" dirty="0" err="1"/>
              <a:t>MaStoTest</a:t>
            </a:r>
            <a:r>
              <a:rPr lang="ko-KR" altLang="en-US" sz="1400" dirty="0"/>
              <a:t>를 수강생 본인의 계정이라고 생각하면 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CE731B2-11B8-43DC-8DDB-453456058462}"/>
              </a:ext>
            </a:extLst>
          </p:cNvPr>
          <p:cNvCxnSpPr>
            <a:cxnSpLocks/>
          </p:cNvCxnSpPr>
          <p:nvPr/>
        </p:nvCxnSpPr>
        <p:spPr>
          <a:xfrm flipH="1">
            <a:off x="1646891" y="5267858"/>
            <a:ext cx="461451" cy="221341"/>
          </a:xfrm>
          <a:prstGeom prst="straightConnector1">
            <a:avLst/>
          </a:prstGeom>
          <a:ln w="25400">
            <a:solidFill>
              <a:srgbClr val="126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D7F8C0-822F-4F70-AF2A-0537E3D7E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1028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A0A3AE5-D682-4D78-B001-B02DC04B2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12" y="2055540"/>
            <a:ext cx="8143875" cy="41719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를 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>
                <a:latin typeface="+mn-ea"/>
              </a:rPr>
              <a:t>남의 원격저장소가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원격저장소에 그대로 복사됨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9" name="제목 3">
            <a:extLst>
              <a:ext uri="{FF2B5EF4-FFF2-40B4-BE49-F238E27FC236}">
                <a16:creationId xmlns:a16="http://schemas.microsoft.com/office/drawing/2014/main" id="{6B1A33DE-59D5-426F-9D46-4B8EC910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789839" y="2711536"/>
            <a:ext cx="2242424" cy="29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12989" y="3207512"/>
            <a:ext cx="1643246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681029" y="2092806"/>
            <a:ext cx="501992" cy="4405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4081" y="217458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A98CEB-E704-48D2-9309-73BAF28F3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4322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AF5106A-7E2A-41BC-B398-221FE7182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532" y="2046455"/>
            <a:ext cx="7038975" cy="37147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00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를 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시작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</a:t>
            </a:r>
            <a:r>
              <a:rPr lang="en-US" altLang="ko-KR" dirty="0">
                <a:latin typeface="+mn-ea"/>
              </a:rPr>
              <a:t>: fork </a:t>
            </a:r>
            <a:r>
              <a:rPr lang="ko-KR" altLang="en-US" dirty="0">
                <a:latin typeface="+mn-ea"/>
              </a:rPr>
              <a:t>된 저장소를 의미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6" name="제목 3">
            <a:extLst>
              <a:ext uri="{FF2B5EF4-FFF2-40B4-BE49-F238E27FC236}">
                <a16:creationId xmlns:a16="http://schemas.microsoft.com/office/drawing/2014/main" id="{E2121789-1822-4DD9-8CD2-88DC05740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1228118" y="4058469"/>
            <a:ext cx="1506077" cy="2536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903426" y="4034840"/>
            <a:ext cx="300942" cy="300942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0D7D29B-997B-4DAE-8413-C380EE9D4630}"/>
              </a:ext>
            </a:extLst>
          </p:cNvPr>
          <p:cNvSpPr/>
          <p:nvPr/>
        </p:nvSpPr>
        <p:spPr>
          <a:xfrm>
            <a:off x="912531" y="2927879"/>
            <a:ext cx="1506077" cy="230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09A2A8-E074-4746-A394-E242240C2B47}"/>
              </a:ext>
            </a:extLst>
          </p:cNvPr>
          <p:cNvSpPr/>
          <p:nvPr/>
        </p:nvSpPr>
        <p:spPr>
          <a:xfrm>
            <a:off x="900656" y="4362708"/>
            <a:ext cx="1821664" cy="300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1C75A3-5FB1-42DA-A315-EA059EA0340B}"/>
              </a:ext>
            </a:extLst>
          </p:cNvPr>
          <p:cNvSpPr/>
          <p:nvPr/>
        </p:nvSpPr>
        <p:spPr>
          <a:xfrm>
            <a:off x="912531" y="3496871"/>
            <a:ext cx="1821664" cy="300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  <a:endCxn id="4" idx="7"/>
          </p:cNvCxnSpPr>
          <p:nvPr/>
        </p:nvCxnSpPr>
        <p:spPr>
          <a:xfrm flipH="1">
            <a:off x="1160296" y="1942799"/>
            <a:ext cx="2138490" cy="213611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6B32AB3-CD81-458C-B917-F0085628CB07}"/>
              </a:ext>
            </a:extLst>
          </p:cNvPr>
          <p:cNvSpPr/>
          <p:nvPr/>
        </p:nvSpPr>
        <p:spPr>
          <a:xfrm>
            <a:off x="3521186" y="2534039"/>
            <a:ext cx="4007769" cy="458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A0D60B3-8F8C-425C-B40E-E530122BE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6969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를 </a:t>
            </a:r>
            <a:r>
              <a:rPr lang="ko-KR" altLang="en-US" dirty="0">
                <a:solidFill>
                  <a:srgbClr val="0000FF"/>
                </a:solidFill>
              </a:rPr>
              <a:t>나의 로컬저장소로 복제하기 </a:t>
            </a:r>
            <a:r>
              <a:rPr lang="en-US" altLang="ko-KR" dirty="0"/>
              <a:t>(clone)</a:t>
            </a:r>
          </a:p>
          <a:p>
            <a:pPr lvl="1"/>
            <a:r>
              <a:rPr lang="ko-KR" altLang="en-US" dirty="0">
                <a:latin typeface="+mn-ea"/>
              </a:rPr>
              <a:t>나의 원격저장소로 복제된</a:t>
            </a:r>
            <a:r>
              <a:rPr lang="en-US" altLang="ko-KR" dirty="0">
                <a:latin typeface="+mn-ea"/>
              </a:rPr>
              <a:t>(fork)</a:t>
            </a:r>
            <a:r>
              <a:rPr lang="ko-KR" altLang="en-US" dirty="0">
                <a:latin typeface="+mn-ea"/>
              </a:rPr>
              <a:t> 내용을 작업을 하기 위하여 로컬 저장소로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복사하기 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Clone</a:t>
            </a:r>
            <a:r>
              <a:rPr lang="ko-KR" altLang="en-US" dirty="0">
                <a:latin typeface="+mn-ea"/>
              </a:rPr>
              <a:t>명령을 수행하면 자동적으로 폴더가 생성됨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sp>
        <p:nvSpPr>
          <p:cNvPr id="5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1448310" y="3218388"/>
            <a:ext cx="2192893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남의 </a:t>
            </a:r>
            <a:r>
              <a:rPr lang="ko-KR" altLang="en-US" sz="1400" dirty="0" err="1">
                <a:solidFill>
                  <a:schemeClr val="tx1"/>
                </a:solidFill>
              </a:rPr>
              <a:t>원격저장소</a:t>
            </a:r>
            <a:r>
              <a:rPr lang="en-US" altLang="ko-KR" sz="1400" dirty="0">
                <a:solidFill>
                  <a:schemeClr val="tx1"/>
                </a:solidFill>
              </a:rPr>
              <a:t>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7">
            <a:extLst>
              <a:ext uri="{FF2B5EF4-FFF2-40B4-BE49-F238E27FC236}">
                <a16:creationId xmlns:a16="http://schemas.microsoft.com/office/drawing/2014/main" id="{B2BE4505-8867-44DB-B146-5CC8D0E24440}"/>
              </a:ext>
            </a:extLst>
          </p:cNvPr>
          <p:cNvSpPr/>
          <p:nvPr/>
        </p:nvSpPr>
        <p:spPr>
          <a:xfrm>
            <a:off x="4918586" y="3218388"/>
            <a:ext cx="2148964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나의 </a:t>
            </a:r>
            <a:r>
              <a:rPr lang="ko-KR" altLang="en-US" sz="1400" dirty="0" err="1">
                <a:solidFill>
                  <a:schemeClr val="tx1"/>
                </a:solidFill>
              </a:rPr>
              <a:t>원격저장소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8EB018F2-D060-4225-8C5A-C79FC8D50203}"/>
              </a:ext>
            </a:extLst>
          </p:cNvPr>
          <p:cNvSpPr/>
          <p:nvPr/>
        </p:nvSpPr>
        <p:spPr>
          <a:xfrm>
            <a:off x="1448311" y="2975349"/>
            <a:ext cx="899565" cy="24617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upstream</a:t>
            </a:r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255AB00B-227B-4647-BBC7-3389FB2D7546}"/>
              </a:ext>
            </a:extLst>
          </p:cNvPr>
          <p:cNvSpPr/>
          <p:nvPr/>
        </p:nvSpPr>
        <p:spPr>
          <a:xfrm>
            <a:off x="4918586" y="2975349"/>
            <a:ext cx="899565" cy="246177"/>
          </a:xfrm>
          <a:prstGeom prst="roundRect">
            <a:avLst/>
          </a:prstGeom>
          <a:solidFill>
            <a:srgbClr val="92D050"/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origin</a:t>
            </a:r>
          </a:p>
        </p:txBody>
      </p:sp>
      <p:sp>
        <p:nvSpPr>
          <p:cNvPr id="10" name="모서리가 둥근 직사각형 10">
            <a:extLst>
              <a:ext uri="{FF2B5EF4-FFF2-40B4-BE49-F238E27FC236}">
                <a16:creationId xmlns:a16="http://schemas.microsoft.com/office/drawing/2014/main" id="{8E588361-3C48-44B3-9C36-4A0181173179}"/>
              </a:ext>
            </a:extLst>
          </p:cNvPr>
          <p:cNvSpPr/>
          <p:nvPr/>
        </p:nvSpPr>
        <p:spPr>
          <a:xfrm>
            <a:off x="4918586" y="4450288"/>
            <a:ext cx="2148964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나의 </a:t>
            </a:r>
            <a:r>
              <a:rPr lang="ko-KR" altLang="en-US" sz="1400" dirty="0" err="1">
                <a:solidFill>
                  <a:schemeClr val="tx1"/>
                </a:solidFill>
              </a:rPr>
              <a:t>로컬저장소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ECD5655-7ED7-4423-BE58-239CCC92B134}"/>
              </a:ext>
            </a:extLst>
          </p:cNvPr>
          <p:cNvCxnSpPr/>
          <p:nvPr/>
        </p:nvCxnSpPr>
        <p:spPr>
          <a:xfrm>
            <a:off x="3641203" y="3365181"/>
            <a:ext cx="127738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DB8BFA2-DBDC-42FD-B340-32D99B3F8ED2}"/>
              </a:ext>
            </a:extLst>
          </p:cNvPr>
          <p:cNvSpPr txBox="1"/>
          <p:nvPr/>
        </p:nvSpPr>
        <p:spPr>
          <a:xfrm>
            <a:off x="3885792" y="3067532"/>
            <a:ext cx="693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① fork</a:t>
            </a:r>
            <a:endParaRPr lang="ko-KR" altLang="en-US" sz="14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9605CA9-7C9E-4020-A3B3-5A67BA98D807}"/>
              </a:ext>
            </a:extLst>
          </p:cNvPr>
          <p:cNvCxnSpPr/>
          <p:nvPr/>
        </p:nvCxnSpPr>
        <p:spPr>
          <a:xfrm>
            <a:off x="6513768" y="3895331"/>
            <a:ext cx="0" cy="57001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CE5E28C-5578-40B1-901B-4D1BA75C9A76}"/>
              </a:ext>
            </a:extLst>
          </p:cNvPr>
          <p:cNvSpPr txBox="1"/>
          <p:nvPr/>
        </p:nvSpPr>
        <p:spPr>
          <a:xfrm>
            <a:off x="6457147" y="4010989"/>
            <a:ext cx="888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② clone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65FDE89-7A48-41F0-A131-9A5F396B23F5}"/>
              </a:ext>
            </a:extLst>
          </p:cNvPr>
          <p:cNvCxnSpPr/>
          <p:nvPr/>
        </p:nvCxnSpPr>
        <p:spPr>
          <a:xfrm flipH="1" flipV="1">
            <a:off x="5535868" y="3879468"/>
            <a:ext cx="4276" cy="57082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9E23039-C946-489F-9A22-3D34B8256898}"/>
              </a:ext>
            </a:extLst>
          </p:cNvPr>
          <p:cNvSpPr txBox="1"/>
          <p:nvPr/>
        </p:nvSpPr>
        <p:spPr>
          <a:xfrm>
            <a:off x="4864837" y="3977336"/>
            <a:ext cx="7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③ push</a:t>
            </a:r>
            <a:endParaRPr lang="ko-KR" altLang="en-US" sz="14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E29620-CF87-4815-85E6-D061CD5E6F23}"/>
              </a:ext>
            </a:extLst>
          </p:cNvPr>
          <p:cNvCxnSpPr/>
          <p:nvPr/>
        </p:nvCxnSpPr>
        <p:spPr>
          <a:xfrm flipH="1">
            <a:off x="3641203" y="3763668"/>
            <a:ext cx="127738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9E81BF2-AB72-45C1-8878-5802E33A156A}"/>
              </a:ext>
            </a:extLst>
          </p:cNvPr>
          <p:cNvSpPr txBox="1"/>
          <p:nvPr/>
        </p:nvSpPr>
        <p:spPr>
          <a:xfrm>
            <a:off x="3862152" y="3782846"/>
            <a:ext cx="742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④ Pull</a:t>
            </a:r>
          </a:p>
          <a:p>
            <a:pPr algn="ctr"/>
            <a:r>
              <a:rPr lang="en-US" altLang="ko-KR" sz="1400" dirty="0"/>
              <a:t>request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6D3F4E-AA8D-4A10-A1F2-C35B189C130A}"/>
              </a:ext>
            </a:extLst>
          </p:cNvPr>
          <p:cNvSpPr txBox="1"/>
          <p:nvPr/>
        </p:nvSpPr>
        <p:spPr>
          <a:xfrm>
            <a:off x="2886812" y="3555804"/>
            <a:ext cx="829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⑤merge</a:t>
            </a:r>
            <a:endParaRPr lang="ko-KR" altLang="en-US" sz="1400" dirty="0"/>
          </a:p>
        </p:txBody>
      </p:sp>
      <p:sp>
        <p:nvSpPr>
          <p:cNvPr id="21" name="굽은 화살표 4">
            <a:extLst>
              <a:ext uri="{FF2B5EF4-FFF2-40B4-BE49-F238E27FC236}">
                <a16:creationId xmlns:a16="http://schemas.microsoft.com/office/drawing/2014/main" id="{396CCF30-E36C-4F10-9281-6C489C8DCE0D}"/>
              </a:ext>
            </a:extLst>
          </p:cNvPr>
          <p:cNvSpPr/>
          <p:nvPr/>
        </p:nvSpPr>
        <p:spPr>
          <a:xfrm rot="5400000">
            <a:off x="4530769" y="2525466"/>
            <a:ext cx="1050314" cy="2829447"/>
          </a:xfrm>
          <a:prstGeom prst="bentArrow">
            <a:avLst>
              <a:gd name="adj1" fmla="val 6679"/>
              <a:gd name="adj2" fmla="val 8397"/>
              <a:gd name="adj3" fmla="val 12023"/>
              <a:gd name="adj4" fmla="val 43750"/>
            </a:avLst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굽은 화살표 22">
            <a:extLst>
              <a:ext uri="{FF2B5EF4-FFF2-40B4-BE49-F238E27FC236}">
                <a16:creationId xmlns:a16="http://schemas.microsoft.com/office/drawing/2014/main" id="{7774A8EC-2452-4E81-9007-8D02958DFE69}"/>
              </a:ext>
            </a:extLst>
          </p:cNvPr>
          <p:cNvSpPr/>
          <p:nvPr/>
        </p:nvSpPr>
        <p:spPr>
          <a:xfrm flipH="1">
            <a:off x="3641201" y="3592147"/>
            <a:ext cx="2176950" cy="873198"/>
          </a:xfrm>
          <a:prstGeom prst="bentArrow">
            <a:avLst>
              <a:gd name="adj1" fmla="val 9095"/>
              <a:gd name="adj2" fmla="val 8397"/>
              <a:gd name="adj3" fmla="val 13231"/>
              <a:gd name="adj4" fmla="val 46166"/>
            </a:avLst>
          </a:prstGeom>
          <a:solidFill>
            <a:schemeClr val="bg2">
              <a:lumMod val="60000"/>
              <a:lumOff val="40000"/>
              <a:alpha val="56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83B7FD5-2DE0-4497-9B70-EC03A4F2A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8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5846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를 나의 로컬저장소로 복제하기 </a:t>
            </a:r>
            <a:r>
              <a:rPr lang="en-US" altLang="ko-KR" dirty="0"/>
              <a:t>(clone)</a:t>
            </a:r>
          </a:p>
          <a:p>
            <a:pPr lvl="1"/>
            <a:r>
              <a:rPr lang="ko-KR" altLang="en-US" dirty="0">
                <a:latin typeface="+mn-ea"/>
              </a:rPr>
              <a:t>복제를 원하는 </a:t>
            </a:r>
            <a:r>
              <a:rPr lang="en-US" altLang="ko-KR" dirty="0">
                <a:latin typeface="+mn-ea"/>
              </a:rPr>
              <a:t>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로 이동 후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동작 시킴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(</a:t>
            </a:r>
            <a:r>
              <a:rPr lang="ko-KR" altLang="en-US" dirty="0">
                <a:latin typeface="+mn-ea"/>
              </a:rPr>
              <a:t>실습을 위하여 새로운 </a:t>
            </a:r>
            <a:r>
              <a:rPr lang="en-US" altLang="ko-KR" dirty="0">
                <a:latin typeface="+mn-ea"/>
              </a:rPr>
              <a:t>directory (</a:t>
            </a:r>
            <a:r>
              <a:rPr lang="ko-KR" altLang="en-US" dirty="0" err="1">
                <a:latin typeface="+mn-ea"/>
              </a:rPr>
              <a:t>폴더명</a:t>
            </a:r>
            <a:r>
              <a:rPr lang="en-US" altLang="ko-KR" dirty="0">
                <a:latin typeface="+mn-ea"/>
              </a:rPr>
              <a:t>: workplace)</a:t>
            </a:r>
            <a:r>
              <a:rPr lang="ko-KR" altLang="en-US" dirty="0">
                <a:latin typeface="+mn-ea"/>
              </a:rPr>
              <a:t>를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만들고 이 곳으로 이동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5EBD676-8F24-4E50-9A40-6845FEFD9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9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9586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4556</TotalTime>
  <Words>2805</Words>
  <Application>Microsoft Office PowerPoint</Application>
  <PresentationFormat>화면 슬라이드 쇼(4:3)</PresentationFormat>
  <Paragraphs>727</Paragraphs>
  <Slides>47</Slides>
  <Notes>46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5" baseType="lpstr">
      <vt:lpstr>inherit</vt:lpstr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실습 내용 (Forking workflow)</vt:lpstr>
      <vt:lpstr>남의 원격저장소를 나의 원격저장소에 복제하기 (fork)</vt:lpstr>
      <vt:lpstr>남의 원격저장소를 나의 원격저장소에 복제하기 (fork)</vt:lpstr>
      <vt:lpstr>남의 원격저장소를 나의 원격저장소에 복제하기 (fork)</vt:lpstr>
      <vt:lpstr>남의 원격저장소를 나의 원격저장소에 복제하기 (fork)</vt:lpstr>
      <vt:lpstr>남의 원격저장소를 나의 원격저장소에 복제하기 (fork)</vt:lpstr>
      <vt:lpstr>나의 원격저장소에서 나의 로컬저장소로 복제하기 (clone)</vt:lpstr>
      <vt:lpstr>나의 원격저장소에서 나의 로컬저장소로 복제하기 (clone)</vt:lpstr>
      <vt:lpstr>나의 원격저장소에서 나의 로컬저장소로 복제하기 (clone)</vt:lpstr>
      <vt:lpstr>나의 원격저장소에서 나의 로컬저장소로 복제하기 (clone)</vt:lpstr>
      <vt:lpstr>나의 원격저장소에서 나의 로컬저장소로 복제하기 (clone)</vt:lpstr>
      <vt:lpstr>나의 로컬저장소에서 작업하기</vt:lpstr>
      <vt:lpstr>나의 로컬저장소에서 작업하기</vt:lpstr>
      <vt:lpstr>나의 로컬저장소에서 작업하고 나의 원격저장소로 Push하기</vt:lpstr>
      <vt:lpstr>나의 원격저장소에서 남의 원격저장소로 Pull Request하기</vt:lpstr>
      <vt:lpstr>Pull Request</vt:lpstr>
      <vt:lpstr>나의 원격저장소에서 남의 원격저장소로 Pull Request하기</vt:lpstr>
      <vt:lpstr>나의 원격저장소에서 남의 원격저장소로 Pull Request하기</vt:lpstr>
      <vt:lpstr>나의 원격저장소에서 남의 원격저장소로 Pull Request하기</vt:lpstr>
      <vt:lpstr>나의 원격저장소에서 남의 원격저장소로 Pull Request하기</vt:lpstr>
      <vt:lpstr>나의 원격저장소에서 남의 원격저장소로 Pull Request하기</vt:lpstr>
      <vt:lpstr>Upstream 책임자가 merge 검토하기</vt:lpstr>
      <vt:lpstr>Upstream 책임자가 merge 검토하기</vt:lpstr>
      <vt:lpstr>Upstream 책임자가 merge 검토하기</vt:lpstr>
      <vt:lpstr>Upstream 책임자가 merge 검토하기</vt:lpstr>
      <vt:lpstr>Upstream 책임자가 merge 검토하기</vt:lpstr>
      <vt:lpstr>Upstream 책임자가 merge 검토하기</vt:lpstr>
      <vt:lpstr>Pull Request 최종결과 확인</vt:lpstr>
      <vt:lpstr>Pull Request 최종결과 확인</vt:lpstr>
      <vt:lpstr>Fork에서 Pull Request까지 과정 (1/4) </vt:lpstr>
      <vt:lpstr>Fork에서 Pull Request까지 과정 (2/4) </vt:lpstr>
      <vt:lpstr>Fork에서 Pull Request까지 과정 (3/4) </vt:lpstr>
      <vt:lpstr>Fork에서 Pull Request까지 과정 (4/4) </vt:lpstr>
      <vt:lpstr>Pull Request 최종결과 확인 후 마무리 작업</vt:lpstr>
      <vt:lpstr>Pull Request 최종결과 확인 후 마무리 작업</vt:lpstr>
      <vt:lpstr>Pull Request 최종결과 확인 후 마무리 작업</vt:lpstr>
      <vt:lpstr>Pull Request 최종결과 확인 후 마무리 작업</vt:lpstr>
      <vt:lpstr>Pull Request 최종결과 확인 후 마무리 작업</vt:lpstr>
      <vt:lpstr>Pull Request 최종결과 확인 후 마무리 작업 (1/5)</vt:lpstr>
      <vt:lpstr>Pull Request 최종결과 확인 후 마무리 작업 (2/5)</vt:lpstr>
      <vt:lpstr>Pull Request 최종결과 확인 후 마무리 작업 (3/5)</vt:lpstr>
      <vt:lpstr>Pull Request 최종결과 확인 후 마무리 작업 (4/5)</vt:lpstr>
      <vt:lpstr>Pull Request 최종결과 확인 후 마무리 작업 (5/5)</vt:lpstr>
      <vt:lpstr>전체 요약 순서</vt:lpstr>
      <vt:lpstr>오픈소스 참조</vt:lpstr>
      <vt:lpstr>Fork후, collaborator 선정되면?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강 은</cp:lastModifiedBy>
  <cp:revision>661</cp:revision>
  <dcterms:created xsi:type="dcterms:W3CDTF">2021-03-25T01:55:58Z</dcterms:created>
  <dcterms:modified xsi:type="dcterms:W3CDTF">2021-05-04T06:46:35Z</dcterms:modified>
</cp:coreProperties>
</file>