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61" r:id="rId2"/>
    <p:sldId id="352" r:id="rId3"/>
    <p:sldId id="328" r:id="rId4"/>
    <p:sldId id="329" r:id="rId5"/>
    <p:sldId id="353" r:id="rId6"/>
    <p:sldId id="330" r:id="rId7"/>
    <p:sldId id="331" r:id="rId8"/>
    <p:sldId id="333" r:id="rId9"/>
    <p:sldId id="334" r:id="rId10"/>
    <p:sldId id="332" r:id="rId11"/>
    <p:sldId id="335" r:id="rId12"/>
    <p:sldId id="336" r:id="rId13"/>
    <p:sldId id="337" r:id="rId14"/>
    <p:sldId id="338" r:id="rId15"/>
    <p:sldId id="339" r:id="rId16"/>
    <p:sldId id="340" r:id="rId17"/>
    <p:sldId id="342" r:id="rId18"/>
    <p:sldId id="341" r:id="rId19"/>
    <p:sldId id="343" r:id="rId20"/>
    <p:sldId id="344" r:id="rId21"/>
    <p:sldId id="346" r:id="rId22"/>
    <p:sldId id="345" r:id="rId23"/>
    <p:sldId id="350" r:id="rId24"/>
    <p:sldId id="349" r:id="rId25"/>
    <p:sldId id="348" r:id="rId26"/>
    <p:sldId id="347" r:id="rId27"/>
    <p:sldId id="351" r:id="rId28"/>
    <p:sldId id="283" r:id="rId29"/>
    <p:sldId id="354" r:id="rId30"/>
    <p:sldId id="356" r:id="rId31"/>
    <p:sldId id="359" r:id="rId32"/>
    <p:sldId id="357" r:id="rId33"/>
    <p:sldId id="361" r:id="rId34"/>
    <p:sldId id="362" r:id="rId35"/>
    <p:sldId id="360" r:id="rId36"/>
    <p:sldId id="285" r:id="rId37"/>
    <p:sldId id="364" r:id="rId38"/>
    <p:sldId id="367" r:id="rId39"/>
    <p:sldId id="363" r:id="rId40"/>
    <p:sldId id="365" r:id="rId41"/>
    <p:sldId id="366" r:id="rId42"/>
    <p:sldId id="368" r:id="rId43"/>
    <p:sldId id="355" r:id="rId44"/>
    <p:sldId id="289" r:id="rId45"/>
    <p:sldId id="291" r:id="rId46"/>
    <p:sldId id="292" r:id="rId47"/>
    <p:sldId id="259" r:id="rId48"/>
    <p:sldId id="294" r:id="rId49"/>
    <p:sldId id="295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2" autoAdjust="0"/>
    <p:restoredTop sz="94384" autoAdjust="0"/>
  </p:normalViewPr>
  <p:slideViewPr>
    <p:cSldViewPr snapToGrid="0">
      <p:cViewPr varScale="1">
        <p:scale>
          <a:sx n="93" d="100"/>
          <a:sy n="93" d="100"/>
        </p:scale>
        <p:origin x="38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6893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794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83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226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944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24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971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336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516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171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790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2A5D-AC2D-4154-80BD-D3C3745E4EB5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2A5D-AC2D-4154-80BD-D3C3745E4EB5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ctocat/Spoon-Knif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hyperlink" Target="https://dev.to/maybebored/part-1-setting-up-git-5819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4889"/>
            <a:ext cx="9162494" cy="488308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889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연결 </a:t>
            </a:r>
            <a:r>
              <a:rPr lang="en-US" altLang="ko-KR" dirty="0"/>
              <a:t>(https://github.com)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161361" y="1937982"/>
            <a:ext cx="655093" cy="3411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87195" y="5254386"/>
            <a:ext cx="3725246" cy="409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191389" y="227917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4689" y="5688078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혹은 여기를 클릭</a:t>
            </a:r>
          </a:p>
        </p:txBody>
      </p:sp>
    </p:spTree>
    <p:extLst>
      <p:ext uri="{BB962C8B-B14F-4D97-AF65-F5344CB8AC3E}">
        <p14:creationId xmlns:p14="http://schemas.microsoft.com/office/powerpoint/2010/main" val="2400733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435100"/>
            <a:ext cx="8537497" cy="4303712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38509" y="22859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644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1028700"/>
            <a:ext cx="8734425" cy="5126037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69109" y="57911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410089" y="57911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966958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4" y="1368308"/>
            <a:ext cx="9079106" cy="4838645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889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등록 후 첫 화면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1657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041400"/>
            <a:ext cx="2505075" cy="5105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407" y="1041400"/>
            <a:ext cx="2962275" cy="3086100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4828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" y="1055828"/>
            <a:ext cx="9099796" cy="4849672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10" idx="3"/>
          </p:cNvCxnSpPr>
          <p:nvPr/>
        </p:nvCxnSpPr>
        <p:spPr>
          <a:xfrm>
            <a:off x="8406699" y="1055828"/>
            <a:ext cx="343601" cy="6713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11664" y="88655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071995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75" y="1351424"/>
            <a:ext cx="9164727" cy="488427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410809" y="42417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87809" y="3022598"/>
            <a:ext cx="1250591" cy="2540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개인 </a:t>
            </a:r>
            <a:r>
              <a:rPr lang="en-US" altLang="ko-KR" dirty="0"/>
              <a:t>profile </a:t>
            </a:r>
            <a:r>
              <a:rPr lang="ko-KR" altLang="en-US" dirty="0"/>
              <a:t>입력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592774" y="29803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739237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" y="1352564"/>
            <a:ext cx="9114926" cy="4857736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배경 색 선정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187809" y="34289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2774" y="33867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204569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" y="1409700"/>
            <a:ext cx="9103039" cy="485140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이메일 확인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187809" y="39750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774" y="39328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358503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7444"/>
            <a:ext cx="9139734" cy="487095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저장소의 기본 </a:t>
            </a:r>
            <a:r>
              <a:rPr lang="en-US" altLang="ko-KR" dirty="0"/>
              <a:t>branch</a:t>
            </a:r>
            <a:r>
              <a:rPr lang="ko-KR" altLang="en-US" dirty="0"/>
              <a:t> 명칭 변경 </a:t>
            </a:r>
            <a:r>
              <a:rPr lang="en-US" altLang="ko-KR" dirty="0"/>
              <a:t>(</a:t>
            </a:r>
            <a:r>
              <a:rPr lang="ko-KR" altLang="en-US" dirty="0"/>
              <a:t>그냥 </a:t>
            </a:r>
            <a:r>
              <a:rPr lang="en-US" altLang="ko-KR" dirty="0"/>
              <a:t>main </a:t>
            </a:r>
            <a:r>
              <a:rPr lang="ko-KR" altLang="en-US" dirty="0"/>
              <a:t>으로 유지</a:t>
            </a:r>
            <a:r>
              <a:rPr lang="en-US" altLang="ko-KR" dirty="0"/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87809" y="52450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774" y="51942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063610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371600"/>
            <a:ext cx="9103039" cy="4851400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저장소의 기본 </a:t>
            </a:r>
            <a:r>
              <a:rPr lang="en-US" altLang="ko-KR" dirty="0"/>
              <a:t>branch</a:t>
            </a:r>
            <a:r>
              <a:rPr lang="ko-KR" altLang="en-US" dirty="0"/>
              <a:t> 명칭 변경 </a:t>
            </a:r>
            <a:r>
              <a:rPr lang="en-US" altLang="ko-KR" dirty="0"/>
              <a:t>(</a:t>
            </a:r>
            <a:r>
              <a:rPr lang="ko-KR" altLang="en-US" dirty="0"/>
              <a:t>그냥 </a:t>
            </a:r>
            <a:r>
              <a:rPr lang="en-US" altLang="ko-KR" dirty="0"/>
              <a:t>main </a:t>
            </a:r>
            <a:r>
              <a:rPr lang="ko-KR" altLang="en-US" dirty="0"/>
              <a:t>으로 유지</a:t>
            </a:r>
            <a:r>
              <a:rPr lang="en-US" altLang="ko-KR" dirty="0"/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122868" y="21081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45400" y="978190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오른쪽 </a:t>
            </a:r>
            <a:r>
              <a:rPr lang="en-US" altLang="ko-KR" sz="1200" dirty="0"/>
              <a:t>+ </a:t>
            </a:r>
            <a:r>
              <a:rPr lang="ko-KR" altLang="en-US" sz="1200" dirty="0"/>
              <a:t>클릭</a:t>
            </a:r>
          </a:p>
        </p:txBody>
      </p:sp>
      <p:cxnSp>
        <p:nvCxnSpPr>
          <p:cNvPr id="11" name="직선 화살표 연결선 10"/>
          <p:cNvCxnSpPr>
            <a:stCxn id="9" idx="2"/>
          </p:cNvCxnSpPr>
          <p:nvPr/>
        </p:nvCxnSpPr>
        <p:spPr>
          <a:xfrm>
            <a:off x="8196192" y="1255189"/>
            <a:ext cx="304267" cy="7260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662962" y="2971799"/>
            <a:ext cx="2009293" cy="279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>
                <a:solidFill>
                  <a:srgbClr val="0000FF"/>
                </a:solidFill>
              </a:rPr>
              <a:t>② 저장소 이름 입력</a:t>
            </a:r>
            <a:endParaRPr lang="ko-KR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025900" y="3251200"/>
            <a:ext cx="641487" cy="1905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663700" y="4375150"/>
            <a:ext cx="647700" cy="952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220516" y="114130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68665" y="420587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33055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31" y="904844"/>
            <a:ext cx="713422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870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6104"/>
            <a:ext cx="9147315" cy="487499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이름 </a:t>
            </a:r>
            <a:r>
              <a:rPr lang="en-US" altLang="ko-KR" dirty="0"/>
              <a:t>: </a:t>
            </a:r>
            <a:r>
              <a:rPr lang="en-US" altLang="ko-KR" dirty="0" err="1"/>
              <a:t>my_first_repo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258769" y="5740399"/>
            <a:ext cx="1094032" cy="279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674569" y="3308350"/>
            <a:ext cx="647700" cy="825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4445000" y="2482850"/>
            <a:ext cx="1026869" cy="2476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1674569" y="3680888"/>
            <a:ext cx="647700" cy="825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63734" y="57403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668910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361094"/>
            <a:ext cx="9122752" cy="486190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등록 후 첫 화면</a:t>
            </a:r>
            <a:endParaRPr lang="en-US" altLang="ko-KR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914400" y="3632200"/>
            <a:ext cx="292100" cy="4064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925769" y="5486399"/>
            <a:ext cx="5606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8882" y="57150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880419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50698" cy="487680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</a:t>
            </a:r>
            <a:r>
              <a:rPr lang="en-US" altLang="ko-KR" dirty="0"/>
              <a:t>https </a:t>
            </a:r>
            <a:r>
              <a:rPr lang="ko-KR" altLang="en-US" dirty="0"/>
              <a:t>주소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004769" y="3225799"/>
            <a:ext cx="5606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93769" y="3225799"/>
            <a:ext cx="20973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601669" y="1331389"/>
            <a:ext cx="700331" cy="1854199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301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6" y="1267684"/>
            <a:ext cx="8956874" cy="4998178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085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1303134"/>
            <a:ext cx="9160016" cy="4881766"/>
          </a:xfrm>
          <a:prstGeom prst="rect">
            <a:avLst/>
          </a:prstGeom>
        </p:spPr>
      </p:pic>
      <p:sp>
        <p:nvSpPr>
          <p:cNvPr id="5" name="왼쪽 화살표 4"/>
          <p:cNvSpPr/>
          <p:nvPr/>
        </p:nvSpPr>
        <p:spPr>
          <a:xfrm rot="2957464">
            <a:off x="336351" y="2159000"/>
            <a:ext cx="508000" cy="2540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4500" y="256137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693456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9302"/>
            <a:ext cx="9141314" cy="4871798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Sign in </a:t>
            </a:r>
            <a:r>
              <a:rPr lang="ko-KR" altLang="en-US" dirty="0"/>
              <a:t>후 첫 화면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9166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8100"/>
            <a:ext cx="9144000" cy="487323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71700" y="305652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1574801" y="3162300"/>
            <a:ext cx="596899" cy="635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61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391198"/>
            <a:ext cx="9113927" cy="4857202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원격저장소 연결을 위한  화면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주소 </a:t>
            </a:r>
            <a:r>
              <a:rPr lang="en-US" altLang="ko-KR" dirty="0"/>
              <a:t>copy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892300" y="1331389"/>
            <a:ext cx="1079500" cy="181821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77869" y="3136899"/>
            <a:ext cx="20973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7811664" y="3263899"/>
            <a:ext cx="367136" cy="34290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892301" y="3136898"/>
            <a:ext cx="419100" cy="2286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14929" y="3632200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혹은 여기를 클릭하여 복사</a:t>
            </a:r>
          </a:p>
        </p:txBody>
      </p:sp>
    </p:spTree>
    <p:extLst>
      <p:ext uri="{BB962C8B-B14F-4D97-AF65-F5344CB8AC3E}">
        <p14:creationId xmlns:p14="http://schemas.microsoft.com/office/powerpoint/2010/main" val="3605844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연결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787" y="1120545"/>
            <a:ext cx="8642350" cy="2371955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 </a:t>
            </a:r>
            <a:r>
              <a:rPr lang="ko-KR" altLang="en-US" dirty="0"/>
              <a:t>연결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에서 명령어 입력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원격 저장소 주소 연결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remote add origin </a:t>
            </a:r>
            <a:r>
              <a:rPr lang="en-US" altLang="ko-KR" dirty="0">
                <a:latin typeface="+mn-ea"/>
              </a:rPr>
              <a:t>https://.... (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- </a:t>
            </a:r>
            <a:r>
              <a:rPr lang="ko-KR" altLang="en-US" dirty="0">
                <a:latin typeface="+mn-ea"/>
              </a:rPr>
              <a:t>최초 </a:t>
            </a:r>
            <a:r>
              <a:rPr lang="ko-KR" altLang="en-US" dirty="0" err="1">
                <a:latin typeface="+mn-ea"/>
              </a:rPr>
              <a:t>연결시</a:t>
            </a:r>
            <a:r>
              <a:rPr lang="ko-KR" altLang="en-US" dirty="0">
                <a:latin typeface="+mn-ea"/>
              </a:rPr>
              <a:t> 한 번만 수행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remote -v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EB9081-48C1-4CAD-A063-C53B32024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492500"/>
            <a:ext cx="69342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54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 처음 자료 보내기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364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 자료 보내기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에서 명령어 입력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최초 자료 보내기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push –u origin main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혹은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--set-upstream origin main 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이후에는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</a:t>
            </a:r>
            <a:r>
              <a:rPr lang="ko-KR" altLang="en-US" dirty="0">
                <a:latin typeface="+mn-ea"/>
              </a:rPr>
              <a:t>만 수행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뜻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로컬에 있는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을 원격저장소인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있는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으로 보내고 일치시킨다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</a:rPr>
              <a:t>Sign in </a:t>
            </a:r>
            <a:r>
              <a:rPr lang="ko-KR" altLang="en-US" dirty="0">
                <a:latin typeface="+mn-ea"/>
              </a:rPr>
              <a:t>화면이 나오면 </a:t>
            </a:r>
            <a:r>
              <a:rPr lang="en-US" altLang="ko-KR" dirty="0">
                <a:latin typeface="+mn-ea"/>
              </a:rPr>
              <a:t>sign in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아무런 질문이 나오지 이미 </a:t>
            </a:r>
            <a:r>
              <a:rPr lang="en-US" altLang="ko-KR" dirty="0">
                <a:latin typeface="+mn-ea"/>
              </a:rPr>
              <a:t>sign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in</a:t>
            </a:r>
            <a:r>
              <a:rPr lang="ko-KR" altLang="en-US" dirty="0">
                <a:latin typeface="+mn-ea"/>
              </a:rPr>
              <a:t> 상태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lvl="1"/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8FAFB0-E457-40DC-AC11-F53D7DBC0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304" y="3456299"/>
            <a:ext cx="2170146" cy="189376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6FE6438-20B9-430C-A8AA-DE75EE3D2B5A}"/>
              </a:ext>
            </a:extLst>
          </p:cNvPr>
          <p:cNvSpPr/>
          <p:nvPr/>
        </p:nvSpPr>
        <p:spPr>
          <a:xfrm>
            <a:off x="5152053" y="4242226"/>
            <a:ext cx="1259101" cy="211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03690D-B1E7-4954-BE94-9F0AB1CAB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871" y="5545766"/>
            <a:ext cx="2188397" cy="9069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EB80A3-B804-4B2F-8C4E-F96B53EE514C}"/>
              </a:ext>
            </a:extLst>
          </p:cNvPr>
          <p:cNvSpPr txBox="1"/>
          <p:nvPr/>
        </p:nvSpPr>
        <p:spPr>
          <a:xfrm>
            <a:off x="6344765" y="437235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575D4713-57EF-4511-B6F8-FFC8C43DF070}"/>
              </a:ext>
            </a:extLst>
          </p:cNvPr>
          <p:cNvSpPr/>
          <p:nvPr/>
        </p:nvSpPr>
        <p:spPr>
          <a:xfrm rot="5400000">
            <a:off x="5675873" y="5258753"/>
            <a:ext cx="220592" cy="307777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2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243012"/>
            <a:ext cx="5905500" cy="4829175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09377" y="5470286"/>
            <a:ext cx="3725246" cy="409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11689" y="587971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5769610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reload </a:t>
            </a:r>
            <a:r>
              <a:rPr lang="ko-KR" altLang="en-US" dirty="0">
                <a:latin typeface="+mn-ea"/>
              </a:rPr>
              <a:t>버튼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url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주소칸</a:t>
            </a:r>
            <a:r>
              <a:rPr lang="ko-KR" altLang="en-US" dirty="0">
                <a:latin typeface="+mn-ea"/>
              </a:rPr>
              <a:t>  앞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클릭 후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sz="24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push </a:t>
            </a:r>
            <a:r>
              <a:rPr lang="ko-KR" altLang="en-US" dirty="0">
                <a:latin typeface="+mn-ea"/>
              </a:rPr>
              <a:t>등 원격저장소의 내용이 바뀌는 경우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반드시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reload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버튼을 클릭하여 확인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2043964"/>
            <a:ext cx="4230688" cy="75351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14500" y="2043964"/>
            <a:ext cx="482599" cy="3055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965" y="19000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77A829-97EB-4C1B-83F2-0E3ACA786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87" y="3369339"/>
            <a:ext cx="7315200" cy="274558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90B05CF-AFC7-469E-B372-63F7875B707E}"/>
              </a:ext>
            </a:extLst>
          </p:cNvPr>
          <p:cNvSpPr/>
          <p:nvPr/>
        </p:nvSpPr>
        <p:spPr>
          <a:xfrm>
            <a:off x="6194033" y="4571999"/>
            <a:ext cx="543739" cy="1748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FBD23B-914C-4A7E-BB7F-6B872BAE85B3}"/>
              </a:ext>
            </a:extLst>
          </p:cNvPr>
          <p:cNvSpPr txBox="1"/>
          <p:nvPr/>
        </p:nvSpPr>
        <p:spPr>
          <a:xfrm>
            <a:off x="6758320" y="462663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D79AF30-3635-40D8-94EA-2264669C41C6}"/>
              </a:ext>
            </a:extLst>
          </p:cNvPr>
          <p:cNvCxnSpPr>
            <a:cxnSpLocks/>
          </p:cNvCxnSpPr>
          <p:nvPr/>
        </p:nvCxnSpPr>
        <p:spPr>
          <a:xfrm>
            <a:off x="1941816" y="2349500"/>
            <a:ext cx="606175" cy="10795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460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로컬에서 진행된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히스토리가 그대로 저장된 내용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D4ED46D-EE43-4A09-BD2E-4AB8A1F75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003261"/>
            <a:ext cx="5774076" cy="391449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15385AE-173C-4689-996A-DDE09BE38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775" y="2354816"/>
            <a:ext cx="3705225" cy="35528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90B05CF-AFC7-469E-B372-63F7875B707E}"/>
              </a:ext>
            </a:extLst>
          </p:cNvPr>
          <p:cNvSpPr/>
          <p:nvPr/>
        </p:nvSpPr>
        <p:spPr>
          <a:xfrm>
            <a:off x="5843993" y="2516160"/>
            <a:ext cx="772564" cy="206493"/>
          </a:xfrm>
          <a:prstGeom prst="rect">
            <a:avLst/>
          </a:prstGeom>
          <a:noFill/>
          <a:ln w="254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1BDCAFF-64E0-4B64-AE0B-102DD0454677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239820" y="2619407"/>
            <a:ext cx="604173" cy="29614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AA0339C-7CF1-4B6F-A8A9-D0B888A21A3C}"/>
              </a:ext>
            </a:extLst>
          </p:cNvPr>
          <p:cNvSpPr/>
          <p:nvPr/>
        </p:nvSpPr>
        <p:spPr>
          <a:xfrm>
            <a:off x="6606283" y="3201959"/>
            <a:ext cx="2377854" cy="206493"/>
          </a:xfrm>
          <a:prstGeom prst="rect">
            <a:avLst/>
          </a:prstGeom>
          <a:noFill/>
          <a:ln w="254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463B41E-729C-4BF8-9418-A885556CE206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2228717" y="3305206"/>
            <a:ext cx="4377566" cy="49392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27D4905-E103-4456-B259-90E86181F51E}"/>
              </a:ext>
            </a:extLst>
          </p:cNvPr>
          <p:cNvSpPr txBox="1"/>
          <p:nvPr/>
        </p:nvSpPr>
        <p:spPr>
          <a:xfrm>
            <a:off x="5347672" y="5927715"/>
            <a:ext cx="39285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</a:rPr>
              <a:t>Bash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: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$ git –branches –</a:t>
            </a:r>
            <a:r>
              <a:rPr lang="en-US" altLang="ko-KR" sz="1400" dirty="0" err="1">
                <a:latin typeface="+mn-ea"/>
              </a:rPr>
              <a:t>oneline</a:t>
            </a:r>
            <a:r>
              <a:rPr lang="en-US" altLang="ko-KR" sz="1400" dirty="0">
                <a:latin typeface="+mn-ea"/>
              </a:rPr>
              <a:t> –graph </a:t>
            </a:r>
            <a:r>
              <a:rPr lang="ko-KR" altLang="en-US" sz="1400" dirty="0">
                <a:latin typeface="+mn-ea"/>
              </a:rPr>
              <a:t>화면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6597FD-B153-4E46-B352-B126024835A0}"/>
              </a:ext>
            </a:extLst>
          </p:cNvPr>
          <p:cNvSpPr txBox="1"/>
          <p:nvPr/>
        </p:nvSpPr>
        <p:spPr>
          <a:xfrm>
            <a:off x="1004968" y="5927715"/>
            <a:ext cx="33204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>
                <a:latin typeface="+mn-ea"/>
              </a:rPr>
              <a:t>Github</a:t>
            </a:r>
            <a:r>
              <a:rPr lang="ko-KR" altLang="en-US" sz="1400" dirty="0">
                <a:latin typeface="+mn-ea"/>
              </a:rPr>
              <a:t>화면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519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ko-KR" altLang="en-US" dirty="0" err="1">
                <a:latin typeface="+mn-ea"/>
              </a:rPr>
              <a:t>브랜치와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원격브랜치</a:t>
            </a:r>
            <a:r>
              <a:rPr lang="ko-KR" altLang="en-US" dirty="0">
                <a:latin typeface="+mn-ea"/>
              </a:rPr>
              <a:t> 확인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원격에는 </a:t>
            </a: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브랜치만</a:t>
            </a:r>
            <a:r>
              <a:rPr lang="ko-KR" altLang="en-US" dirty="0">
                <a:latin typeface="+mn-ea"/>
              </a:rPr>
              <a:t> 존재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로컬에는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개의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존재 </a:t>
            </a:r>
            <a:endParaRPr lang="en-US" altLang="ko-KR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2310EF-FFB4-42B1-BF0C-812C862B4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23" y="2067716"/>
            <a:ext cx="7315200" cy="274558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E91362E-5FD5-4203-89CE-73475B897CA9}"/>
              </a:ext>
            </a:extLst>
          </p:cNvPr>
          <p:cNvSpPr/>
          <p:nvPr/>
        </p:nvSpPr>
        <p:spPr>
          <a:xfrm>
            <a:off x="1640133" y="2869224"/>
            <a:ext cx="640731" cy="2232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13036C5-4D2A-4AF9-B204-30B2898D5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13" y="5300213"/>
            <a:ext cx="57340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43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153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feature-1</a:t>
            </a:r>
            <a:r>
              <a:rPr lang="ko-KR" altLang="en-US" dirty="0">
                <a:latin typeface="+mn-ea"/>
              </a:rPr>
              <a:t>도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를 원할 경우 아래 진행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Feature-1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checkout</a:t>
            </a:r>
            <a:r>
              <a:rPr lang="ko-KR" altLang="en-US" dirty="0">
                <a:latin typeface="+mn-ea"/>
              </a:rPr>
              <a:t>하여 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checkout feature-1</a:t>
            </a:r>
          </a:p>
          <a:p>
            <a:pPr lvl="1"/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 –u origin feature-1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이후는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만 진행 </a:t>
            </a:r>
            <a:r>
              <a:rPr lang="en-US" altLang="ko-KR" dirty="0">
                <a:latin typeface="+mn-ea"/>
              </a:rPr>
              <a:t>(feature-1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push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9CC030-D6C9-4619-A019-7025F58E3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68" y="4316666"/>
            <a:ext cx="73818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75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153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개로 변경됨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명은 로컬과 동일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37CA4A-4BAE-4EEE-B188-5E79F5081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1" y="2275877"/>
            <a:ext cx="7850366" cy="34615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1EC835E-8371-4742-A099-3D1DCC4D1624}"/>
              </a:ext>
            </a:extLst>
          </p:cNvPr>
          <p:cNvSpPr/>
          <p:nvPr/>
        </p:nvSpPr>
        <p:spPr>
          <a:xfrm>
            <a:off x="539551" y="3084981"/>
            <a:ext cx="898831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6B080FF-FAEC-4F44-B3B5-D55D4854F3CC}"/>
              </a:ext>
            </a:extLst>
          </p:cNvPr>
          <p:cNvCxnSpPr>
            <a:cxnSpLocks/>
          </p:cNvCxnSpPr>
          <p:nvPr/>
        </p:nvCxnSpPr>
        <p:spPr>
          <a:xfrm>
            <a:off x="841638" y="3298004"/>
            <a:ext cx="329616" cy="26199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66F5E9A-BA46-4DD3-BE9F-F50615EB92D0}"/>
              </a:ext>
            </a:extLst>
          </p:cNvPr>
          <p:cNvSpPr txBox="1"/>
          <p:nvPr/>
        </p:nvSpPr>
        <p:spPr>
          <a:xfrm>
            <a:off x="517145" y="329565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47384A-3C1A-4D33-8A06-225939D42543}"/>
              </a:ext>
            </a:extLst>
          </p:cNvPr>
          <p:cNvSpPr/>
          <p:nvPr/>
        </p:nvSpPr>
        <p:spPr>
          <a:xfrm>
            <a:off x="1713782" y="3084981"/>
            <a:ext cx="772564" cy="2064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5EF7B7A-3B3D-4441-B2A1-26EFD5BBF0C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713782" y="1921267"/>
            <a:ext cx="386282" cy="116371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D769E4-9DE4-46BA-BF96-F9A4E5598733}"/>
              </a:ext>
            </a:extLst>
          </p:cNvPr>
          <p:cNvSpPr/>
          <p:nvPr/>
        </p:nvSpPr>
        <p:spPr>
          <a:xfrm>
            <a:off x="623306" y="4508837"/>
            <a:ext cx="772564" cy="49467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74900C1-E973-4763-8EE6-3BE73FB15C8C}"/>
              </a:ext>
            </a:extLst>
          </p:cNvPr>
          <p:cNvCxnSpPr>
            <a:cxnSpLocks/>
          </p:cNvCxnSpPr>
          <p:nvPr/>
        </p:nvCxnSpPr>
        <p:spPr>
          <a:xfrm flipH="1">
            <a:off x="1430906" y="3345123"/>
            <a:ext cx="669159" cy="128110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1612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 아무런 내용이나 변경 수정하고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별로 아래 명령 연습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checkout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add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commit –m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log –branches –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--branches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</a:t>
            </a:r>
          </a:p>
          <a:p>
            <a:pPr lvl="1"/>
            <a:r>
              <a:rPr lang="ko-KR" altLang="en-US" dirty="0">
                <a:latin typeface="+mn-ea"/>
              </a:rPr>
              <a:t>원격 저장소 변경 내용 확인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15151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복사할 원격저장소의 주소 확인 후 </a:t>
            </a:r>
            <a:r>
              <a:rPr lang="en-US" altLang="ko-KR" dirty="0">
                <a:latin typeface="+mn-ea"/>
              </a:rPr>
              <a:t>clone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clone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‘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init</a:t>
            </a:r>
            <a:r>
              <a:rPr lang="en-US" altLang="ko-KR" dirty="0">
                <a:latin typeface="+mn-ea"/>
              </a:rPr>
              <a:t>’ </a:t>
            </a:r>
            <a:r>
              <a:rPr lang="ko-KR" altLang="en-US" dirty="0">
                <a:latin typeface="+mn-ea"/>
              </a:rPr>
              <a:t>명령어 없이 원격 저장소의 내용을 로컬저장소에 그대로 복사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복사해서 붙여 넣을 로컬 </a:t>
            </a:r>
            <a:r>
              <a:rPr lang="en-US" altLang="ko-KR" dirty="0">
                <a:latin typeface="+mn-ea"/>
              </a:rPr>
              <a:t>working directory(</a:t>
            </a:r>
            <a:r>
              <a:rPr lang="en-US" altLang="ko-KR" dirty="0" err="1">
                <a:latin typeface="+mn-ea"/>
              </a:rPr>
              <a:t>remoteclone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생성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 화면에서 명령어 입력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clone https://.... (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dirty="0">
                <a:latin typeface="+mn-ea"/>
              </a:rPr>
              <a:t>) [</a:t>
            </a:r>
            <a:r>
              <a:rPr lang="ko-KR" altLang="en-US" dirty="0">
                <a:latin typeface="+mn-ea"/>
              </a:rPr>
              <a:t>나의 저장소 이름</a:t>
            </a:r>
            <a:r>
              <a:rPr lang="en-US" altLang="ko-KR" dirty="0">
                <a:latin typeface="+mn-ea"/>
              </a:rPr>
              <a:t>]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[</a:t>
            </a:r>
            <a:r>
              <a:rPr lang="ko-KR" altLang="en-US" dirty="0">
                <a:latin typeface="+mn-ea"/>
              </a:rPr>
              <a:t>나의 저장소 이름</a:t>
            </a:r>
            <a:r>
              <a:rPr lang="en-US" altLang="ko-KR" dirty="0">
                <a:latin typeface="+mn-ea"/>
              </a:rPr>
              <a:t>]</a:t>
            </a:r>
            <a:r>
              <a:rPr lang="ko-KR" altLang="en-US" dirty="0">
                <a:latin typeface="+mn-ea"/>
              </a:rPr>
              <a:t>을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지정하지 않으면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명칭을 그대로 이용하여 복사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생성된 디렉토리로 이동하여 복제된 파일 확인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원격 저장소와 비교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</a:t>
            </a:r>
          </a:p>
        </p:txBody>
      </p:sp>
    </p:spTree>
    <p:extLst>
      <p:ext uri="{BB962C8B-B14F-4D97-AF65-F5344CB8AC3E}">
        <p14:creationId xmlns:p14="http://schemas.microsoft.com/office/powerpoint/2010/main" val="33277684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 </a:t>
            </a:r>
            <a:r>
              <a:rPr lang="ko-KR" altLang="en-US" dirty="0"/>
              <a:t>연습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찾기 창에 </a:t>
            </a:r>
            <a:r>
              <a:rPr lang="en-US" altLang="ko-KR" dirty="0">
                <a:latin typeface="+mn-ea"/>
              </a:rPr>
              <a:t>‘git/git’ </a:t>
            </a:r>
            <a:r>
              <a:rPr lang="ko-KR" altLang="en-US" dirty="0">
                <a:latin typeface="+mn-ea"/>
              </a:rPr>
              <a:t>입력 후 클릭 후 선택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아래 </a:t>
            </a:r>
            <a:r>
              <a:rPr lang="en-US" altLang="ko-KR" dirty="0">
                <a:latin typeface="+mn-ea"/>
              </a:rPr>
              <a:t>git/git </a:t>
            </a:r>
            <a:r>
              <a:rPr lang="ko-KR" altLang="en-US" dirty="0">
                <a:latin typeface="+mn-ea"/>
              </a:rPr>
              <a:t>찾아서 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7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- git/git repository</a:t>
            </a:r>
            <a:r>
              <a:rPr lang="ko-KR" altLang="en-US" dirty="0">
                <a:latin typeface="+mn-ea"/>
              </a:rPr>
              <a:t>로 넘어 감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다음 쪽에 계속</a:t>
            </a:r>
            <a:r>
              <a:rPr lang="en-US" altLang="ko-KR" dirty="0">
                <a:latin typeface="+mn-ea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3730A6-DB0B-4F23-890E-234CF3473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857" y="2057400"/>
            <a:ext cx="4468528" cy="1371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3122C2B-4B10-49FA-B07D-362041D9D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787" y="2057400"/>
            <a:ext cx="3869417" cy="115841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1006446" y="2211678"/>
            <a:ext cx="898831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1695236" y="1977552"/>
            <a:ext cx="545084" cy="23412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2887173" y="2211678"/>
            <a:ext cx="215623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2994985" y="1900413"/>
            <a:ext cx="380354" cy="31126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6C562A3-6CE0-4BF3-B8DE-BEB3F36B5313}"/>
              </a:ext>
            </a:extLst>
          </p:cNvPr>
          <p:cNvCxnSpPr>
            <a:cxnSpLocks/>
          </p:cNvCxnSpPr>
          <p:nvPr/>
        </p:nvCxnSpPr>
        <p:spPr>
          <a:xfrm>
            <a:off x="4432857" y="1909374"/>
            <a:ext cx="3704697" cy="124812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8059763" y="3109300"/>
            <a:ext cx="529433" cy="1962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2C46042-B4EE-414A-81DA-4A8E0C24F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255" y="3880144"/>
            <a:ext cx="6677186" cy="100615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E2B3AA-9026-4649-A6BE-C6D2F0BA6B83}"/>
              </a:ext>
            </a:extLst>
          </p:cNvPr>
          <p:cNvSpPr/>
          <p:nvPr/>
        </p:nvSpPr>
        <p:spPr>
          <a:xfrm>
            <a:off x="2730267" y="3964374"/>
            <a:ext cx="529433" cy="1962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55DC91F-3CA4-4DA5-9400-1DCF81A87874}"/>
              </a:ext>
            </a:extLst>
          </p:cNvPr>
          <p:cNvCxnSpPr>
            <a:cxnSpLocks/>
          </p:cNvCxnSpPr>
          <p:nvPr/>
        </p:nvCxnSpPr>
        <p:spPr>
          <a:xfrm>
            <a:off x="2887173" y="3762640"/>
            <a:ext cx="25446" cy="203970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1261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 </a:t>
            </a:r>
            <a:r>
              <a:rPr lang="ko-KR" altLang="en-US" dirty="0"/>
              <a:t>연습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Code </a:t>
            </a:r>
            <a:r>
              <a:rPr lang="ko-KR" altLang="en-US" dirty="0">
                <a:latin typeface="+mn-ea"/>
              </a:rPr>
              <a:t>선택에서 클릭 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후 주소 복사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 생성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 화면에서 명령어 입력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clone https://.... (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dirty="0">
                <a:latin typeface="+mn-ea"/>
              </a:rPr>
              <a:t>) [</a:t>
            </a:r>
            <a:r>
              <a:rPr lang="ko-KR" altLang="en-US" dirty="0">
                <a:latin typeface="+mn-ea"/>
              </a:rPr>
              <a:t>나의 저장소 이름</a:t>
            </a:r>
            <a:r>
              <a:rPr lang="en-US" altLang="ko-KR" dirty="0">
                <a:latin typeface="+mn-ea"/>
              </a:rPr>
              <a:t>]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B90F97A-D94D-4B3D-82D9-E01CC4019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684" y="1980593"/>
            <a:ext cx="4349631" cy="2487922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5285410" y="3708455"/>
            <a:ext cx="215623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833762" y="1907034"/>
            <a:ext cx="1451648" cy="190793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6C562A3-6CE0-4BF3-B8DE-BEB3F36B5313}"/>
              </a:ext>
            </a:extLst>
          </p:cNvPr>
          <p:cNvCxnSpPr>
            <a:cxnSpLocks/>
          </p:cNvCxnSpPr>
          <p:nvPr/>
        </p:nvCxnSpPr>
        <p:spPr>
          <a:xfrm>
            <a:off x="2719651" y="1907034"/>
            <a:ext cx="2264584" cy="1171599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5004783" y="3078633"/>
            <a:ext cx="632174" cy="1784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4EFE72-35AA-4949-AFBB-64DC0F27BCA8}"/>
              </a:ext>
            </a:extLst>
          </p:cNvPr>
          <p:cNvSpPr/>
          <p:nvPr/>
        </p:nvSpPr>
        <p:spPr>
          <a:xfrm>
            <a:off x="3495499" y="3567080"/>
            <a:ext cx="338263" cy="1413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H="1">
            <a:off x="4058292" y="3937085"/>
            <a:ext cx="1227119" cy="108232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5FECEDB-986F-4EF0-A8FF-BBF225A81BC1}"/>
              </a:ext>
            </a:extLst>
          </p:cNvPr>
          <p:cNvCxnSpPr/>
          <p:nvPr/>
        </p:nvCxnSpPr>
        <p:spPr>
          <a:xfrm>
            <a:off x="1510301" y="2568539"/>
            <a:ext cx="50343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1918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 </a:t>
            </a:r>
            <a:r>
              <a:rPr lang="ko-KR" altLang="en-US" dirty="0"/>
              <a:t>연습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나의 로컬 </a:t>
            </a:r>
            <a:r>
              <a:rPr lang="en-US" altLang="ko-KR" dirty="0">
                <a:latin typeface="+mn-ea"/>
              </a:rPr>
              <a:t>working director</a:t>
            </a:r>
            <a:r>
              <a:rPr lang="ko-KR" altLang="en-US" dirty="0">
                <a:latin typeface="+mn-ea"/>
              </a:rPr>
              <a:t>에서 내용 확인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원격저장소 </a:t>
            </a:r>
            <a:r>
              <a:rPr lang="en-US" altLang="ko-KR" dirty="0">
                <a:latin typeface="+mn-ea"/>
              </a:rPr>
              <a:t>git/git</a:t>
            </a:r>
            <a:r>
              <a:rPr lang="ko-KR" altLang="en-US" dirty="0">
                <a:latin typeface="+mn-ea"/>
              </a:rPr>
              <a:t> 의 모든 내용이 그대로 복사되어 있음 확인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나의 로컬저장소와 연결되어 있는 </a:t>
            </a:r>
            <a:r>
              <a:rPr lang="en-US" altLang="ko-KR" dirty="0">
                <a:latin typeface="+mn-ea"/>
              </a:rPr>
              <a:t>Remote </a:t>
            </a:r>
            <a:r>
              <a:rPr lang="ko-KR" altLang="en-US" dirty="0">
                <a:latin typeface="+mn-ea"/>
              </a:rPr>
              <a:t>저장소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연결된 곳이 원 주소</a:t>
            </a:r>
            <a:r>
              <a:rPr lang="en-US" altLang="ko-KR" dirty="0">
                <a:latin typeface="+mn-ea"/>
              </a:rPr>
              <a:t>(github.com/git/git)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B76681F3-70D9-4356-85AB-AECDA4F93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12" y="2816581"/>
            <a:ext cx="6010275" cy="7524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 flipH="1">
            <a:off x="2424701" y="3507119"/>
            <a:ext cx="833708" cy="35217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6C562A3-6CE0-4BF3-B8DE-BEB3F36B5313}"/>
              </a:ext>
            </a:extLst>
          </p:cNvPr>
          <p:cNvCxnSpPr>
            <a:cxnSpLocks/>
          </p:cNvCxnSpPr>
          <p:nvPr/>
        </p:nvCxnSpPr>
        <p:spPr>
          <a:xfrm flipH="1">
            <a:off x="2158485" y="2624516"/>
            <a:ext cx="463875" cy="37553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1697647" y="3137620"/>
            <a:ext cx="3803385" cy="3694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5FECEDB-986F-4EF0-A8FF-BBF225A81BC1}"/>
              </a:ext>
            </a:extLst>
          </p:cNvPr>
          <p:cNvCxnSpPr/>
          <p:nvPr/>
        </p:nvCxnSpPr>
        <p:spPr>
          <a:xfrm>
            <a:off x="1510301" y="2917855"/>
            <a:ext cx="50343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44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927100"/>
            <a:ext cx="7334250" cy="525145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23749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BB2E5F-594B-412C-937C-A914CEF59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30" y="2337675"/>
            <a:ext cx="7811664" cy="195291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latin typeface="+mn-ea"/>
              </a:rPr>
              <a:t>나의 원격저장소로 로그인하여 찾기 창에서 </a:t>
            </a:r>
            <a:r>
              <a:rPr lang="en-US" altLang="ko-KR" dirty="0">
                <a:latin typeface="+mn-ea"/>
              </a:rPr>
              <a:t>git/git </a:t>
            </a:r>
            <a:r>
              <a:rPr lang="ko-KR" altLang="en-US" dirty="0">
                <a:latin typeface="+mn-ea"/>
              </a:rPr>
              <a:t>찾기 </a:t>
            </a:r>
            <a:r>
              <a:rPr lang="en-US" altLang="ko-KR" dirty="0">
                <a:latin typeface="+mn-ea"/>
              </a:rPr>
              <a:t>: git/git </a:t>
            </a:r>
            <a:r>
              <a:rPr lang="ko-KR" altLang="en-US" dirty="0">
                <a:latin typeface="+mn-ea"/>
              </a:rPr>
              <a:t>화면으로 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나의 계정확인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lvl="1"/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클릭하자마자 곧 바로 나의 원격저장소에 복사 시작됨</a:t>
            </a: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7459041" y="2795585"/>
            <a:ext cx="508010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 flipH="1">
            <a:off x="1592493" y="1963033"/>
            <a:ext cx="4544191" cy="95396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6C562A3-6CE0-4BF3-B8DE-BEB3F36B5313}"/>
              </a:ext>
            </a:extLst>
          </p:cNvPr>
          <p:cNvCxnSpPr>
            <a:cxnSpLocks/>
          </p:cNvCxnSpPr>
          <p:nvPr/>
        </p:nvCxnSpPr>
        <p:spPr>
          <a:xfrm>
            <a:off x="2324856" y="2188869"/>
            <a:ext cx="5734661" cy="26665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915668" y="2794571"/>
            <a:ext cx="676825" cy="2448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1867640" y="2902097"/>
            <a:ext cx="5591401" cy="1861870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2595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F01340-A675-4015-B7BC-C516C36F0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020" y="2024370"/>
            <a:ext cx="5385861" cy="251680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latin typeface="+mn-ea"/>
              </a:rPr>
              <a:t>나의 원격저장소로 </a:t>
            </a:r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나의 원격저장소에 </a:t>
            </a:r>
            <a:r>
              <a:rPr lang="en-US" altLang="ko-KR" dirty="0">
                <a:latin typeface="+mn-ea"/>
              </a:rPr>
              <a:t>git </a:t>
            </a:r>
            <a:r>
              <a:rPr lang="ko-KR" altLang="en-US" dirty="0">
                <a:latin typeface="+mn-ea"/>
              </a:rPr>
              <a:t>저장소가 자동 생성되어 이곳으로 복사됨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지금부터는 나의 저장소를 이용하는 것이므로 원저자에게 피해를 입하지 않고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자유롭게 사용해도 됨</a:t>
            </a:r>
            <a:r>
              <a:rPr lang="en-US" altLang="ko-KR" dirty="0">
                <a:latin typeface="+mn-ea"/>
              </a:rPr>
              <a:t>. (clone </a:t>
            </a:r>
            <a:r>
              <a:rPr lang="ko-KR" altLang="en-US" dirty="0">
                <a:latin typeface="+mn-ea"/>
              </a:rPr>
              <a:t>등</a:t>
            </a:r>
            <a:r>
              <a:rPr lang="en-US" altLang="ko-KR" dirty="0">
                <a:latin typeface="+mn-ea"/>
              </a:rPr>
              <a:t>)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892226" y="2349012"/>
            <a:ext cx="1010146" cy="2666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>
            <a:off x="3526176" y="1912738"/>
            <a:ext cx="347181" cy="1609362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3526175" y="3530301"/>
            <a:ext cx="901987" cy="2597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H="1" flipV="1">
            <a:off x="1746608" y="2615667"/>
            <a:ext cx="996592" cy="162666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2100FB5D-BD91-4FDB-9F9A-03D343BF9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020" y="5355978"/>
            <a:ext cx="5650996" cy="691129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42E1CE-0799-448B-9EB5-C6494099457A}"/>
              </a:ext>
            </a:extLst>
          </p:cNvPr>
          <p:cNvSpPr/>
          <p:nvPr/>
        </p:nvSpPr>
        <p:spPr>
          <a:xfrm>
            <a:off x="1746608" y="5497032"/>
            <a:ext cx="4582273" cy="4208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0286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Fork</a:t>
            </a:r>
            <a:r>
              <a:rPr lang="ko-KR" altLang="en-US" dirty="0"/>
              <a:t> 연습하기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  <a:hlinkClick r:id="rId3"/>
              </a:rPr>
              <a:t>https://github.com/octocat/Spoon-Knife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This repo is for demonstration purposes only. (github.com)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  <a:hlinkClick r:id="rId4"/>
              </a:rPr>
              <a:t>https://dev.to/maybebored/part-1-setting-up-git-5819</a:t>
            </a:r>
            <a:r>
              <a:rPr lang="en-US" altLang="ko-KR" dirty="0">
                <a:latin typeface="+mn-ea"/>
              </a:rPr>
              <a:t> (</a:t>
            </a:r>
            <a:r>
              <a:rPr lang="ko-KR" altLang="en-US" dirty="0">
                <a:latin typeface="+mn-ea"/>
              </a:rPr>
              <a:t>학생 실습 준비</a:t>
            </a:r>
            <a:r>
              <a:rPr lang="en-US" altLang="ko-KR">
                <a:latin typeface="+mn-ea"/>
              </a:rPr>
              <a:t>)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EA6024-1265-4595-8B93-6A4733B6EA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9712" y="2810839"/>
            <a:ext cx="61245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156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Pull,</a:t>
            </a:r>
            <a:r>
              <a:rPr lang="ko-KR" altLang="en-US" dirty="0"/>
              <a:t> </a:t>
            </a:r>
            <a:r>
              <a:rPr lang="en-US" altLang="ko-KR" dirty="0"/>
              <a:t>Push </a:t>
            </a:r>
            <a:r>
              <a:rPr lang="ko-KR" altLang="en-US" dirty="0"/>
              <a:t>요약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365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push , pull</a:t>
            </a:r>
          </a:p>
          <a:p>
            <a:pPr lvl="1"/>
            <a:r>
              <a:rPr lang="ko-KR" altLang="en-US" dirty="0">
                <a:latin typeface="+mn-ea"/>
              </a:rPr>
              <a:t>특정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push</a:t>
            </a:r>
            <a:r>
              <a:rPr lang="ko-KR" altLang="en-US" dirty="0">
                <a:latin typeface="+mn-ea"/>
              </a:rPr>
              <a:t>하고자 하는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로컬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브랜치로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이동 후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push –u origin &lt;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이름</a:t>
            </a:r>
            <a:r>
              <a:rPr lang="en-US" altLang="ko-KR" dirty="0">
                <a:latin typeface="+mn-ea"/>
              </a:rPr>
              <a:t>&gt;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</a:t>
            </a:r>
            <a:r>
              <a:rPr lang="ko-KR" altLang="en-US" dirty="0">
                <a:latin typeface="+mn-ea"/>
              </a:rPr>
              <a:t>이후 간단하게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push</a:t>
            </a:r>
          </a:p>
          <a:p>
            <a:pPr lvl="1"/>
            <a:r>
              <a:rPr lang="ko-KR" altLang="en-US" dirty="0">
                <a:latin typeface="+mn-ea"/>
              </a:rPr>
              <a:t>특정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pull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pull</a:t>
            </a:r>
            <a:r>
              <a:rPr lang="ko-KR" altLang="en-US" dirty="0">
                <a:latin typeface="+mn-ea"/>
              </a:rPr>
              <a:t>하고자 하는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로컬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브랜치로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이동 후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☞ git pull origin &lt;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이름</a:t>
            </a:r>
            <a:r>
              <a:rPr lang="en-US" altLang="ko-KR" dirty="0">
                <a:latin typeface="+mn-ea"/>
              </a:rPr>
              <a:t>&gt;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</a:t>
            </a:r>
            <a:r>
              <a:rPr lang="ko-KR" altLang="en-US" dirty="0">
                <a:latin typeface="+mn-ea"/>
              </a:rPr>
              <a:t>이후 간단하게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ko-KR" dirty="0">
                <a:latin typeface="+mn-ea"/>
              </a:rPr>
              <a:t>☞ git pull</a:t>
            </a:r>
          </a:p>
        </p:txBody>
      </p:sp>
    </p:spTree>
    <p:extLst>
      <p:ext uri="{BB962C8B-B14F-4D97-AF65-F5344CB8AC3E}">
        <p14:creationId xmlns:p14="http://schemas.microsoft.com/office/powerpoint/2010/main" val="33373741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Fetch </a:t>
            </a:r>
            <a:r>
              <a:rPr lang="ko-KR" altLang="en-US" dirty="0"/>
              <a:t>이용하기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fetch – </a:t>
            </a:r>
            <a:r>
              <a:rPr lang="en-US" altLang="ko-KR" dirty="0" err="1"/>
              <a:t>git</a:t>
            </a:r>
            <a:r>
              <a:rPr lang="en-US" altLang="ko-KR" dirty="0"/>
              <a:t> merge FETCH_HEAD == </a:t>
            </a:r>
            <a:r>
              <a:rPr lang="en-US" altLang="ko-KR" dirty="0" err="1"/>
              <a:t>git</a:t>
            </a:r>
            <a:r>
              <a:rPr lang="en-US" altLang="ko-KR" dirty="0"/>
              <a:t> pull </a:t>
            </a:r>
          </a:p>
          <a:p>
            <a:pPr lvl="1"/>
            <a:r>
              <a:rPr lang="en-US" altLang="ko-KR" dirty="0" err="1"/>
              <a:t>Github</a:t>
            </a:r>
            <a:r>
              <a:rPr lang="ko-KR" altLang="en-US" dirty="0"/>
              <a:t>상에서 </a:t>
            </a:r>
            <a:r>
              <a:rPr lang="en-US" altLang="ko-KR" dirty="0"/>
              <a:t>id</a:t>
            </a:r>
            <a:r>
              <a:rPr lang="ko-KR" altLang="en-US" dirty="0"/>
              <a:t>를 기입 </a:t>
            </a:r>
            <a:r>
              <a:rPr lang="en-US" altLang="ko-KR" dirty="0"/>
              <a:t>-&gt; </a:t>
            </a:r>
            <a:r>
              <a:rPr lang="ko-KR" altLang="en-US" dirty="0" err="1"/>
              <a:t>메일보냄</a:t>
            </a:r>
            <a:r>
              <a:rPr lang="en-US" altLang="ko-KR" dirty="0"/>
              <a:t>. -&gt; </a:t>
            </a:r>
            <a:r>
              <a:rPr lang="ko-KR" altLang="en-US" dirty="0"/>
              <a:t>메일 수락</a:t>
            </a:r>
            <a:r>
              <a:rPr lang="en-US" altLang="ko-KR" dirty="0"/>
              <a:t>.(accept invitation)</a:t>
            </a:r>
          </a:p>
          <a:p>
            <a:pPr lvl="1"/>
            <a:r>
              <a:rPr lang="ko-KR" altLang="en-US" dirty="0" err="1"/>
              <a:t>못받는</a:t>
            </a:r>
            <a:r>
              <a:rPr lang="ko-KR" altLang="en-US" dirty="0"/>
              <a:t> 것을 대비하여 </a:t>
            </a:r>
            <a:r>
              <a:rPr lang="en-US" altLang="ko-KR" dirty="0"/>
              <a:t>copy invite </a:t>
            </a:r>
            <a:r>
              <a:rPr lang="ko-KR" altLang="en-US" dirty="0"/>
              <a:t>링크를 보낼 수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권한선택</a:t>
            </a:r>
            <a:r>
              <a:rPr lang="ko-KR" altLang="en-US" dirty="0"/>
              <a:t> </a:t>
            </a:r>
            <a:r>
              <a:rPr lang="en-US" altLang="ko-KR" dirty="0"/>
              <a:t>: admin, write, read</a:t>
            </a:r>
          </a:p>
          <a:p>
            <a:pPr lvl="1"/>
            <a:r>
              <a:rPr lang="en-US" altLang="ko-KR" dirty="0"/>
              <a:t>Remote branch</a:t>
            </a:r>
          </a:p>
        </p:txBody>
      </p:sp>
    </p:spTree>
    <p:extLst>
      <p:ext uri="{BB962C8B-B14F-4D97-AF65-F5344CB8AC3E}">
        <p14:creationId xmlns:p14="http://schemas.microsoft.com/office/powerpoint/2010/main" val="7678114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</a:t>
            </a:r>
            <a:r>
              <a:rPr lang="ko-KR" altLang="en-US" dirty="0"/>
              <a:t>란</a:t>
            </a:r>
            <a:r>
              <a:rPr lang="en-US" altLang="ko-KR" dirty="0"/>
              <a:t>? (</a:t>
            </a:r>
            <a:r>
              <a:rPr lang="ko-KR" altLang="en-US" dirty="0"/>
              <a:t>내 것을 </a:t>
            </a:r>
            <a:r>
              <a:rPr lang="en-US" altLang="ko-KR" dirty="0"/>
              <a:t>pull</a:t>
            </a:r>
            <a:r>
              <a:rPr lang="ko-KR" altLang="en-US" dirty="0"/>
              <a:t>해서 </a:t>
            </a:r>
            <a:r>
              <a:rPr lang="en-US" altLang="ko-KR" dirty="0"/>
              <a:t>merge</a:t>
            </a:r>
            <a:r>
              <a:rPr lang="ko-KR" altLang="en-US" dirty="0"/>
              <a:t>해 주세요</a:t>
            </a:r>
            <a:r>
              <a:rPr lang="en-US" altLang="ko-KR" dirty="0"/>
              <a:t>!)</a:t>
            </a:r>
          </a:p>
          <a:p>
            <a:pPr lvl="1"/>
            <a:r>
              <a:rPr lang="en-US" altLang="ko-KR" dirty="0"/>
              <a:t>Main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내가 만든 내용을 </a:t>
            </a:r>
            <a:r>
              <a:rPr lang="en-US" altLang="ko-KR" dirty="0"/>
              <a:t>merge</a:t>
            </a:r>
            <a:r>
              <a:rPr lang="ko-KR" altLang="en-US" dirty="0"/>
              <a:t>시켜달라는 요구</a:t>
            </a:r>
            <a:endParaRPr lang="en-US" altLang="ko-KR" dirty="0"/>
          </a:p>
          <a:p>
            <a:pPr lvl="1"/>
            <a:r>
              <a:rPr lang="ko-KR" altLang="en-US" dirty="0"/>
              <a:t>올리면 많은  사람들이 </a:t>
            </a:r>
            <a:r>
              <a:rPr lang="ko-KR" altLang="en-US" dirty="0" err="1"/>
              <a:t>코드리뷰를</a:t>
            </a:r>
            <a:r>
              <a:rPr lang="ko-KR" altLang="en-US" dirty="0"/>
              <a:t> 통해서 통과가 되면 통합브랜치인 </a:t>
            </a:r>
            <a:r>
              <a:rPr lang="en-US" altLang="ko-KR" dirty="0"/>
              <a:t>main</a:t>
            </a:r>
            <a:r>
              <a:rPr lang="ko-KR" altLang="en-US" dirty="0"/>
              <a:t>에 </a:t>
            </a:r>
            <a:r>
              <a:rPr lang="en-US" altLang="ko-KR" dirty="0"/>
              <a:t>merge</a:t>
            </a:r>
            <a:r>
              <a:rPr lang="ko-KR" altLang="en-US" dirty="0"/>
              <a:t>를 하게 되고 이제부터는 다른 </a:t>
            </a:r>
            <a:r>
              <a:rPr lang="ko-KR" altLang="en-US" dirty="0" err="1"/>
              <a:t>접속자는</a:t>
            </a:r>
            <a:endParaRPr lang="en-US" altLang="ko-KR" dirty="0"/>
          </a:p>
          <a:p>
            <a:pPr lvl="1"/>
            <a:r>
              <a:rPr lang="ko-KR" altLang="en-US" dirty="0"/>
              <a:t>이것을 받아서 사용함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두가지가 있음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1. </a:t>
            </a:r>
            <a:r>
              <a:rPr lang="ko-KR" altLang="en-US" dirty="0"/>
              <a:t>원격저장소는 내가 권한인 있은 경우 </a:t>
            </a:r>
            <a:r>
              <a:rPr lang="en-US" altLang="ko-KR" dirty="0"/>
              <a:t>: </a:t>
            </a:r>
            <a:r>
              <a:rPr lang="ko-KR" altLang="en-US" dirty="0"/>
              <a:t>실습 대상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</a:t>
            </a:r>
          </a:p>
          <a:p>
            <a:pPr marL="266700" lvl="1" indent="0">
              <a:buNone/>
            </a:pPr>
            <a:r>
              <a:rPr lang="en-US" altLang="ko-KR" dirty="0"/>
              <a:t>   2. </a:t>
            </a:r>
            <a:r>
              <a:rPr lang="ko-KR" altLang="en-US" dirty="0"/>
              <a:t>오픈소스 방식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</a:t>
            </a:r>
            <a:r>
              <a:rPr lang="ko-KR" altLang="en-US" dirty="0"/>
              <a:t>남의 </a:t>
            </a:r>
            <a:r>
              <a:rPr lang="ko-KR" altLang="en-US" dirty="0" err="1"/>
              <a:t>원격저장소</a:t>
            </a:r>
            <a:r>
              <a:rPr lang="ko-KR" altLang="en-US" dirty="0"/>
              <a:t> 권한이 없음</a:t>
            </a:r>
            <a:r>
              <a:rPr lang="en-US" altLang="ko-KR" dirty="0"/>
              <a:t>. </a:t>
            </a:r>
            <a:r>
              <a:rPr lang="ko-KR" altLang="en-US" dirty="0"/>
              <a:t>남의 저장소 내용을 </a:t>
            </a:r>
            <a:r>
              <a:rPr lang="en-US" altLang="ko-KR" dirty="0"/>
              <a:t>Fork</a:t>
            </a:r>
            <a:r>
              <a:rPr lang="ko-KR" altLang="en-US" dirty="0"/>
              <a:t>해서 내 </a:t>
            </a:r>
            <a:r>
              <a:rPr lang="en-US" altLang="ko-KR" dirty="0"/>
              <a:t>pc</a:t>
            </a:r>
            <a:r>
              <a:rPr lang="ko-KR" altLang="en-US" dirty="0"/>
              <a:t>에서 작업하고 내 원격저장소에 보내서 그곳에서 남의 저장소에 </a:t>
            </a:r>
            <a:r>
              <a:rPr lang="en-US" altLang="ko-KR" dirty="0"/>
              <a:t>pull request</a:t>
            </a:r>
            <a:r>
              <a:rPr lang="ko-KR" altLang="en-US" dirty="0"/>
              <a:t>하게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23221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 </a:t>
            </a:r>
            <a:r>
              <a:rPr lang="ko-KR" altLang="en-US" dirty="0"/>
              <a:t>동작 순서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그림으로 순서도 삽입</a:t>
            </a:r>
            <a:endParaRPr lang="en-US" altLang="ko-KR" dirty="0"/>
          </a:p>
          <a:p>
            <a:pPr lvl="1"/>
            <a:r>
              <a:rPr lang="ko-KR" altLang="en-US" dirty="0"/>
              <a:t> 마지막에 로컬저장소에서 </a:t>
            </a:r>
            <a:r>
              <a:rPr lang="en-US" altLang="ko-KR" dirty="0" err="1"/>
              <a:t>git</a:t>
            </a:r>
            <a:r>
              <a:rPr lang="en-US" altLang="ko-KR" dirty="0"/>
              <a:t> pull</a:t>
            </a:r>
            <a:r>
              <a:rPr lang="ko-KR" altLang="en-US" dirty="0"/>
              <a:t>을 하면 보이는 모양을 확인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688427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협업시작하기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프로젝트 만들기</a:t>
            </a:r>
          </a:p>
          <a:p>
            <a:pPr marL="609600" lvl="1" indent="-34290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등록</a:t>
            </a:r>
            <a:endParaRPr lang="en-US" altLang="ko-KR" dirty="0">
              <a:latin typeface="+mn-ea"/>
            </a:endParaRPr>
          </a:p>
          <a:p>
            <a:pPr marL="609600" lvl="1" indent="-34290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>
                <a:latin typeface="+mn-ea"/>
              </a:rPr>
              <a:t>기존의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삭제하지 않으면 내용이 그대로 남아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latin typeface="+mn-ea"/>
              </a:rPr>
              <a:t>      remote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pull </a:t>
            </a:r>
            <a:r>
              <a:rPr lang="ko-KR" altLang="en-US" dirty="0">
                <a:latin typeface="+mn-ea"/>
              </a:rPr>
              <a:t>기능을 대신할 수 있는 기능은 무엇</a:t>
            </a:r>
            <a:r>
              <a:rPr lang="en-US" altLang="ko-KR" dirty="0">
                <a:latin typeface="+mn-ea"/>
              </a:rPr>
              <a:t>?</a:t>
            </a: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>
                <a:latin typeface="+mn-ea"/>
              </a:rPr>
              <a:t>한번 </a:t>
            </a: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하면 다시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하지 않는 한 </a:t>
            </a:r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안됨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609600" lvl="1" indent="-34290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Clone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과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pull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이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차이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로컬에서 자동 연결 삭제 방법 확인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- fork :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타인의 원격저장소를 나의 원격저장소로 복사하는 것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>
                <a:solidFill>
                  <a:srgbClr val="FF0000"/>
                </a:solidFill>
                <a:latin typeface="+mn-ea"/>
              </a:rPr>
              <a:t>               </a:t>
            </a:r>
            <a:r>
              <a:rPr lang="ko-KR" altLang="en-US">
                <a:solidFill>
                  <a:srgbClr val="FF0000"/>
                </a:solidFill>
                <a:latin typeface="+mn-ea"/>
              </a:rPr>
              <a:t>내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github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계정에 로그인하여 사용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나중에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pull request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할 수 있음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- clone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: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타인의 원격저장소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나의 원격저장소 주소만 있으면 됨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) </a:t>
            </a: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              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나의 로컬저장소로 복사하는 것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- pull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: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나의 원격저장소의 작업과 로컬저장소의 작업을 비교하면서 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내려받는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것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390610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환경 설정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881212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600" dirty="0">
                <a:latin typeface="+mn-lt"/>
              </a:rPr>
              <a:t>Bash </a:t>
            </a:r>
            <a:r>
              <a:rPr lang="ko-KR" altLang="en-US" sz="1600" dirty="0">
                <a:latin typeface="+mn-lt"/>
              </a:rPr>
              <a:t>한글 깨지는 문제 </a:t>
            </a:r>
            <a:r>
              <a:rPr lang="en-US" altLang="ko-KR" sz="1600" dirty="0">
                <a:latin typeface="+mn-lt"/>
              </a:rPr>
              <a:t>(</a:t>
            </a:r>
            <a:r>
              <a:rPr lang="ko-KR" altLang="en-US" sz="1600" dirty="0">
                <a:latin typeface="+mn-lt"/>
              </a:rPr>
              <a:t>파일명 깨지는 문제</a:t>
            </a:r>
            <a:r>
              <a:rPr lang="en-US" altLang="ko-KR" sz="1600" dirty="0">
                <a:latin typeface="+mn-lt"/>
              </a:rPr>
              <a:t>)</a:t>
            </a:r>
            <a:endParaRPr lang="ko-KR" altLang="en-US" sz="1600" dirty="0">
              <a:latin typeface="+mn-lt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1. git config --global  </a:t>
            </a:r>
            <a:r>
              <a:rPr lang="en-US" altLang="ko-KR" dirty="0" err="1"/>
              <a:t>core.quotepath</a:t>
            </a:r>
            <a:r>
              <a:rPr lang="en-US" altLang="ko-KR" dirty="0"/>
              <a:t> false (git bash </a:t>
            </a:r>
            <a:r>
              <a:rPr lang="ko-KR" altLang="en-US" dirty="0"/>
              <a:t>창에서 꼭 실행</a:t>
            </a:r>
            <a:r>
              <a:rPr lang="en-US" altLang="ko-KR" dirty="0"/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c:/Users/user/gitconfig </a:t>
            </a:r>
            <a:r>
              <a:rPr lang="ko-KR" altLang="en-US" dirty="0"/>
              <a:t>에서 </a:t>
            </a:r>
            <a:r>
              <a:rPr lang="en-US" altLang="ko-KR" dirty="0"/>
              <a:t>[core] --&gt; </a:t>
            </a:r>
            <a:r>
              <a:rPr lang="en-US" altLang="ko-KR" dirty="0" err="1"/>
              <a:t>quotepath</a:t>
            </a:r>
            <a:r>
              <a:rPr lang="en-US" altLang="ko-KR" dirty="0"/>
              <a:t> = false </a:t>
            </a:r>
            <a:r>
              <a:rPr lang="ko-KR" altLang="en-US" dirty="0"/>
              <a:t>확인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2. bash </a:t>
            </a:r>
            <a:r>
              <a:rPr lang="ko-KR" altLang="en-US" dirty="0"/>
              <a:t>창에서 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options → Text → Locale</a:t>
            </a:r>
            <a:r>
              <a:rPr lang="ko-KR" altLang="en-US" dirty="0"/>
              <a:t>항목에서 </a:t>
            </a:r>
            <a:r>
              <a:rPr lang="en-US" altLang="ko-KR" dirty="0" err="1"/>
              <a:t>ko_KR</a:t>
            </a:r>
            <a:r>
              <a:rPr lang="ko-KR" altLang="en-US" dirty="0"/>
              <a:t>선택</a:t>
            </a:r>
            <a:r>
              <a:rPr lang="en-US" altLang="ko-KR" dirty="0"/>
              <a:t>,  Character set</a:t>
            </a:r>
            <a:r>
              <a:rPr lang="ko-KR" altLang="en-US" dirty="0"/>
              <a:t>에서 </a:t>
            </a:r>
            <a:r>
              <a:rPr lang="en-US" altLang="ko-KR" dirty="0"/>
              <a:t>UTF-8 </a:t>
            </a:r>
            <a:r>
              <a:rPr lang="ko-KR" altLang="en-US" dirty="0"/>
              <a:t>선택</a:t>
            </a:r>
            <a:r>
              <a:rPr lang="en-US" altLang="ko-KR" dirty="0"/>
              <a:t> → </a:t>
            </a:r>
            <a:r>
              <a:rPr lang="ko-KR" altLang="en-US" dirty="0"/>
              <a:t>저장</a:t>
            </a:r>
            <a:endParaRPr lang="en-US" altLang="ko-KR" dirty="0"/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61D0A99B-0950-4539-9272-9FB236971F12}"/>
              </a:ext>
            </a:extLst>
          </p:cNvPr>
          <p:cNvSpPr txBox="1">
            <a:spLocks/>
          </p:cNvSpPr>
          <p:nvPr/>
        </p:nvSpPr>
        <p:spPr>
          <a:xfrm>
            <a:off x="250825" y="2881434"/>
            <a:ext cx="8641655" cy="850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1600" dirty="0">
                <a:latin typeface="+mn-lt"/>
              </a:rPr>
              <a:t>Editor </a:t>
            </a:r>
            <a:r>
              <a:rPr lang="ko-KR" altLang="en-US" sz="1600" dirty="0">
                <a:latin typeface="+mn-lt"/>
              </a:rPr>
              <a:t>변경할 경우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1. git config --global  </a:t>
            </a:r>
            <a:r>
              <a:rPr lang="en-US" altLang="ko-KR" dirty="0" err="1"/>
              <a:t>core.editor</a:t>
            </a:r>
            <a:r>
              <a:rPr lang="ko-KR" altLang="en-US" dirty="0"/>
              <a:t> </a:t>
            </a:r>
            <a:r>
              <a:rPr lang="en-US" altLang="ko-KR" dirty="0"/>
              <a:t>“vim”</a:t>
            </a: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6949066E-984C-4F4F-A0B2-2AC599011B5C}"/>
              </a:ext>
            </a:extLst>
          </p:cNvPr>
          <p:cNvSpPr txBox="1">
            <a:spLocks/>
          </p:cNvSpPr>
          <p:nvPr/>
        </p:nvSpPr>
        <p:spPr>
          <a:xfrm>
            <a:off x="250825" y="3732039"/>
            <a:ext cx="8641655" cy="1658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1600" dirty="0">
                <a:latin typeface="+mn-lt"/>
              </a:rPr>
              <a:t>LF will be replaced by CRLF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warning</a:t>
            </a:r>
            <a:endParaRPr lang="ko-KR" altLang="en-US" sz="1600" dirty="0">
              <a:latin typeface="+mn-lt"/>
            </a:endParaRPr>
          </a:p>
          <a:p>
            <a:pPr marL="609600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AutoNum type="arabicPeriod"/>
            </a:pPr>
            <a:r>
              <a:rPr lang="en-US" altLang="ko-KR" dirty="0"/>
              <a:t>git config --global </a:t>
            </a:r>
            <a:r>
              <a:rPr lang="en-US" altLang="ko-KR" dirty="0" err="1"/>
              <a:t>core.autocrlf</a:t>
            </a:r>
            <a:r>
              <a:rPr lang="en-US" altLang="ko-KR" dirty="0"/>
              <a:t> input' (git bash </a:t>
            </a:r>
            <a:r>
              <a:rPr lang="ko-KR" altLang="en-US" dirty="0"/>
              <a:t>사용할 경우</a:t>
            </a:r>
            <a:r>
              <a:rPr lang="en-US" altLang="ko-KR" dirty="0"/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/>
              <a:t>     윈도우가 아닌 </a:t>
            </a:r>
            <a:r>
              <a:rPr lang="en-US" altLang="ko-KR" dirty="0" err="1"/>
              <a:t>linux</a:t>
            </a:r>
            <a:r>
              <a:rPr lang="ko-KR" altLang="en-US" dirty="0"/>
              <a:t>등과 협업을 위해서는 </a:t>
            </a:r>
            <a:r>
              <a:rPr lang="en-US" altLang="ko-KR" dirty="0"/>
              <a:t>'git config --global </a:t>
            </a:r>
            <a:r>
              <a:rPr lang="en-US" altLang="ko-KR" dirty="0" err="1"/>
              <a:t>core.autocrlf</a:t>
            </a:r>
            <a:r>
              <a:rPr lang="en-US" altLang="ko-KR" dirty="0"/>
              <a:t> input’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                                                                              'git config --global </a:t>
            </a:r>
            <a:r>
              <a:rPr lang="en-US" altLang="ko-KR" dirty="0" err="1"/>
              <a:t>core.safecrlf</a:t>
            </a:r>
            <a:r>
              <a:rPr lang="en-US" altLang="ko-KR" dirty="0"/>
              <a:t> true'</a:t>
            </a:r>
          </a:p>
          <a:p>
            <a:pPr marL="609600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384303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</a:t>
            </a:r>
            <a:r>
              <a:rPr lang="en-US" altLang="ko-KR" dirty="0"/>
              <a:t>, </a:t>
            </a:r>
            <a:r>
              <a:rPr lang="ko-KR" altLang="en-US" dirty="0"/>
              <a:t>윈도우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881212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600" dirty="0">
                <a:latin typeface="+mn-lt"/>
              </a:rPr>
              <a:t>/ </a:t>
            </a:r>
            <a:r>
              <a:rPr lang="ko-KR" altLang="en-US" sz="1600" dirty="0">
                <a:latin typeface="+mn-lt"/>
              </a:rPr>
              <a:t>와</a:t>
            </a:r>
            <a:r>
              <a:rPr lang="en-US" altLang="ko-KR" sz="1600" dirty="0">
                <a:latin typeface="+mn-lt"/>
              </a:rPr>
              <a:t> \ </a:t>
            </a:r>
            <a:r>
              <a:rPr lang="ko-KR" altLang="en-US" sz="1600" dirty="0">
                <a:latin typeface="+mn-lt"/>
              </a:rPr>
              <a:t>구분</a:t>
            </a:r>
            <a:endParaRPr lang="en-US" altLang="ko-KR" sz="1600" dirty="0">
              <a:latin typeface="+mn-lt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1. Directory </a:t>
            </a:r>
            <a:r>
              <a:rPr lang="ko-KR" altLang="en-US" dirty="0"/>
              <a:t>지정할 때 </a:t>
            </a:r>
            <a:r>
              <a:rPr lang="ko-KR" altLang="en-US" dirty="0" err="1"/>
              <a:t>혼동하지말아야</a:t>
            </a:r>
            <a:r>
              <a:rPr lang="ko-KR" altLang="en-US" dirty="0"/>
              <a:t> 함</a:t>
            </a:r>
            <a:r>
              <a:rPr lang="en-US" altLang="ko-KR" dirty="0"/>
              <a:t>.</a:t>
            </a:r>
          </a:p>
        </p:txBody>
      </p:sp>
      <p:pic>
        <p:nvPicPr>
          <p:cNvPr id="6" name="그림 5" descr="Mouse Cursor Click PNG Transparent Images | PNG All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416029"/>
            <a:ext cx="1153994" cy="79122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379087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66" y="1612899"/>
            <a:ext cx="7829468" cy="3022602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691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25" y="960437"/>
            <a:ext cx="6061075" cy="5267325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166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25" y="1473200"/>
            <a:ext cx="7834414" cy="388620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62609" y="4483100"/>
            <a:ext cx="3725246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811959" y="519012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419271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942975"/>
            <a:ext cx="6934200" cy="299085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1952625" y="3855908"/>
            <a:ext cx="6950075" cy="505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00FF"/>
                </a:solidFill>
              </a:rPr>
              <a:t>등록한 이메일 주소로 가서 확인 과정 진행</a:t>
            </a:r>
            <a:endParaRPr lang="en-US" altLang="ko-KR" dirty="0">
              <a:solidFill>
                <a:srgbClr val="0000FF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527300" y="2476500"/>
            <a:ext cx="3873500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028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5837"/>
            <a:ext cx="8810625" cy="5038725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204787" y="3932237"/>
            <a:ext cx="2771775" cy="505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ko-KR" altLang="en-US" sz="1600" dirty="0">
                <a:solidFill>
                  <a:srgbClr val="0000FF"/>
                </a:solidFill>
              </a:rPr>
              <a:t> 등록된 </a:t>
            </a:r>
            <a:r>
              <a:rPr lang="ko-KR" altLang="en-US" sz="1600">
                <a:solidFill>
                  <a:srgbClr val="0000FF"/>
                </a:solidFill>
              </a:rPr>
              <a:t>이메일 확인후 클릭</a:t>
            </a:r>
            <a:endParaRPr lang="en-US" altLang="ko-KR" sz="1600" dirty="0">
              <a:solidFill>
                <a:srgbClr val="0000FF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81709" y="4025900"/>
            <a:ext cx="1504591" cy="323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32709" y="1117599"/>
            <a:ext cx="907691" cy="224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76964" y="43980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14778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2274</TotalTime>
  <Words>1402</Words>
  <Application>Microsoft Office PowerPoint</Application>
  <PresentationFormat>화면 슬라이드 쇼(4:3)</PresentationFormat>
  <Paragraphs>294</Paragraphs>
  <Slides>49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6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원격저장소 연결을 위한  화면</vt:lpstr>
      <vt:lpstr>원격저장소 연결</vt:lpstr>
      <vt:lpstr>원격저장소에 처음 자료 보내기</vt:lpstr>
      <vt:lpstr>원격저장소 자료 확인</vt:lpstr>
      <vt:lpstr>원격저장소 자료 확인</vt:lpstr>
      <vt:lpstr>원격저장소 자료 확인</vt:lpstr>
      <vt:lpstr>원격저장소 자료 확인</vt:lpstr>
      <vt:lpstr>원격저장소 자료 확인</vt:lpstr>
      <vt:lpstr>원격저장소 자료 확인</vt:lpstr>
      <vt:lpstr>원격저장소에서 복제하기</vt:lpstr>
      <vt:lpstr>원격저장소에서 복제하기</vt:lpstr>
      <vt:lpstr>원격저장소에서 복제하기</vt:lpstr>
      <vt:lpstr>원격저장소에서 복제하기</vt:lpstr>
      <vt:lpstr>원격저장소에서 복제하기</vt:lpstr>
      <vt:lpstr>원격저장소에서 복제하기</vt:lpstr>
      <vt:lpstr>원격저장소에서 복제하기</vt:lpstr>
      <vt:lpstr>Pull, Push 요약</vt:lpstr>
      <vt:lpstr>협업하기</vt:lpstr>
      <vt:lpstr>Pull Request</vt:lpstr>
      <vt:lpstr>Pull Request</vt:lpstr>
      <vt:lpstr>협업시작하기</vt:lpstr>
      <vt:lpstr>기타 환경 설정</vt:lpstr>
      <vt:lpstr>리눅스, 윈도우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358</cp:revision>
  <dcterms:created xsi:type="dcterms:W3CDTF">2021-03-25T01:55:58Z</dcterms:created>
  <dcterms:modified xsi:type="dcterms:W3CDTF">2021-03-31T07:38:23Z</dcterms:modified>
</cp:coreProperties>
</file>