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404" r:id="rId2"/>
    <p:sldId id="366" r:id="rId3"/>
    <p:sldId id="406" r:id="rId4"/>
    <p:sldId id="364" r:id="rId5"/>
    <p:sldId id="367" r:id="rId6"/>
    <p:sldId id="405" r:id="rId7"/>
    <p:sldId id="468" r:id="rId8"/>
    <p:sldId id="356" r:id="rId9"/>
    <p:sldId id="358" r:id="rId10"/>
    <p:sldId id="359" r:id="rId11"/>
    <p:sldId id="371" r:id="rId12"/>
    <p:sldId id="407" r:id="rId13"/>
    <p:sldId id="372" r:id="rId14"/>
    <p:sldId id="360" r:id="rId15"/>
    <p:sldId id="469" r:id="rId16"/>
    <p:sldId id="361" r:id="rId17"/>
    <p:sldId id="470" r:id="rId18"/>
    <p:sldId id="373" r:id="rId19"/>
    <p:sldId id="375" r:id="rId20"/>
    <p:sldId id="377" r:id="rId21"/>
    <p:sldId id="376" r:id="rId22"/>
    <p:sldId id="378" r:id="rId23"/>
    <p:sldId id="379" r:id="rId24"/>
    <p:sldId id="380" r:id="rId25"/>
    <p:sldId id="381" r:id="rId26"/>
    <p:sldId id="382" r:id="rId27"/>
    <p:sldId id="408" r:id="rId28"/>
    <p:sldId id="471" r:id="rId29"/>
    <p:sldId id="409" r:id="rId30"/>
    <p:sldId id="472" r:id="rId31"/>
    <p:sldId id="410" r:id="rId32"/>
    <p:sldId id="411" r:id="rId33"/>
    <p:sldId id="412" r:id="rId34"/>
    <p:sldId id="473" r:id="rId35"/>
    <p:sldId id="415" r:id="rId36"/>
    <p:sldId id="416" r:id="rId37"/>
    <p:sldId id="417" r:id="rId38"/>
    <p:sldId id="418" r:id="rId39"/>
    <p:sldId id="420" r:id="rId40"/>
    <p:sldId id="421" r:id="rId41"/>
    <p:sldId id="422" r:id="rId42"/>
    <p:sldId id="423" r:id="rId43"/>
    <p:sldId id="424" r:id="rId44"/>
    <p:sldId id="425" r:id="rId45"/>
    <p:sldId id="427" r:id="rId46"/>
    <p:sldId id="426" r:id="rId47"/>
    <p:sldId id="428" r:id="rId48"/>
    <p:sldId id="429" r:id="rId49"/>
    <p:sldId id="419" r:id="rId50"/>
    <p:sldId id="430" r:id="rId51"/>
    <p:sldId id="431" r:id="rId52"/>
    <p:sldId id="432" r:id="rId53"/>
    <p:sldId id="433" r:id="rId54"/>
    <p:sldId id="474" r:id="rId55"/>
    <p:sldId id="434" r:id="rId56"/>
    <p:sldId id="435" r:id="rId57"/>
    <p:sldId id="436" r:id="rId58"/>
    <p:sldId id="437" r:id="rId59"/>
    <p:sldId id="439" r:id="rId60"/>
    <p:sldId id="440" r:id="rId61"/>
    <p:sldId id="441" r:id="rId62"/>
    <p:sldId id="442" r:id="rId63"/>
    <p:sldId id="443" r:id="rId64"/>
    <p:sldId id="444" r:id="rId65"/>
    <p:sldId id="446" r:id="rId66"/>
    <p:sldId id="450" r:id="rId67"/>
    <p:sldId id="447" r:id="rId68"/>
    <p:sldId id="451" r:id="rId69"/>
    <p:sldId id="452" r:id="rId70"/>
    <p:sldId id="453" r:id="rId71"/>
    <p:sldId id="454" r:id="rId72"/>
    <p:sldId id="456" r:id="rId73"/>
    <p:sldId id="457" r:id="rId74"/>
    <p:sldId id="458" r:id="rId75"/>
    <p:sldId id="467" r:id="rId76"/>
    <p:sldId id="464" r:id="rId77"/>
    <p:sldId id="465" r:id="rId78"/>
    <p:sldId id="448" r:id="rId79"/>
    <p:sldId id="455" r:id="rId80"/>
    <p:sldId id="459" r:id="rId81"/>
    <p:sldId id="461" r:id="rId82"/>
    <p:sldId id="462" r:id="rId83"/>
    <p:sldId id="460" r:id="rId84"/>
    <p:sldId id="463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3098" autoAdjust="0"/>
  </p:normalViewPr>
  <p:slideViewPr>
    <p:cSldViewPr snapToGrid="0">
      <p:cViewPr varScale="1">
        <p:scale>
          <a:sx n="81" d="100"/>
          <a:sy n="81" d="100"/>
        </p:scale>
        <p:origin x="14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Repository owner</a:t>
            </a:r>
            <a:r>
              <a:rPr lang="ko-KR" altLang="en-US" dirty="0"/>
              <a:t>를 리더로 호칭하여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1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초대받은 사람</a:t>
            </a:r>
            <a:r>
              <a:rPr lang="en-US" altLang="ko-KR" dirty="0"/>
              <a:t>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보이지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34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 </a:t>
            </a:r>
            <a:r>
              <a:rPr lang="ko-KR" altLang="en-US" dirty="0"/>
              <a:t>화면에는  </a:t>
            </a:r>
            <a:r>
              <a:rPr lang="en-US" altLang="ko-KR" dirty="0"/>
              <a:t>setting</a:t>
            </a:r>
            <a:r>
              <a:rPr lang="ko-KR" altLang="en-US" dirty="0"/>
              <a:t>탭이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2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96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2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6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https://www.atlassian.com/git/tutorials/comparing-workflows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화면으로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9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refresh button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6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리더와 참여자를 구분하기 위하여 </a:t>
            </a:r>
            <a:r>
              <a:rPr lang="en-US" altLang="ko-KR" dirty="0" err="1"/>
              <a:t>paichai-collab</a:t>
            </a:r>
            <a:r>
              <a:rPr lang="ko-KR" altLang="en-US" dirty="0"/>
              <a:t>으로 </a:t>
            </a:r>
            <a:r>
              <a:rPr lang="ko-KR" altLang="en-US" dirty="0" err="1"/>
              <a:t>폴더명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실습을 위하여 </a:t>
            </a:r>
            <a:r>
              <a:rPr lang="en-US" altLang="ko-KR" dirty="0"/>
              <a:t>clone</a:t>
            </a:r>
            <a:r>
              <a:rPr lang="ko-KR" altLang="en-US" dirty="0"/>
              <a:t>후 </a:t>
            </a:r>
            <a:r>
              <a:rPr lang="en-US" altLang="ko-KR" dirty="0"/>
              <a:t>git config user.name </a:t>
            </a:r>
            <a:r>
              <a:rPr lang="en-US" altLang="ko-KR" dirty="0" err="1"/>
              <a:t>MaStotest</a:t>
            </a:r>
            <a:r>
              <a:rPr lang="en-US" altLang="ko-KR" dirty="0"/>
              <a:t>, </a:t>
            </a:r>
            <a:r>
              <a:rPr lang="en-US" altLang="ko-KR" dirty="0" err="1"/>
              <a:t>user.email</a:t>
            </a:r>
            <a:r>
              <a:rPr lang="en-US" altLang="ko-KR" dirty="0"/>
              <a:t> kangeun2021@gmail.com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85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7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1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90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6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17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8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0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이제부터는 리더 역할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8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4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0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변경 내용 확인하도록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24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https://www.atlassian.com/git/tutorials/comparing-workflows/feature-branch-workflow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 등 실시한 내용과 유사한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08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Br</a:t>
            </a:r>
            <a:r>
              <a:rPr lang="ko-KR" altLang="en-US" dirty="0"/>
              <a:t>을 </a:t>
            </a:r>
            <a:r>
              <a:rPr lang="en-US" altLang="ko-KR" dirty="0"/>
              <a:t>push</a:t>
            </a:r>
            <a:r>
              <a:rPr lang="ko-KR" altLang="en-US" dirty="0"/>
              <a:t>하면 내 화면에만 </a:t>
            </a:r>
            <a:r>
              <a:rPr lang="en-US" altLang="ko-KR" dirty="0"/>
              <a:t>PR</a:t>
            </a:r>
            <a:r>
              <a:rPr lang="ko-KR" altLang="en-US" dirty="0"/>
              <a:t>하라는 메시지가 보이는가</a:t>
            </a:r>
            <a:r>
              <a:rPr lang="en-US" altLang="ko-KR" dirty="0"/>
              <a:t>? PR</a:t>
            </a:r>
            <a:r>
              <a:rPr lang="ko-KR" altLang="en-US" dirty="0"/>
              <a:t>한 사람만 보이나</a:t>
            </a:r>
            <a:r>
              <a:rPr lang="en-US" altLang="ko-KR" dirty="0"/>
              <a:t>, </a:t>
            </a:r>
            <a:r>
              <a:rPr lang="ko-KR" altLang="en-US" dirty="0" err="1"/>
              <a:t>브랜치로</a:t>
            </a:r>
            <a:r>
              <a:rPr lang="ko-KR" altLang="en-US" dirty="0"/>
              <a:t> 들어가서 누구나 </a:t>
            </a:r>
            <a:r>
              <a:rPr lang="en-US" altLang="ko-KR" dirty="0"/>
              <a:t>PR</a:t>
            </a:r>
            <a:r>
              <a:rPr lang="ko-KR" altLang="en-US" dirty="0"/>
              <a:t>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42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22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95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68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37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파란 박스는 </a:t>
            </a:r>
            <a:r>
              <a:rPr lang="en-US" altLang="ko-KR" dirty="0"/>
              <a:t>push</a:t>
            </a:r>
            <a:r>
              <a:rPr lang="ko-KR" altLang="en-US" dirty="0"/>
              <a:t>한 사람만 보임</a:t>
            </a:r>
            <a:r>
              <a:rPr lang="en-US" altLang="ko-KR" dirty="0"/>
              <a:t>. Push</a:t>
            </a:r>
            <a:r>
              <a:rPr lang="ko-KR" altLang="en-US" dirty="0"/>
              <a:t>한 </a:t>
            </a:r>
            <a:r>
              <a:rPr lang="en-US" altLang="ko-KR" dirty="0" err="1"/>
              <a:t>collabarator</a:t>
            </a:r>
            <a:r>
              <a:rPr lang="ko-KR" altLang="en-US" dirty="0"/>
              <a:t>화면에만 보임</a:t>
            </a:r>
            <a:r>
              <a:rPr lang="en-US" altLang="ko-KR" dirty="0"/>
              <a:t>. Owner</a:t>
            </a:r>
            <a:r>
              <a:rPr lang="ko-KR" altLang="en-US" dirty="0"/>
              <a:t>화면에는 이 파란 박스는 보이지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17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en-US" altLang="ko-KR" baseline="0" dirty="0"/>
              <a:t> request</a:t>
            </a:r>
            <a:r>
              <a:rPr lang="ko-KR" altLang="en-US" baseline="0" dirty="0"/>
              <a:t>는 누구라도 할 수 있음 다만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접근하는 순서가 다름</a:t>
            </a:r>
            <a:r>
              <a:rPr lang="en-US" altLang="ko-KR" baseline="0" dirty="0"/>
              <a:t>. Push</a:t>
            </a:r>
            <a:r>
              <a:rPr lang="ko-KR" altLang="en-US" baseline="0" dirty="0"/>
              <a:t>한 사람은 쉽게 다른 사람은 </a:t>
            </a:r>
            <a:r>
              <a:rPr lang="en-US" altLang="ko-KR" baseline="0" dirty="0"/>
              <a:t>push</a:t>
            </a:r>
            <a:r>
              <a:rPr lang="ko-KR" altLang="en-US" baseline="0" dirty="0"/>
              <a:t>된 </a:t>
            </a:r>
            <a:r>
              <a:rPr lang="en-US" altLang="ko-KR" baseline="0" dirty="0"/>
              <a:t>branch</a:t>
            </a:r>
            <a:r>
              <a:rPr lang="ko-KR" altLang="en-US" baseline="0" dirty="0"/>
              <a:t>를 찾아가서 </a:t>
            </a:r>
            <a:r>
              <a:rPr lang="en-US" altLang="ko-KR" baseline="0" dirty="0"/>
              <a:t>PR</a:t>
            </a:r>
            <a:r>
              <a:rPr lang="ko-KR" altLang="en-US" baseline="0" dirty="0"/>
              <a:t>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57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Owner</a:t>
            </a:r>
            <a:r>
              <a:rPr lang="ko-KR" altLang="en-US" dirty="0"/>
              <a:t>화면에서도 할 수 있지만 </a:t>
            </a:r>
            <a:r>
              <a:rPr lang="en-US" altLang="ko-KR" dirty="0"/>
              <a:t>collaborator</a:t>
            </a:r>
            <a:r>
              <a:rPr lang="ko-KR" altLang="en-US" dirty="0"/>
              <a:t>가 </a:t>
            </a:r>
            <a:r>
              <a:rPr lang="en-US" altLang="ko-KR" dirty="0" err="1"/>
              <a:t>pr</a:t>
            </a:r>
            <a:r>
              <a:rPr lang="ko-KR" altLang="en-US" dirty="0"/>
              <a:t>하는 것으로 연습하기 위하여 </a:t>
            </a:r>
            <a:r>
              <a:rPr lang="ko-KR" altLang="en-US" dirty="0" err="1"/>
              <a:t>다음쪽으로</a:t>
            </a:r>
            <a:r>
              <a:rPr lang="ko-KR" altLang="en-US" dirty="0"/>
              <a:t> 넘어 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22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5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622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0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153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fork workflow</a:t>
            </a:r>
            <a:r>
              <a:rPr lang="ko-KR" altLang="en-US" dirty="0"/>
              <a:t>와 차이가 있음</a:t>
            </a:r>
            <a:r>
              <a:rPr lang="en-US" altLang="ko-KR" dirty="0"/>
              <a:t>.</a:t>
            </a:r>
            <a:r>
              <a:rPr lang="en-US" altLang="ko-KR" baseline="0" dirty="0"/>
              <a:t> Fork flow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upstream</a:t>
            </a:r>
            <a:r>
              <a:rPr lang="ko-KR" altLang="en-US" baseline="0" dirty="0"/>
              <a:t>에서만 </a:t>
            </a:r>
            <a:r>
              <a:rPr lang="en-US" altLang="ko-KR" baseline="0" dirty="0"/>
              <a:t>merge </a:t>
            </a:r>
            <a:r>
              <a:rPr lang="ko-KR" altLang="en-US" baseline="0" dirty="0"/>
              <a:t>권한이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6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6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간략히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47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5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앞쪽 </a:t>
            </a:r>
            <a:r>
              <a:rPr lang="en-US" altLang="ko-KR" dirty="0"/>
              <a:t>‘file</a:t>
            </a:r>
            <a:r>
              <a:rPr lang="en-US" altLang="ko-KR" baseline="0" dirty="0"/>
              <a:t> changed’</a:t>
            </a:r>
            <a:r>
              <a:rPr lang="ko-KR" altLang="en-US" baseline="0" dirty="0"/>
              <a:t>를 클릭하면 나오는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72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Start</a:t>
            </a:r>
            <a:r>
              <a:rPr lang="en-US" altLang="ko-KR" baseline="0" dirty="0"/>
              <a:t> a review</a:t>
            </a:r>
            <a:r>
              <a:rPr lang="ko-KR" altLang="en-US" baseline="0" dirty="0"/>
              <a:t>는 리뷰 할 것이 많이 있을 때 여러 가지를 한번에 하고 다음 쪽의 의견</a:t>
            </a:r>
            <a:r>
              <a:rPr lang="en-US" altLang="ko-KR" baseline="0" dirty="0"/>
              <a:t>,, </a:t>
            </a:r>
            <a:r>
              <a:rPr lang="ko-KR" altLang="en-US" baseline="0" dirty="0" err="1"/>
              <a:t>승인등을</a:t>
            </a:r>
            <a:r>
              <a:rPr lang="ko-KR" altLang="en-US" baseline="0" dirty="0"/>
              <a:t> 결정하고 </a:t>
            </a:r>
            <a:r>
              <a:rPr lang="en-US" altLang="ko-KR" baseline="0" dirty="0"/>
              <a:t>submit</a:t>
            </a:r>
            <a:r>
              <a:rPr lang="ko-KR" altLang="en-US" baseline="0" dirty="0"/>
              <a:t>하게 되며</a:t>
            </a:r>
            <a:r>
              <a:rPr lang="en-US" altLang="ko-KR" baseline="0" dirty="0"/>
              <a:t>, </a:t>
            </a:r>
          </a:p>
          <a:p>
            <a:r>
              <a:rPr lang="en-US" altLang="ko-KR" baseline="0" dirty="0"/>
              <a:t>Add single comment</a:t>
            </a:r>
            <a:r>
              <a:rPr lang="ko-KR" altLang="en-US" baseline="0" dirty="0"/>
              <a:t>는 하나만 </a:t>
            </a:r>
            <a:r>
              <a:rPr lang="ko-KR" altLang="en-US" baseline="0" dirty="0" err="1"/>
              <a:t>커멘트하고</a:t>
            </a:r>
            <a:r>
              <a:rPr lang="ko-KR" altLang="en-US" baseline="0" dirty="0"/>
              <a:t> 완료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91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66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32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303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화면을 내려 보면 내용을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8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5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en-US" altLang="ko-KR" dirty="0"/>
              <a:t>origin</a:t>
            </a:r>
            <a:r>
              <a:rPr lang="ko-KR" altLang="en-US" dirty="0"/>
              <a:t>의 내용을 수정했을 수 있다는 가정하에 가장 작업을 하기 전에 모두 다시 다운 받음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874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3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3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45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2135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739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680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195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참여자 모두에게 통보되는 지</a:t>
            </a:r>
            <a:r>
              <a:rPr lang="ko-KR" altLang="en-US" baseline="0" dirty="0"/>
              <a:t> 확인해야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8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Resolve</a:t>
            </a:r>
            <a:r>
              <a:rPr lang="ko-KR" altLang="en-US" dirty="0"/>
              <a:t>하지 않아도 </a:t>
            </a:r>
            <a:r>
              <a:rPr lang="en-US" altLang="ko-KR" dirty="0"/>
              <a:t>merge</a:t>
            </a:r>
            <a:r>
              <a:rPr lang="ko-KR" altLang="en-US" dirty="0"/>
              <a:t>로 넘어갈 수 있으나 단계를 밟아서 넘어감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7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997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21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가 완료되면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삭제하라는 화면이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322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내용이 바뀐 것을 확인하고</a:t>
            </a:r>
            <a:r>
              <a:rPr lang="en-US" altLang="ko-KR" dirty="0"/>
              <a:t>,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있는 것을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34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29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49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리더가 과제수행하는 과정도 해야 하나 방법은 동일하기 때문에 </a:t>
            </a:r>
            <a:r>
              <a:rPr lang="ko-KR" altLang="en-US" dirty="0" err="1"/>
              <a:t>스킾하고</a:t>
            </a:r>
            <a:r>
              <a:rPr lang="ko-KR" altLang="en-US" dirty="0"/>
              <a:t> 여기까지만 진행하고 협업 프로세스 진행 끝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Gitflow</a:t>
            </a:r>
            <a:r>
              <a:rPr lang="en-US" altLang="ko-KR" dirty="0"/>
              <a:t> </a:t>
            </a:r>
            <a:r>
              <a:rPr lang="ko-KR" altLang="en-US" dirty="0"/>
              <a:t>프로세스가 있으나</a:t>
            </a:r>
            <a:r>
              <a:rPr lang="en-US" altLang="ko-KR" dirty="0"/>
              <a:t>, </a:t>
            </a:r>
            <a:r>
              <a:rPr lang="ko-KR" altLang="en-US" dirty="0"/>
              <a:t>과정은 </a:t>
            </a:r>
            <a:r>
              <a:rPr lang="ko-KR" altLang="en-US" dirty="0" err="1"/>
              <a:t>대동소이하므로</a:t>
            </a:r>
            <a:r>
              <a:rPr lang="ko-KR" altLang="en-US" dirty="0"/>
              <a:t> 추후에 실무에서 사용하면서 익히면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696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367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62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995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4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개의 메일로 진행 내용을 다 볼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61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2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91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51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3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aichaisw/paichai_project.gi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AEBEA6-A456-4EAF-8669-F16BED6C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39" y="1577655"/>
            <a:ext cx="5167801" cy="454507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메일에서 수락 버튼 클릭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미리 로그인 된 상태에서 버튼 클릭하도록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5361" y="4925096"/>
            <a:ext cx="1021039" cy="355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53FDF2-4031-46A1-9EE1-25408B2E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6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4" y="2056289"/>
            <a:ext cx="7933720" cy="40912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로그인되어</a:t>
            </a:r>
            <a:r>
              <a:rPr lang="ko-KR" altLang="en-US" dirty="0">
                <a:latin typeface="+mn-ea"/>
              </a:rPr>
              <a:t> 있지 않으면 아래 화면이 나옴</a:t>
            </a:r>
            <a:r>
              <a:rPr lang="en-US" altLang="ko-KR" dirty="0">
                <a:latin typeface="+mn-ea"/>
              </a:rPr>
              <a:t> → sign in</a:t>
            </a:r>
            <a:r>
              <a:rPr lang="ko-KR" altLang="en-US" dirty="0">
                <a:latin typeface="+mn-ea"/>
              </a:rPr>
              <a:t>해야 함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7413674" y="2056289"/>
            <a:ext cx="647291" cy="40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6372665" y="1800665"/>
            <a:ext cx="1041009" cy="255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01ADF-585F-4949-8BDA-EF88925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4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C8726-A333-4CA1-B549-DF9A373E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7" y="2396209"/>
            <a:ext cx="6124902" cy="380809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Accept Invitation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클릭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1151938" y="2390882"/>
            <a:ext cx="1960099" cy="258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03372B-6DC4-4AA4-AB42-B593D8C27573}"/>
              </a:ext>
            </a:extLst>
          </p:cNvPr>
          <p:cNvSpPr/>
          <p:nvPr/>
        </p:nvSpPr>
        <p:spPr>
          <a:xfrm>
            <a:off x="3542746" y="4326866"/>
            <a:ext cx="995483" cy="233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D776D-27F0-40C7-8384-935120665B7D}"/>
              </a:ext>
            </a:extLst>
          </p:cNvPr>
          <p:cNvSpPr/>
          <p:nvPr/>
        </p:nvSpPr>
        <p:spPr>
          <a:xfrm>
            <a:off x="3104500" y="4742822"/>
            <a:ext cx="2241225" cy="1093911"/>
          </a:xfrm>
          <a:prstGeom prst="rect">
            <a:avLst/>
          </a:prstGeom>
          <a:noFill/>
          <a:ln w="158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21AE1-9890-4FFB-B656-9E7E8421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99" y="2014085"/>
            <a:ext cx="5514975" cy="45183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새로운 기기에서 로그인하면 아래 화면이 나옴</a:t>
            </a:r>
            <a:r>
              <a:rPr lang="en-US" altLang="ko-KR" dirty="0">
                <a:latin typeface="+mn-ea"/>
              </a:rPr>
              <a:t> → email</a:t>
            </a:r>
            <a:r>
              <a:rPr lang="ko-KR" altLang="en-US" dirty="0">
                <a:latin typeface="+mn-ea"/>
              </a:rPr>
              <a:t>에서 번호 확인후 기입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 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3277772" y="3727483"/>
            <a:ext cx="2785403" cy="90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5458265" y="2056289"/>
            <a:ext cx="604910" cy="1671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F3B1C-1B59-4CED-A3F5-623B7120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65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A6306C-57B8-403B-912D-C4467030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" y="2016369"/>
            <a:ext cx="7513249" cy="42203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</a:t>
            </a:r>
            <a:r>
              <a:rPr lang="ko-KR" altLang="en-US" dirty="0"/>
              <a:t>초대받은 </a:t>
            </a:r>
            <a:r>
              <a:rPr lang="en-US" altLang="ko-KR" dirty="0"/>
              <a:t>user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729910" y="2016373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119ED-3DA4-44DB-A71F-8A7C80377585}"/>
              </a:ext>
            </a:extLst>
          </p:cNvPr>
          <p:cNvSpPr/>
          <p:nvPr/>
        </p:nvSpPr>
        <p:spPr>
          <a:xfrm>
            <a:off x="7099752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6A230-F78B-4E55-B7FC-0B005047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8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CDB7B-C605-48E7-A62E-0389046E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5" y="1970645"/>
            <a:ext cx="7720702" cy="429729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도 같은 권한을 보유하고 원격저장소를 공유할 수 있음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EA1A-ED75-4AE1-A584-A91C96C4218C}"/>
              </a:ext>
            </a:extLst>
          </p:cNvPr>
          <p:cNvSpPr/>
          <p:nvPr/>
        </p:nvSpPr>
        <p:spPr>
          <a:xfrm>
            <a:off x="858863" y="2028096"/>
            <a:ext cx="22829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277BC-CE6D-4014-95ED-21DADBEA2237}"/>
              </a:ext>
            </a:extLst>
          </p:cNvPr>
          <p:cNvSpPr/>
          <p:nvPr/>
        </p:nvSpPr>
        <p:spPr>
          <a:xfrm>
            <a:off x="7287320" y="2426681"/>
            <a:ext cx="1087312" cy="3165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E10878-8B8D-4157-BF3C-9C0BB91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7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FEA9650-A8B5-4170-9A9D-CD483EEA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1" y="2014931"/>
            <a:ext cx="7974945" cy="4174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 </a:t>
            </a:r>
            <a:r>
              <a:rPr lang="en-US" altLang="ko-KR" dirty="0"/>
              <a:t>: owner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인원이 있으면 반복 추가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854103" y="3348766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61254" y="2425835"/>
            <a:ext cx="840808" cy="247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49BAE-3F4C-47EE-B4D8-E065C3A7F0F3}"/>
              </a:ext>
            </a:extLst>
          </p:cNvPr>
          <p:cNvSpPr/>
          <p:nvPr/>
        </p:nvSpPr>
        <p:spPr>
          <a:xfrm>
            <a:off x="7492647" y="4637391"/>
            <a:ext cx="1157299" cy="251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2C28B-5472-4689-B72B-B9759A20EF27}"/>
              </a:ext>
            </a:extLst>
          </p:cNvPr>
          <p:cNvSpPr/>
          <p:nvPr/>
        </p:nvSpPr>
        <p:spPr>
          <a:xfrm>
            <a:off x="4860642" y="3665778"/>
            <a:ext cx="1762895" cy="3435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6AFCDC-CA09-4E6F-ABDA-91CCC329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3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3824040"/>
            <a:ext cx="7403633" cy="24126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" y="1989015"/>
            <a:ext cx="7686675" cy="26384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861437" y="5748860"/>
            <a:ext cx="1008994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4017856" y="4575130"/>
            <a:ext cx="197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수락 후 </a:t>
            </a:r>
            <a:r>
              <a:rPr lang="en-US" altLang="ko-KR" sz="1200" dirty="0"/>
              <a:t>collaborator </a:t>
            </a:r>
            <a:r>
              <a:rPr lang="ko-KR" altLang="en-US" sz="1200" dirty="0"/>
              <a:t>등록됨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200400" y="4431323"/>
            <a:ext cx="2165534" cy="1317537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745056" y="4151271"/>
            <a:ext cx="145534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1971901" y="5807475"/>
            <a:ext cx="1498129" cy="225923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6D88F-1A2F-4B64-AAEA-4328BDBAC2A4}"/>
              </a:ext>
            </a:extLst>
          </p:cNvPr>
          <p:cNvSpPr txBox="1"/>
          <p:nvPr/>
        </p:nvSpPr>
        <p:spPr>
          <a:xfrm>
            <a:off x="83880" y="5193003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8B6D7-85EC-427D-B488-E1B80A358E39}"/>
              </a:ext>
            </a:extLst>
          </p:cNvPr>
          <p:cNvSpPr txBox="1"/>
          <p:nvPr/>
        </p:nvSpPr>
        <p:spPr>
          <a:xfrm>
            <a:off x="83880" y="3812590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0000FF"/>
                </a:solidFill>
              </a:rPr>
              <a:t>수락후</a:t>
            </a:r>
            <a:r>
              <a:rPr lang="ko-KR" altLang="en-US" sz="1400" dirty="0">
                <a:solidFill>
                  <a:srgbClr val="0000FF"/>
                </a:solidFill>
              </a:rPr>
              <a:t> 화면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C8B83-9AC0-4CF1-84A0-44C4D9B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61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Private </a:t>
            </a:r>
            <a:r>
              <a:rPr lang="ko-KR" altLang="en-US" dirty="0">
                <a:latin typeface="+mn-ea"/>
              </a:rPr>
              <a:t>저장소에서는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에게 </a:t>
            </a:r>
            <a:r>
              <a:rPr lang="en-US" altLang="ko-KR" dirty="0">
                <a:latin typeface="+mn-ea"/>
              </a:rPr>
              <a:t>admin, write, read only </a:t>
            </a:r>
            <a:r>
              <a:rPr lang="ko-KR" altLang="en-US" dirty="0">
                <a:latin typeface="+mn-ea"/>
              </a:rPr>
              <a:t>등 권한을 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 </a:t>
            </a:r>
            <a:r>
              <a:rPr lang="ko-KR" altLang="en-US" dirty="0">
                <a:latin typeface="+mn-ea"/>
              </a:rPr>
              <a:t>저장소는 제한이 없고 </a:t>
            </a:r>
            <a:r>
              <a:rPr lang="en-US" altLang="ko-KR" dirty="0">
                <a:latin typeface="+mn-ea"/>
              </a:rPr>
              <a:t>pull(read), push(write) </a:t>
            </a:r>
            <a:r>
              <a:rPr lang="ko-KR" altLang="en-US" dirty="0">
                <a:latin typeface="+mn-ea"/>
              </a:rPr>
              <a:t>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Public</a:t>
            </a:r>
            <a:r>
              <a:rPr lang="ko-KR" altLang="en-US" dirty="0">
                <a:latin typeface="+mn-ea"/>
              </a:rPr>
              <a:t>이므로 일반인들이 접근하여 내용을 확인하고 </a:t>
            </a:r>
            <a:r>
              <a:rPr lang="en-US" altLang="ko-KR" dirty="0">
                <a:latin typeface="+mn-ea"/>
              </a:rPr>
              <a:t>download(clone, fork)</a:t>
            </a:r>
            <a:r>
              <a:rPr lang="ko-KR" altLang="en-US" dirty="0">
                <a:latin typeface="+mn-ea"/>
              </a:rPr>
              <a:t>할 수 있으나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push</a:t>
            </a:r>
            <a:r>
              <a:rPr lang="ko-KR" altLang="en-US" dirty="0">
                <a:latin typeface="+mn-ea"/>
              </a:rPr>
              <a:t>는 안됨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AE81E6-E97B-479F-9D02-F6C6E50D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39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Centralized workflow</a:t>
            </a:r>
          </a:p>
          <a:p>
            <a:pPr lvl="1"/>
            <a:r>
              <a:rPr lang="ko-KR" altLang="en-US" dirty="0">
                <a:latin typeface="+mn-ea"/>
              </a:rPr>
              <a:t>간단한 프로젝트에 적용되는 가장 간편한 방법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특별한 리뷰없이 참여자 모두가 자신이 작성한 내용을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하고 완료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자율성과 책임감이 매우 강조됨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Centralized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09F95-3F93-47FE-86E6-3C24FC4FF49C}"/>
              </a:ext>
            </a:extLst>
          </p:cNvPr>
          <p:cNvSpPr txBox="1"/>
          <p:nvPr/>
        </p:nvSpPr>
        <p:spPr>
          <a:xfrm>
            <a:off x="829734" y="5368123"/>
            <a:ext cx="714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https://www.atlassian.com/git/tutorials/comparing-workflows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DCD4BE-4400-4D64-B8AF-109B6A2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44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리더는 로컬저장소에 과제 텍스트 등록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초안 작성 </a:t>
            </a:r>
            <a:r>
              <a:rPr lang="en-US" altLang="ko-KR" dirty="0">
                <a:latin typeface="+mn-ea"/>
              </a:rPr>
              <a:t>(project.txt)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초기화 및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commit -m ‘start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project’ </a:t>
            </a:r>
          </a:p>
          <a:p>
            <a:pPr marL="609600" lvl="1" indent="-15875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로그온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저장소 만들기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1047" y="3292496"/>
            <a:ext cx="2227265" cy="1793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4964727" y="1570663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 ※ </a:t>
            </a:r>
            <a:r>
              <a:rPr lang="ko-KR" altLang="en-US" sz="1400" dirty="0">
                <a:latin typeface="+mn-ea"/>
              </a:rPr>
              <a:t>프로젝트 리더는 </a:t>
            </a:r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에서 과제를 생성하고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clone</a:t>
            </a:r>
            <a:r>
              <a:rPr lang="ko-KR" altLang="en-US" sz="1400" dirty="0">
                <a:latin typeface="+mn-ea"/>
              </a:rPr>
              <a:t>을 이용하여 과제를 진행할 수 있음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4590241" y="1858387"/>
            <a:ext cx="527669" cy="0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33634"/>
            <a:ext cx="2543175" cy="20764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7CD13-A1CA-466E-BFA0-43FB439B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26AD1D-4985-4D8A-A58B-4CB229D1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1" y="2378263"/>
            <a:ext cx="6951785" cy="386990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collaborator 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 로그인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협업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 및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63221" y="4325744"/>
            <a:ext cx="1574472" cy="211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292" y="41943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B3A8FA-2F56-45D2-874C-B58F6613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9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84" y="2049855"/>
            <a:ext cx="7375659" cy="40051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원격협업저장소 주소 복사 하기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6830933" y="3180922"/>
            <a:ext cx="956605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87538" y="3240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7217789" y="4225363"/>
            <a:ext cx="357597" cy="27322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07887" y="4082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복사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554202" y="3963753"/>
            <a:ext cx="475965" cy="23654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C518F-5187-4070-823D-00A8A9B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4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AF151F-25E9-4237-9BDB-6B8FEA17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53" y="4442055"/>
            <a:ext cx="3686175" cy="12954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aichai_collab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-collab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마우스 오른쪽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Bash here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</a:t>
            </a:r>
            <a:r>
              <a:rPr lang="en-US" altLang="ko-KR" dirty="0">
                <a:latin typeface="+mn-ea"/>
                <a:hlinkClick r:id="rId4"/>
              </a:rPr>
              <a:t>https://github.com/paichaisw/paichai_project.git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* 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working directory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생성됨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이름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이제부터는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에서 모든 작업을 수행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27091" y="6297005"/>
            <a:ext cx="764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938029" y="5347260"/>
            <a:ext cx="1000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B495F-8FC0-4E70-AFD5-0C5715D5DE56}"/>
              </a:ext>
            </a:extLst>
          </p:cNvPr>
          <p:cNvSpPr/>
          <p:nvPr/>
        </p:nvSpPr>
        <p:spPr>
          <a:xfrm>
            <a:off x="4462871" y="4442055"/>
            <a:ext cx="871129" cy="333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16F9C7-39D6-4424-9334-F1826093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후 내용 확인</a:t>
            </a:r>
            <a:r>
              <a:rPr lang="en-US" altLang="ko-KR" dirty="0">
                <a:latin typeface="+mn-ea"/>
              </a:rPr>
              <a:t> ☞ cd </a:t>
            </a:r>
            <a:r>
              <a:rPr lang="en-US" altLang="ko-KR" dirty="0" err="1">
                <a:latin typeface="+mn-ea"/>
              </a:rPr>
              <a:t>paichai_project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 .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디렉토리 및 </a:t>
            </a: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최초 리더가 올렸던 내용과 똑 같음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이제 </a:t>
            </a:r>
            <a:r>
              <a:rPr lang="en-US" altLang="ko-KR" dirty="0">
                <a:latin typeface="+mn-ea"/>
              </a:rPr>
              <a:t>project.txt</a:t>
            </a:r>
            <a:r>
              <a:rPr lang="ko-KR" altLang="en-US" dirty="0">
                <a:latin typeface="+mn-ea"/>
              </a:rPr>
              <a:t>를 이용하여 나에게 맡겨진 업무 수행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A8D13-F6EF-49A1-849F-5378EBBF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19" y="2408725"/>
            <a:ext cx="4676775" cy="18764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CC5A8C-6602-4F37-BADD-D54619BA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36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7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project.txt</a:t>
            </a:r>
            <a:r>
              <a:rPr lang="ko-KR" altLang="en-US" dirty="0">
                <a:latin typeface="+mn-ea"/>
              </a:rPr>
              <a:t>에 내용 기입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 algn="r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19" y="2541652"/>
            <a:ext cx="3619500" cy="2409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732505" y="3985846"/>
            <a:ext cx="361872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7" y="2538607"/>
            <a:ext cx="2543175" cy="20764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136840" y="3985846"/>
            <a:ext cx="2593662" cy="83233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056185" y="4196862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E02D8-FE4A-4191-BF86-EB7FE4686EA2}"/>
              </a:ext>
            </a:extLst>
          </p:cNvPr>
          <p:cNvSpPr txBox="1"/>
          <p:nvPr/>
        </p:nvSpPr>
        <p:spPr>
          <a:xfrm>
            <a:off x="2028066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E63BE9-1505-4B9F-84F8-84293E7BA702}"/>
              </a:ext>
            </a:extLst>
          </p:cNvPr>
          <p:cNvSpPr txBox="1"/>
          <p:nvPr/>
        </p:nvSpPr>
        <p:spPr>
          <a:xfrm>
            <a:off x="6046910" y="5047307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61110C-9222-4F80-8B63-E59DE7EF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3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9C169-A127-4DC9-B101-410B19FE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495305"/>
            <a:ext cx="7572375" cy="8667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BE617C-6861-4BDA-8E4A-08C0B79F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58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862BA5-BDD0-4F15-A147-FED58C2C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759312"/>
            <a:ext cx="758190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93CA44-A2A5-4B03-93B5-B24ACD29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7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B60D79E-4859-4C9C-A968-FDA7A02A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16" y="2374110"/>
            <a:ext cx="7108864" cy="385094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직접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 가능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039774" y="3765425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860432" y="4665785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2319648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74B69D-ECB9-4F88-96F8-07052D6A9B3E}"/>
              </a:ext>
            </a:extLst>
          </p:cNvPr>
          <p:cNvSpPr txBox="1"/>
          <p:nvPr/>
        </p:nvSpPr>
        <p:spPr>
          <a:xfrm>
            <a:off x="4059198" y="4864077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E7CB86-29C6-409F-BF01-9D7E0C3D2D4C}"/>
              </a:ext>
            </a:extLst>
          </p:cNvPr>
          <p:cNvCxnSpPr/>
          <p:nvPr/>
        </p:nvCxnSpPr>
        <p:spPr>
          <a:xfrm flipH="1" flipV="1">
            <a:off x="3963668" y="4665785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FF4B3E-05D9-442C-97D1-42DD918C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8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CE13E7-C808-45E2-91F6-9877F953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9" y="2343095"/>
            <a:ext cx="7839097" cy="388186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287427" y="4573317"/>
            <a:ext cx="18849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3B02A0-6815-4E1F-BEEB-85E32778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9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원격저장소에서 로컬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최근의 자료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download</a:t>
            </a:r>
            <a:r>
              <a:rPr lang="en-US" altLang="ko-KR" dirty="0"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로 이동하여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pull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A6FA8-160C-4455-9C5A-9D404CA5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095624"/>
            <a:ext cx="6649614" cy="294425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A508C6-637F-47C8-8D36-A3E6C4CAE07A}"/>
              </a:ext>
            </a:extLst>
          </p:cNvPr>
          <p:cNvSpPr/>
          <p:nvPr/>
        </p:nvSpPr>
        <p:spPr>
          <a:xfrm>
            <a:off x="1162050" y="5193323"/>
            <a:ext cx="3409950" cy="567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1775E8-43A9-4DB1-89F3-8F8CDADA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84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과제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marL="622300" lvl="1" indent="-177800"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ko-KR" altLang="en-US" dirty="0">
                <a:latin typeface="+mn-ea"/>
              </a:rPr>
              <a:t> 저장소 연결 및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remote add origin https://github.com/paichaisw/paichai_project.git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-u origin main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826669"/>
            <a:ext cx="8078313" cy="34090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98859" y="4045181"/>
            <a:ext cx="963233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93" y="4410495"/>
            <a:ext cx="2614246" cy="178151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903923" y="4854694"/>
            <a:ext cx="340940" cy="339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58864" y="2344615"/>
            <a:ext cx="1945059" cy="2679704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C8B6A4-6877-4F95-873A-2AC38C7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71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leader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과제명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배재대학교 설명하기</a:t>
            </a:r>
            <a:endParaRPr lang="en-US" altLang="ko-KR" dirty="0">
              <a:latin typeface="+mn-ea"/>
            </a:endParaRPr>
          </a:p>
          <a:p>
            <a:pPr marL="714375" lvl="1" indent="-263525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project.txt </a:t>
            </a:r>
            <a:r>
              <a:rPr lang="ko-KR" altLang="en-US" dirty="0">
                <a:latin typeface="+mn-ea"/>
              </a:rPr>
              <a:t>파일 내용 수정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498846"/>
            <a:ext cx="5476875" cy="2409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2487123"/>
            <a:ext cx="3619500" cy="2409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3642258" y="3352801"/>
            <a:ext cx="5501741" cy="703387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46594" y="3352801"/>
            <a:ext cx="2593662" cy="574433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36EBF-54CC-4655-A3D5-8E9972BD9D48}"/>
              </a:ext>
            </a:extLst>
          </p:cNvPr>
          <p:cNvSpPr txBox="1"/>
          <p:nvPr/>
        </p:nvSpPr>
        <p:spPr>
          <a:xfrm>
            <a:off x="1034645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n-ea"/>
              </a:rPr>
              <a:t>수정전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254C-9579-44A2-B2EC-3D5FFC9D7D1A}"/>
              </a:ext>
            </a:extLst>
          </p:cNvPr>
          <p:cNvSpPr txBox="1"/>
          <p:nvPr/>
        </p:nvSpPr>
        <p:spPr>
          <a:xfrm>
            <a:off x="5053489" y="4896948"/>
            <a:ext cx="10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+mn-ea"/>
              </a:rPr>
              <a:t>수정후</a:t>
            </a:r>
            <a:endParaRPr lang="ko-KR" altLang="en-US" sz="1400" dirty="0"/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7A0992E0-1FB4-435F-94F2-F2A8CD6323F1}"/>
              </a:ext>
            </a:extLst>
          </p:cNvPr>
          <p:cNvSpPr/>
          <p:nvPr/>
        </p:nvSpPr>
        <p:spPr>
          <a:xfrm>
            <a:off x="3074050" y="3481761"/>
            <a:ext cx="339969" cy="32824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237772-A5A7-484A-9279-FEE22F8C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워킹 디렉토리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‘introduction from 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6120F-C0BE-4B6F-B068-355F0A3B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901358"/>
            <a:ext cx="6343650" cy="1095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D87CB-4B58-4C2C-B41F-2E095149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35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올리기</a:t>
            </a:r>
            <a:r>
              <a:rPr lang="en-US" altLang="ko-KR" dirty="0">
                <a:latin typeface="+mn-ea"/>
              </a:rPr>
              <a:t>(push)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remote -v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main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03F2F-6230-4386-982A-AB822B06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01" y="2733305"/>
            <a:ext cx="6467475" cy="762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F5FFA-61C1-4791-8C5A-CCB82EAC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46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BA298D-E30B-4E70-B499-720FD7F4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3" y="1949799"/>
            <a:ext cx="7550504" cy="4263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원격저장소에 화면 변경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리더가 올린 내용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110112" y="3502903"/>
            <a:ext cx="2453703" cy="30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49623" y="4419602"/>
            <a:ext cx="16529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3453152" y="1909343"/>
            <a:ext cx="1067925" cy="15043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330038-64BD-4247-A4C1-B7BB4D637A9C}"/>
              </a:ext>
            </a:extLst>
          </p:cNvPr>
          <p:cNvSpPr txBox="1"/>
          <p:nvPr/>
        </p:nvSpPr>
        <p:spPr>
          <a:xfrm>
            <a:off x="3871630" y="4805462"/>
            <a:ext cx="3031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클릭하여 변경 내용 확인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15AFC5-7924-46B3-9150-C44490DC0D4B}"/>
              </a:ext>
            </a:extLst>
          </p:cNvPr>
          <p:cNvCxnSpPr/>
          <p:nvPr/>
        </p:nvCxnSpPr>
        <p:spPr>
          <a:xfrm flipH="1" flipV="1">
            <a:off x="3776100" y="4443048"/>
            <a:ext cx="188493" cy="29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90E697-1B91-4C4A-9EB3-F40687D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5CF35C-21C9-448E-B3A9-2EF27A80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96" y="2019634"/>
            <a:ext cx="7324812" cy="416467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변경 내용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DB306F-D4FB-4C4F-9689-4F579AC5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8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협업활동</a:t>
            </a:r>
            <a:r>
              <a:rPr lang="en-US" altLang="ko-KR" dirty="0"/>
              <a:t> workflow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: Feature branch workflow </a:t>
            </a: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이 아니라 지정된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작업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과 다른 작업자들의 작업에 혼선을 주지 않고 독자적으로 작업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따라서</a:t>
            </a:r>
            <a:r>
              <a:rPr lang="en-US" altLang="ko-KR" dirty="0">
                <a:latin typeface="+mn-ea"/>
              </a:rPr>
              <a:t>, main</a:t>
            </a:r>
            <a:r>
              <a:rPr lang="ko-KR" altLang="en-US" dirty="0">
                <a:latin typeface="+mn-ea"/>
              </a:rPr>
              <a:t> 내용 손상에 따른 피해를 미연에 방지 가능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사용할 수 있어 타 개발자가 검토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승인할 수 있는 기회를 부여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문제가 발생했을 시에 동료에게 도움을 요청할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여러가지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모델이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방법이 기본이 되어 구성됨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앞에서 실습한 </a:t>
            </a:r>
            <a:r>
              <a:rPr lang="en-US" altLang="ko-KR" dirty="0">
                <a:latin typeface="+mn-ea"/>
              </a:rPr>
              <a:t>forking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workflow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이 없다는 것만 제외하고 유사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(workflow) – Feature branch workflow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3BD6-075A-4632-ADC8-E627E963006E}"/>
              </a:ext>
            </a:extLst>
          </p:cNvPr>
          <p:cNvSpPr txBox="1"/>
          <p:nvPr/>
        </p:nvSpPr>
        <p:spPr>
          <a:xfrm>
            <a:off x="81090" y="5737455"/>
            <a:ext cx="898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</a:t>
            </a:r>
            <a:r>
              <a:rPr lang="en-US" altLang="ko-KR" dirty="0"/>
              <a:t>: https://www.atlassian.com/git/tutorials/comparing-workflows/feature-branch-workflow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8E5995-92FF-4816-86B8-61D1C9F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933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02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협업활동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Centralized workflow</a:t>
            </a:r>
            <a:r>
              <a:rPr lang="ko-KR" altLang="en-US" dirty="0">
                <a:latin typeface="+mn-ea"/>
              </a:rPr>
              <a:t>의 과제준비</a:t>
            </a:r>
            <a:r>
              <a:rPr lang="en-US" altLang="ko-KR" dirty="0">
                <a:latin typeface="+mn-ea"/>
              </a:rPr>
              <a:t>, collaborator </a:t>
            </a:r>
            <a:r>
              <a:rPr lang="ko-KR" altLang="en-US" dirty="0">
                <a:latin typeface="+mn-ea"/>
              </a:rPr>
              <a:t>초청 단계 동일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현재까지 진행된 협업 과제를 방법만 바꿔서 협업 진행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현재의 상태 가정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진행중 과제가 협업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과 각자의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에 저장되어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collaborator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각자의 수정자료를 검토없이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origin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하던 방식을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통해 </a:t>
            </a:r>
            <a:r>
              <a:rPr lang="en-US" altLang="ko-KR" dirty="0">
                <a:latin typeface="+mn-ea"/>
              </a:rPr>
              <a:t>collaborator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검토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받고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 방법으로 바꾸려 한다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en-US" altLang="ko-KR" dirty="0" err="1"/>
              <a:t>worlflow</a:t>
            </a:r>
            <a:r>
              <a:rPr lang="en-US" altLang="ko-KR" dirty="0"/>
              <a:t>) – Feature branch workflow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9F1400-55DE-42BA-9874-33366172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76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working directory (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가장 최근의 자료가 담겨 있는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의 내용을 그대로 다시 받기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먼저 하기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# main</a:t>
            </a:r>
            <a:r>
              <a:rPr lang="ko-KR" altLang="en-US" dirty="0">
                <a:latin typeface="+mn-ea"/>
              </a:rPr>
              <a:t>으로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fetch origin main # </a:t>
            </a:r>
            <a:r>
              <a:rPr lang="ko-KR" altLang="en-US" dirty="0">
                <a:latin typeface="+mn-ea"/>
              </a:rPr>
              <a:t>① 강제로 덮어쓰기 </a:t>
            </a:r>
            <a:r>
              <a:rPr lang="en-US" altLang="ko-KR" dirty="0">
                <a:latin typeface="+mn-ea"/>
              </a:rPr>
              <a:t>(pull</a:t>
            </a:r>
            <a:r>
              <a:rPr lang="ko-KR" altLang="en-US" dirty="0">
                <a:latin typeface="+mn-ea"/>
              </a:rPr>
              <a:t>에 문제가 발생했을 경우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 reset --hard origin/main # </a:t>
            </a:r>
            <a:r>
              <a:rPr lang="ko-KR" altLang="en-US" dirty="0">
                <a:latin typeface="+mn-ea"/>
              </a:rPr>
              <a:t>② 강제로 덮어쓰기</a:t>
            </a:r>
            <a:br>
              <a:rPr lang="en-US" altLang="ko-KR" dirty="0">
                <a:latin typeface="+mn-ea"/>
              </a:rPr>
            </a:b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09" y="2296202"/>
            <a:ext cx="4324350" cy="20288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B49F7-1361-4514-95B7-B9CEA67C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208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9" y="3860922"/>
            <a:ext cx="3457575" cy="26765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독립적인 작업 공간 만들기 </a:t>
            </a:r>
            <a:r>
              <a:rPr lang="en-US" altLang="ko-KR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신규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역할 분담된 내용만 작업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역할에 맞는 이름 부여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보고 내용이 무엇인지 인지할 수 있도록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한번이라도 사용하고 삭제된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브랜치명은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사용하지 말 것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# </a:t>
            </a:r>
            <a:r>
              <a:rPr lang="en-US" altLang="ko-KR" dirty="0" err="1">
                <a:latin typeface="+mn-ea"/>
              </a:rPr>
              <a:t>sp</a:t>
            </a:r>
            <a:r>
              <a:rPr lang="ko-KR" altLang="en-US" dirty="0">
                <a:latin typeface="+mn-ea"/>
              </a:rPr>
              <a:t>관 설명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기입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833446" y="5732585"/>
            <a:ext cx="1401273" cy="3399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E75468-E3CF-4A09-918B-F1FA362F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009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899064"/>
            <a:ext cx="7781925" cy="1257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‘2nd smart </a:t>
            </a:r>
            <a:r>
              <a:rPr lang="en-US" altLang="ko-KR" dirty="0" err="1">
                <a:latin typeface="+mn-ea"/>
              </a:rPr>
              <a:t>paichai</a:t>
            </a:r>
            <a:r>
              <a:rPr lang="en-US" altLang="ko-KR" dirty="0">
                <a:latin typeface="+mn-ea"/>
              </a:rPr>
              <a:t> from 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44263" y="387366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E9AEFC-1238-4464-A029-9D157D4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7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5"/>
            <a:ext cx="8802214" cy="266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다른 </a:t>
            </a:r>
            <a:r>
              <a:rPr lang="en-US" altLang="ko-KR" dirty="0"/>
              <a:t>ID</a:t>
            </a:r>
            <a:r>
              <a:rPr lang="ko-KR" altLang="en-US" dirty="0"/>
              <a:t>로 협업할 때 주의 사항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config</a:t>
            </a:r>
            <a:r>
              <a:rPr lang="en-US" altLang="ko-KR" dirty="0">
                <a:latin typeface="+mn-ea"/>
              </a:rPr>
              <a:t> user.name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수정 등록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필요시 기타 환경 수정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폰트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할 때 다음과 같은 에러 발생시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fatal: unable to access,…..    The requested URL returned error: 403</a:t>
            </a:r>
          </a:p>
          <a:p>
            <a:pPr lvl="1"/>
            <a:r>
              <a:rPr lang="ko-KR" altLang="en-US" dirty="0">
                <a:latin typeface="+mn-ea"/>
              </a:rPr>
              <a:t>제어판 →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사용자계정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자격증명관리자 → </a:t>
            </a:r>
            <a:r>
              <a:rPr lang="en-US" altLang="ko-KR" dirty="0">
                <a:latin typeface="+mn-ea"/>
              </a:rPr>
              <a:t>window </a:t>
            </a:r>
            <a:r>
              <a:rPr lang="ko-KR" altLang="en-US" dirty="0">
                <a:latin typeface="+mn-ea"/>
              </a:rPr>
              <a:t>자격증명→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 err="1">
                <a:latin typeface="+mn-ea"/>
              </a:rPr>
              <a:t>관련항목</a:t>
            </a:r>
            <a:r>
              <a:rPr lang="ko-KR" altLang="en-US" dirty="0">
                <a:latin typeface="+mn-ea"/>
              </a:rPr>
              <a:t> 모두 삭제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하면 아래와 같은 등록 화면이 나옴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클릭하면 이런 화면이 나오면서 </a:t>
            </a:r>
            <a:r>
              <a:rPr lang="ko-KR" altLang="en-US" dirty="0" err="1">
                <a:latin typeface="+mn-ea"/>
              </a:rPr>
              <a:t>등록완료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49" y="3828476"/>
            <a:ext cx="2880901" cy="25139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2098248" y="4908052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57349" y="3781785"/>
            <a:ext cx="1951630" cy="1231869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58" y="4356799"/>
            <a:ext cx="3516645" cy="145734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32812" y="3828476"/>
            <a:ext cx="50069" cy="528323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5613E3-CF50-43EC-905E-42D6EAF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085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로컬저장소에서 </a:t>
            </a:r>
            <a:r>
              <a:rPr lang="en-US" altLang="ko-KR" dirty="0">
                <a:latin typeface="+mn-ea"/>
              </a:rPr>
              <a:t>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branch -av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tree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git push -u origin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첫번째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</a:t>
            </a:r>
            <a:r>
              <a:rPr lang="en-US" altLang="ko-KR" dirty="0">
                <a:latin typeface="+mn-ea"/>
              </a:rPr>
              <a:t>-u option </a:t>
            </a:r>
            <a:r>
              <a:rPr lang="ko-KR" altLang="en-US" dirty="0">
                <a:latin typeface="+mn-ea"/>
              </a:rPr>
              <a:t>추가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CAEBF4-CA04-434D-8956-297D698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72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클릭하면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신청화면으로 전환됨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2032030"/>
            <a:ext cx="7607242" cy="418120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4920343" y="2002971"/>
            <a:ext cx="1738365" cy="122087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6" y="3124916"/>
            <a:ext cx="6780051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525" y="31798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BC656-97E7-4485-B408-CF9AC408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87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owner </a:t>
            </a:r>
            <a:r>
              <a:rPr lang="ko-KR" altLang="en-US" dirty="0">
                <a:latin typeface="+mn-ea"/>
              </a:rPr>
              <a:t>화면에는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않음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6" y="2074983"/>
            <a:ext cx="7949438" cy="405618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829263" y="3238664"/>
            <a:ext cx="964737" cy="24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859748" y="2583148"/>
            <a:ext cx="964737" cy="28705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960AA-3ABE-4271-965D-4A0EEA1D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63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(owner </a:t>
            </a:r>
            <a:r>
              <a:rPr lang="ko-KR" altLang="en-US" dirty="0"/>
              <a:t>화면</a:t>
            </a:r>
            <a:r>
              <a:rPr lang="en-US" altLang="ko-KR" dirty="0"/>
              <a:t>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 옮겨가면 신규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정보가 보임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참여자가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시킬 수 있음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3" y="2048867"/>
            <a:ext cx="8159627" cy="41628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348509" y="3751385"/>
            <a:ext cx="1822475" cy="306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6085" y="3605559"/>
            <a:ext cx="7443852" cy="51217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036277" y="2002971"/>
            <a:ext cx="1884066" cy="18586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59096" y="1930058"/>
            <a:ext cx="651" cy="18213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E5FB3-CE9D-45E5-9678-0E59F2D4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00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7" y="2015017"/>
            <a:ext cx="8743950" cy="42481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확인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2384" y="3290016"/>
            <a:ext cx="2420515" cy="3676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3829" y="4229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629134" y="3896304"/>
            <a:ext cx="3815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곳을 확인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57326" y="4294527"/>
            <a:ext cx="76170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57704" y="4308761"/>
            <a:ext cx="1284620" cy="1884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083657" y="4844713"/>
            <a:ext cx="3709686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8179" y="4590297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0000FF"/>
                </a:solidFill>
              </a:rPr>
              <a:t>제목 수정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432C5-0EEE-472E-9D7D-3D0091E7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447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1" y="2267383"/>
            <a:ext cx="8521276" cy="3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스크롤하여 변경된 내용 확인하고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97171" y="4678735"/>
            <a:ext cx="3165475" cy="24495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AE09D-F5AD-4782-B02E-DFA261B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964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80" y="2040181"/>
            <a:ext cx="8248650" cy="37623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화면에서 주요 내용 및 맨 밑에 내용 변경을 확인한 후에 클릭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714" y="3124916"/>
            <a:ext cx="3715919" cy="27477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3627" y="5359099"/>
            <a:ext cx="1882496" cy="2926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25041" y="3152019"/>
            <a:ext cx="1095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설명 추가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841634" y="3305908"/>
            <a:ext cx="293074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6811108" y="2040181"/>
            <a:ext cx="644769" cy="331891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EAC38-26C1-4564-AAC2-DA517946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318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1981790"/>
            <a:ext cx="8232317" cy="434966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Open </a:t>
            </a:r>
            <a:r>
              <a:rPr lang="ko-KR" altLang="en-US" dirty="0">
                <a:latin typeface="+mn-ea"/>
              </a:rPr>
              <a:t>화면 내용 확인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88" y="3612249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7490" y="3233285"/>
            <a:ext cx="6219401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23062" y="3229764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5" y="2946679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146025" y="2921987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7228279" y="3229764"/>
            <a:ext cx="227785" cy="14179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995414" y="2090098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454400" y="2220164"/>
            <a:ext cx="541014" cy="4087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301332" y="3986822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30602" y="3924823"/>
            <a:ext cx="13829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C51D83-CBA6-498B-90BA-90D8247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44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8" y="1926951"/>
            <a:ext cx="8286750" cy="4276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본인이 심사없이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할 수 있으나 참여자들의 의견을 듣고 결정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55322" y="5786353"/>
            <a:ext cx="2747919" cy="321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3400" y="5599805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082141" y="5947038"/>
            <a:ext cx="873181" cy="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88199" y="2741165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45122" y="3233263"/>
            <a:ext cx="1873215" cy="295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E2AE8-8D85-49F7-B8A2-C306B0D9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380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(PR</a:t>
            </a:r>
            <a:r>
              <a:rPr lang="ko-KR" altLang="en-US" dirty="0"/>
              <a:t>후에는 참여자에게 통보됨</a:t>
            </a:r>
            <a:r>
              <a:rPr lang="en-US" altLang="ko-KR" dirty="0"/>
              <a:t>, owner </a:t>
            </a:r>
            <a:r>
              <a:rPr lang="ko-KR" altLang="en-US" dirty="0"/>
              <a:t>메일 화면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587500"/>
            <a:ext cx="7810500" cy="47244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38200" y="3670300"/>
            <a:ext cx="373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9385" y="3949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683000" y="3949700"/>
            <a:ext cx="246385" cy="138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A7CD25-9865-48F4-A030-5C403E6D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1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4" y="2667000"/>
            <a:ext cx="8486775" cy="35814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작성 및 내용 확인 </a:t>
            </a:r>
            <a:r>
              <a:rPr lang="en-US" altLang="ko-KR" dirty="0">
                <a:latin typeface="+mn-ea"/>
              </a:rPr>
              <a:t>: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참여자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방문자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 프로젝트 소개 내용 작성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374574" y="5656235"/>
            <a:ext cx="1042225" cy="261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7887864" y="4607701"/>
            <a:ext cx="895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32232-3CAF-43EA-B400-23C5A402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99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87" y="2042260"/>
            <a:ext cx="7469877" cy="422714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662962" y="4041530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920153" y="3851398"/>
            <a:ext cx="17115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ko-KR" altLang="en-US" sz="1400" dirty="0">
                <a:solidFill>
                  <a:srgbClr val="0000FF"/>
                </a:solidFill>
              </a:rPr>
              <a:t> 확인후 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F2ED94-8A60-4E0B-A0CF-204FB75F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65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화면과 동일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참여자 누구나 할 수 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잠깐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검토후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2" y="1925816"/>
            <a:ext cx="7805479" cy="43760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27393" y="3436690"/>
            <a:ext cx="1831622" cy="35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012831" y="1925816"/>
            <a:ext cx="1663631" cy="151087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F13FE3-CC20-4234-8EE1-0027661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수정 내용 검토 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7" y="2062600"/>
            <a:ext cx="8365831" cy="37989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617178" y="3609887"/>
            <a:ext cx="1069622" cy="214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5539154" y="3300606"/>
            <a:ext cx="2078024" cy="30928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281962" y="3161442"/>
            <a:ext cx="1257192" cy="278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27654" y="1867206"/>
            <a:ext cx="2482904" cy="12942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48260-E835-48D4-BA0B-E3483E7F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798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32" y="3106616"/>
            <a:ext cx="5941548" cy="29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6" y="1987543"/>
            <a:ext cx="3695700" cy="1838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112369" y="5816294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8378500" y="5437742"/>
            <a:ext cx="1" cy="2522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3386" y="3563074"/>
            <a:ext cx="268532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마우스를 클릭한 상태로 움직여서 코멘트할 라인 </a:t>
            </a:r>
            <a:r>
              <a:rPr lang="ko-KR" altLang="en-US" sz="1400" dirty="0" err="1">
                <a:solidFill>
                  <a:srgbClr val="0000FF"/>
                </a:solidFill>
              </a:rPr>
              <a:t>선정후</a:t>
            </a:r>
            <a:r>
              <a:rPr lang="ko-KR" altLang="en-US" sz="1400" dirty="0">
                <a:solidFill>
                  <a:srgbClr val="0000FF"/>
                </a:solidFill>
              </a:rPr>
              <a:t> 놓으면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11200" y="4878179"/>
            <a:ext cx="219295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할 공간이 생기고 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>
                <a:solidFill>
                  <a:srgbClr val="0000FF"/>
                </a:solidFill>
              </a:rPr>
              <a:t>내용 </a:t>
            </a:r>
            <a:r>
              <a:rPr lang="ko-KR" altLang="en-US" sz="1400" dirty="0" err="1">
                <a:solidFill>
                  <a:srgbClr val="0000FF"/>
                </a:solidFill>
              </a:rPr>
              <a:t>입력후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1758462" y="4230989"/>
            <a:ext cx="1668434" cy="81640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112369" y="5118165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49031-59E6-4A6B-B196-C7D68F8E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43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8" y="1936666"/>
            <a:ext cx="7750752" cy="4287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의견 제시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7042856" y="3155185"/>
            <a:ext cx="1335643" cy="316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217482" y="2970942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65960-1AB0-47BB-9035-FE51E31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86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02F9B-4CF0-4925-BCBF-D98AD242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022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2" y="935697"/>
            <a:ext cx="8094700" cy="5254753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8130" y="4141667"/>
            <a:ext cx="887586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77426" y="3463209"/>
            <a:ext cx="847814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승인 </a:t>
            </a:r>
            <a:r>
              <a:rPr lang="ko-KR" altLang="en-US" sz="1400">
                <a:solidFill>
                  <a:srgbClr val="0000FF"/>
                </a:solidFill>
              </a:rPr>
              <a:t>선택 후 리뷰 제출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6847" y="1228888"/>
            <a:ext cx="1277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25240" y="3311415"/>
            <a:ext cx="1069622" cy="21415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801640" y="5573969"/>
            <a:ext cx="656668" cy="1937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6BBF3-2E08-4C18-938A-2B973E38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88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5" y="893346"/>
            <a:ext cx="7589261" cy="5481615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04209" y="5601849"/>
            <a:ext cx="2118929" cy="494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589394" y="4408149"/>
            <a:ext cx="26767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이미 승인을 했기 때문에 언제든지 완료 가능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591162" y="2119842"/>
            <a:ext cx="2689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28049" y="4526665"/>
            <a:ext cx="1292421" cy="21585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120470" y="4637008"/>
            <a:ext cx="468924" cy="327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50E997-8813-414D-9199-55895AC1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014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55668"/>
            <a:ext cx="7200900" cy="4076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제안자에게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한 사람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2061" y="4174497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07140" y="3713115"/>
            <a:ext cx="2179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26B7F4-CCE8-4BD2-806B-B1E698B9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552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55" y="2776903"/>
            <a:ext cx="3829050" cy="28384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2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수정작업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project.txt</a:t>
            </a:r>
            <a:r>
              <a:rPr lang="ko-KR" altLang="en-US" dirty="0">
                <a:latin typeface="+mn-ea"/>
              </a:rPr>
              <a:t>를 열고 내용 보강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3751384" y="2764209"/>
            <a:ext cx="1263271" cy="22474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D42C3-A833-471F-B38B-6544F669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8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051050"/>
            <a:ext cx="7515225" cy="30099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README : </a:t>
            </a:r>
            <a:r>
              <a:rPr lang="ko-KR" altLang="en-US" dirty="0">
                <a:latin typeface="+mn-ea"/>
              </a:rPr>
              <a:t>내용 입력 후 </a:t>
            </a:r>
            <a:r>
              <a:rPr lang="en-US" altLang="ko-KR" dirty="0">
                <a:latin typeface="+mn-ea"/>
              </a:rPr>
              <a:t>commit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2861D-2AFA-476D-8807-2FB72DE9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2" y="4983765"/>
            <a:ext cx="6229350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1056096" y="5709857"/>
            <a:ext cx="1389359" cy="37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58E800-8E18-4C6C-B92D-238A520F24E2}"/>
              </a:ext>
            </a:extLst>
          </p:cNvPr>
          <p:cNvCxnSpPr>
            <a:cxnSpLocks/>
          </p:cNvCxnSpPr>
          <p:nvPr/>
        </p:nvCxnSpPr>
        <p:spPr>
          <a:xfrm flipH="1">
            <a:off x="2445455" y="1962146"/>
            <a:ext cx="1730153" cy="36502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0EF80E-8985-4BEC-AE3D-1949690503A8}"/>
              </a:ext>
            </a:extLst>
          </p:cNvPr>
          <p:cNvCxnSpPr>
            <a:cxnSpLocks/>
          </p:cNvCxnSpPr>
          <p:nvPr/>
        </p:nvCxnSpPr>
        <p:spPr>
          <a:xfrm flipH="1">
            <a:off x="2031003" y="1923973"/>
            <a:ext cx="830175" cy="2351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3FE2E8-CB32-4712-A67D-8D762A9A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58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19" y="3873664"/>
            <a:ext cx="7705725" cy="14001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888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확인하고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project.txt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‘3rd floor add to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 building’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571973" y="3832099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79B8D-53BB-439B-9249-2D44C445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073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58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로컬저장소</a:t>
            </a:r>
            <a:r>
              <a:rPr lang="ko-KR" altLang="en-US" dirty="0">
                <a:latin typeface="+mn-ea"/>
              </a:rPr>
              <a:t> 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-</a:t>
            </a:r>
            <a:r>
              <a:rPr lang="en-US" altLang="ko-KR" dirty="0" err="1">
                <a:latin typeface="+mn-ea"/>
              </a:rPr>
              <a:t>avv</a:t>
            </a:r>
            <a:r>
              <a:rPr lang="en-US" altLang="ko-KR" dirty="0">
                <a:latin typeface="+mn-ea"/>
              </a:rPr>
              <a:t>  # </a:t>
            </a:r>
            <a:r>
              <a:rPr lang="ko-KR" altLang="en-US" dirty="0">
                <a:latin typeface="+mn-ea"/>
              </a:rPr>
              <a:t>모든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트랙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자세히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트랙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endParaRPr lang="en-US" altLang="ko-KR" sz="500" dirty="0">
              <a:solidFill>
                <a:srgbClr val="0000FF"/>
              </a:solidFill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 # </a:t>
            </a:r>
            <a:r>
              <a:rPr lang="en-US" altLang="ko-KR" dirty="0" err="1">
                <a:latin typeface="+mn-ea"/>
              </a:rPr>
              <a:t>spbuilding</a:t>
            </a:r>
            <a:r>
              <a:rPr lang="ko-KR" altLang="en-US" dirty="0">
                <a:latin typeface="+mn-ea"/>
              </a:rPr>
              <a:t>은 두번째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이므로 간략히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46088" lvl="1" indent="-176213"/>
            <a:r>
              <a:rPr lang="ko-KR" altLang="en-US" dirty="0">
                <a:latin typeface="+mn-ea"/>
              </a:rPr>
              <a:t>내가 참여하는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paichai_project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이동</a:t>
            </a:r>
            <a:endParaRPr lang="en-US" altLang="ko-KR" dirty="0">
              <a:latin typeface="+mn-ea"/>
            </a:endParaRPr>
          </a:p>
          <a:p>
            <a:pPr marL="269875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로 가면 자동으로 연결되어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12" y="2778268"/>
            <a:ext cx="7972425" cy="14954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6E3EC-443F-4052-8211-FE0891D9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817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3" y="2022738"/>
            <a:ext cx="7929897" cy="425049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협업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보이지 않음</a:t>
            </a:r>
            <a:r>
              <a:rPr lang="en-US" altLang="ko-KR" dirty="0">
                <a:latin typeface="+mn-ea"/>
              </a:rPr>
              <a:t>(?)  ← (</a:t>
            </a:r>
            <a:r>
              <a:rPr lang="ko-KR" altLang="en-US" dirty="0">
                <a:latin typeface="+mn-ea"/>
              </a:rPr>
              <a:t>첫번째 등록만 보임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268878" y="2478404"/>
            <a:ext cx="1180637" cy="264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324568" y="2014016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클릭하여 변경 내용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53508" y="2224081"/>
            <a:ext cx="527538" cy="2543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465CB6-2A55-49C8-B783-636223D5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458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797885"/>
            <a:ext cx="6679331" cy="2269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64707"/>
            <a:ext cx="8627060" cy="16669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 화면으로 이동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722592" y="3130061"/>
            <a:ext cx="3336790" cy="23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4507668" y="4815998"/>
            <a:ext cx="1236640" cy="27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374403" y="3130062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887542" y="4490578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194126" y="4798355"/>
            <a:ext cx="1044833" cy="27181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010650" y="5999181"/>
            <a:ext cx="6571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sz="1400" dirty="0">
                <a:solidFill>
                  <a:srgbClr val="0000FF"/>
                </a:solidFill>
              </a:rPr>
              <a:t>한 개의 </a:t>
            </a:r>
            <a:r>
              <a:rPr lang="ko-KR" altLang="en-US" sz="1400" dirty="0" err="1">
                <a:solidFill>
                  <a:srgbClr val="0000FF"/>
                </a:solidFill>
              </a:rPr>
              <a:t>브랜치에</a:t>
            </a:r>
            <a:r>
              <a:rPr lang="ko-KR" altLang="en-US" sz="1400" dirty="0">
                <a:solidFill>
                  <a:srgbClr val="0000FF"/>
                </a:solidFill>
              </a:rPr>
              <a:t> 두개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최초</a:t>
            </a:r>
            <a:r>
              <a:rPr lang="en-US" altLang="ko-KR" sz="1400" dirty="0">
                <a:solidFill>
                  <a:srgbClr val="0000FF"/>
                </a:solidFill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</a:rPr>
              <a:t>수정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</a:t>
            </a:r>
            <a:r>
              <a:rPr lang="en-US" altLang="ko-KR" sz="1400" dirty="0">
                <a:solidFill>
                  <a:srgbClr val="0000FF"/>
                </a:solidFill>
              </a:rPr>
              <a:t>commit</a:t>
            </a:r>
            <a:r>
              <a:rPr lang="ko-KR" altLang="en-US" sz="1400" dirty="0">
                <a:solidFill>
                  <a:srgbClr val="0000FF"/>
                </a:solidFill>
              </a:rPr>
              <a:t>을 했기 때문에 두개로 표시됨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2710149" y="5087816"/>
            <a:ext cx="275422" cy="9113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45C5C-42B0-4C23-8B5E-688F3333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3" y="1998145"/>
            <a:ext cx="8085426" cy="416594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013146" y="4681283"/>
            <a:ext cx="3410420" cy="415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818000" y="5825887"/>
            <a:ext cx="209149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밑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다음쪽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에 코멘트 삽입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B7D768-C45C-495F-BB65-00C3DCD9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9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24" y="3768753"/>
            <a:ext cx="6125008" cy="2952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82" y="2000142"/>
            <a:ext cx="6496050" cy="17240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0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변경된 내용 확인후 </a:t>
            </a:r>
            <a:r>
              <a:rPr lang="en-US" altLang="ko-KR" dirty="0">
                <a:latin typeface="+mn-ea"/>
              </a:rPr>
              <a:t>review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367525" y="5346927"/>
            <a:ext cx="2232784" cy="28867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1656080" y="2904029"/>
            <a:ext cx="1459061" cy="28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095731" y="2904029"/>
            <a:ext cx="9426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클릭하고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09394" y="6356350"/>
            <a:ext cx="1155879" cy="269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5DEA0-4932-4660-B69E-ED49EF2E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2560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58" y="1957821"/>
            <a:ext cx="7277100" cy="4133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리더</a:t>
            </a:r>
            <a:r>
              <a:rPr lang="en-US" altLang="ko-KR" dirty="0">
                <a:latin typeface="+mn-ea"/>
              </a:rPr>
              <a:t>(repository owner) </a:t>
            </a:r>
            <a:r>
              <a:rPr lang="ko-KR" altLang="en-US" dirty="0">
                <a:latin typeface="+mn-ea"/>
              </a:rPr>
              <a:t>및 참여자에게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통보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167489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576945" y="5705188"/>
            <a:ext cx="1025236" cy="266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666166" y="5841422"/>
            <a:ext cx="1210634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클릭하여 확인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B24044-8D3E-41F6-9037-ED85EDB7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421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1" y="1716015"/>
            <a:ext cx="5832963" cy="1785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90" y="3707090"/>
            <a:ext cx="6325333" cy="2484952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9699" y="5841422"/>
            <a:ext cx="1141589" cy="275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38566" y="4973013"/>
            <a:ext cx="2247987" cy="37222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04024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화면에 들어가서 내용 확인</a:t>
            </a:r>
            <a:r>
              <a:rPr lang="en-US" altLang="ko-KR" dirty="0">
                <a:latin typeface="+mn-ea"/>
              </a:rPr>
              <a:t>, 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332892" y="2965938"/>
            <a:ext cx="1019908" cy="200707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31868" y="5841422"/>
            <a:ext cx="27418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 하면 </a:t>
            </a:r>
            <a:r>
              <a:rPr lang="en-US" altLang="ko-KR" sz="1400" dirty="0">
                <a:solidFill>
                  <a:srgbClr val="FF0000"/>
                </a:solidFill>
              </a:rPr>
              <a:t>Merge PR</a:t>
            </a:r>
            <a:r>
              <a:rPr lang="ko-KR" altLang="en-US" sz="1400" dirty="0">
                <a:solidFill>
                  <a:srgbClr val="FF0000"/>
                </a:solidFill>
              </a:rPr>
              <a:t>로 넘어감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D20DC-A305-4CF9-8701-C0007EB8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284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5" y="1787945"/>
            <a:ext cx="7800975" cy="44005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30462" y="5607774"/>
            <a:ext cx="1832227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D63D2D-8BF4-4807-A2CD-8E89452B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412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5" y="3781549"/>
            <a:ext cx="7105650" cy="2076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0" y="1816348"/>
            <a:ext cx="7229475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48897" y="5441678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1917" y="2598730"/>
            <a:ext cx="2053283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dirty="0">
              <a:latin typeface="+mn-ea"/>
            </a:endParaRPr>
          </a:p>
          <a:p>
            <a:pPr marL="620713" lvl="1" indent="-169863"/>
            <a:endParaRPr lang="en-US" altLang="ko-KR" sz="1000" dirty="0">
              <a:latin typeface="+mn-ea"/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화면을 </a:t>
            </a:r>
            <a:r>
              <a:rPr lang="en-US" altLang="ko-KR" dirty="0">
                <a:latin typeface="+mn-ea"/>
              </a:rPr>
              <a:t>scroll down</a:t>
            </a:r>
            <a:r>
              <a:rPr lang="ko-KR" altLang="en-US" dirty="0">
                <a:latin typeface="+mn-ea"/>
              </a:rPr>
              <a:t>해서 </a:t>
            </a:r>
            <a:endParaRPr lang="en-US" altLang="ko-KR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4352" y="3241633"/>
            <a:ext cx="53332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171CE1-86A2-4E9F-A6BD-ED7670A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FBC60AA-2FF1-43CE-A9E3-84E4454D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1" y="2004645"/>
            <a:ext cx="8298901" cy="424418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(README.md </a:t>
            </a:r>
            <a:r>
              <a:rPr lang="ko-KR" altLang="en-US" dirty="0"/>
              <a:t>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협업과제 등록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0864A-DB3D-481D-BD86-88A5DCC47439}"/>
              </a:ext>
            </a:extLst>
          </p:cNvPr>
          <p:cNvSpPr/>
          <p:nvPr/>
        </p:nvSpPr>
        <p:spPr>
          <a:xfrm>
            <a:off x="641644" y="3824039"/>
            <a:ext cx="3391094" cy="531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7F799D-0CB0-4E53-A334-62E87D5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743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946032"/>
            <a:ext cx="7962900" cy="3514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996931" y="4816909"/>
            <a:ext cx="1291283" cy="360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후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하면 좋지만 하지 말고 넘어 갑시다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1388" y="4636458"/>
            <a:ext cx="612303" cy="541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3984100" cy="31053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663197" y="5358062"/>
            <a:ext cx="40683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연습을 위해 삭제하지 말고 초기화면으로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이동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FBE88-2321-4C74-B92B-DA668502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0242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9" y="1794699"/>
            <a:ext cx="8301038" cy="40280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44424" y="4286176"/>
            <a:ext cx="1686190" cy="23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새로운 내용으로 대체 됨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856761" y="3020297"/>
            <a:ext cx="893118" cy="228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3012831" y="1711569"/>
            <a:ext cx="1101969" cy="24447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289534" y="2758349"/>
            <a:ext cx="65810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774829-5F97-4B64-ACB2-EA15E35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3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833279"/>
            <a:ext cx="8690700" cy="359849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532172" y="4563770"/>
            <a:ext cx="391826" cy="207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(leader : </a:t>
            </a:r>
            <a:r>
              <a:rPr lang="en-US" altLang="ko-KR" dirty="0" err="1"/>
              <a:t>paichaisw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58793" y="1675235"/>
            <a:ext cx="6469292" cy="28885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A3A3AF-8678-49D9-BAF4-9F77A69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4202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" y="1857896"/>
            <a:ext cx="8593643" cy="374108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만든 사람에게만 보임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>
            <a:off x="2203373" y="1564395"/>
            <a:ext cx="1773716" cy="246752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517516" y="4031915"/>
            <a:ext cx="8329027" cy="7145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7AD59A-42A1-43B4-A6AC-EC5E94FB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03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1946032"/>
            <a:ext cx="8714342" cy="372289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(leader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39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(collaborator : </a:t>
            </a:r>
            <a:r>
              <a:rPr lang="en-US" altLang="ko-KR" dirty="0" err="1"/>
              <a:t>MaStoTest</a:t>
            </a:r>
            <a:r>
              <a:rPr lang="en-US" altLang="ko-KR" dirty="0"/>
              <a:t>) </a:t>
            </a:r>
            <a:endParaRPr lang="en-US" altLang="ko-KR" dirty="0">
              <a:solidFill>
                <a:srgbClr val="0000FF"/>
              </a:solidFill>
            </a:endParaRPr>
          </a:p>
          <a:p>
            <a:pPr marL="620713" lvl="1" indent="-169863"/>
            <a:r>
              <a:rPr lang="ko-KR" altLang="en-US" dirty="0">
                <a:latin typeface="+mn-ea"/>
              </a:rPr>
              <a:t>삭제해도 언제든지 되살릴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08475" y="5795682"/>
            <a:ext cx="878583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0000FF"/>
                </a:solidFill>
              </a:rPr>
              <a:t>이 화면이 변경된 이후에 </a:t>
            </a:r>
            <a:r>
              <a:rPr lang="en-US" altLang="ko-KR" sz="1400" dirty="0">
                <a:solidFill>
                  <a:srgbClr val="0000FF"/>
                </a:solidFill>
              </a:rPr>
              <a:t>restore</a:t>
            </a:r>
            <a:r>
              <a:rPr lang="ko-KR" altLang="en-US" sz="1400" dirty="0">
                <a:solidFill>
                  <a:srgbClr val="0000FF"/>
                </a:solidFill>
              </a:rPr>
              <a:t>하기 위하여는 </a:t>
            </a:r>
            <a:r>
              <a:rPr lang="en-US" altLang="ko-KR" sz="1400" dirty="0">
                <a:solidFill>
                  <a:srgbClr val="0000FF"/>
                </a:solidFill>
              </a:rPr>
              <a:t>pull requests </a:t>
            </a:r>
            <a:r>
              <a:rPr lang="ko-KR" altLang="en-US" sz="1400" dirty="0">
                <a:solidFill>
                  <a:srgbClr val="0000FF"/>
                </a:solidFill>
              </a:rPr>
              <a:t>클릭 </a:t>
            </a:r>
            <a:r>
              <a:rPr lang="en-US" altLang="ko-KR" sz="1400" dirty="0">
                <a:solidFill>
                  <a:srgbClr val="0000FF"/>
                </a:solidFill>
              </a:rPr>
              <a:t>→closed</a:t>
            </a:r>
            <a:r>
              <a:rPr lang="ko-KR" altLang="en-US" sz="1400" dirty="0">
                <a:solidFill>
                  <a:srgbClr val="0000FF"/>
                </a:solidFill>
              </a:rPr>
              <a:t>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번호 클릭 </a:t>
            </a:r>
            <a:r>
              <a:rPr lang="en-US" altLang="ko-KR" sz="1400" dirty="0">
                <a:solidFill>
                  <a:srgbClr val="0000FF"/>
                </a:solidFill>
              </a:rPr>
              <a:t>→ </a:t>
            </a:r>
            <a:r>
              <a:rPr lang="ko-KR" altLang="en-US" sz="1400" dirty="0">
                <a:solidFill>
                  <a:srgbClr val="0000FF"/>
                </a:solidFill>
              </a:rPr>
              <a:t>맨 밑에 </a:t>
            </a:r>
            <a:r>
              <a:rPr lang="en-US" altLang="ko-KR" sz="1400" dirty="0">
                <a:solidFill>
                  <a:srgbClr val="0000FF"/>
                </a:solidFill>
              </a:rPr>
              <a:t>restore </a:t>
            </a:r>
            <a:r>
              <a:rPr lang="ko-KR" altLang="en-US" sz="1400" dirty="0">
                <a:solidFill>
                  <a:srgbClr val="0000FF"/>
                </a:solidFill>
              </a:rPr>
              <a:t>버튼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ACB1A-AB69-4828-BACB-EC02F8C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500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 순서 요약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5AD3CA17-355E-4A88-B48C-049858F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</a:t>
            </a:r>
            <a:r>
              <a:rPr lang="en-US" altLang="ko-KR" dirty="0"/>
              <a:t>, collaborator </a:t>
            </a:r>
            <a:r>
              <a:rPr lang="ko-KR" altLang="en-US" dirty="0"/>
              <a:t>추가 </a:t>
            </a:r>
            <a:r>
              <a:rPr lang="en-US" altLang="ko-KR" dirty="0"/>
              <a:t>(Leader)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 </a:t>
            </a:r>
            <a:r>
              <a:rPr lang="en-US" altLang="ko-KR" dirty="0"/>
              <a:t>(collaborator)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to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(origin)  compare&amp; pull request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C3E420-0FB4-4093-8D28-174CAAC0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75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288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(reviewer, assignee </a:t>
            </a:r>
            <a:r>
              <a:rPr lang="ko-KR" altLang="en-US" dirty="0"/>
              <a:t>선정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71500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사람이외에 누구나 선택될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63E6AB-036E-41CA-BBF6-E1954210813E}"/>
              </a:ext>
            </a:extLst>
          </p:cNvPr>
          <p:cNvSpPr txBox="1">
            <a:spLocks/>
          </p:cNvSpPr>
          <p:nvPr/>
        </p:nvSpPr>
        <p:spPr>
          <a:xfrm>
            <a:off x="341787" y="2336734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Assignee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를 요청한 사람 자신을 선정하는 것이 </a:t>
            </a:r>
            <a:r>
              <a:rPr lang="en-US" altLang="ko-KR" dirty="0">
                <a:latin typeface="+mn-ea"/>
              </a:rPr>
              <a:t>default</a:t>
            </a:r>
          </a:p>
          <a:p>
            <a:pPr marL="446088" lvl="1" indent="-174625"/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 할 때 선정할 수도 있고 </a:t>
            </a:r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>
                <a:latin typeface="+mn-ea"/>
              </a:rPr>
              <a:t>open</a:t>
            </a:r>
            <a:r>
              <a:rPr lang="ko-KR" altLang="en-US" dirty="0">
                <a:latin typeface="+mn-ea"/>
              </a:rPr>
              <a:t>한 후에도 선택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수정할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F5C60C-7DEA-45DD-B203-8DAFDFE41847}"/>
              </a:ext>
            </a:extLst>
          </p:cNvPr>
          <p:cNvSpPr txBox="1">
            <a:spLocks/>
          </p:cNvSpPr>
          <p:nvPr/>
        </p:nvSpPr>
        <p:spPr>
          <a:xfrm>
            <a:off x="341787" y="3728263"/>
            <a:ext cx="8642350" cy="137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Reviewer, Assignee </a:t>
            </a:r>
            <a:r>
              <a:rPr lang="ko-KR" altLang="en-US" dirty="0"/>
              <a:t>차이</a:t>
            </a:r>
            <a:endParaRPr lang="en-US" altLang="ko-KR" dirty="0"/>
          </a:p>
          <a:p>
            <a:pPr marL="446088" lvl="1" indent="-174625"/>
            <a:r>
              <a:rPr lang="en-US" altLang="ko-KR" dirty="0">
                <a:latin typeface="+mn-ea"/>
              </a:rPr>
              <a:t>Reviewer</a:t>
            </a:r>
            <a:r>
              <a:rPr lang="ko-KR" altLang="en-US" dirty="0">
                <a:latin typeface="+mn-ea"/>
              </a:rPr>
              <a:t>는 내용의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보강 등을 검토하는 사람</a:t>
            </a:r>
            <a:endParaRPr lang="en-US" altLang="ko-KR" dirty="0">
              <a:latin typeface="+mn-ea"/>
            </a:endParaRPr>
          </a:p>
          <a:p>
            <a:pPr marL="446088" lvl="1" indent="-174625"/>
            <a:r>
              <a:rPr lang="en-US" altLang="ko-KR" dirty="0">
                <a:latin typeface="+mn-ea"/>
              </a:rPr>
              <a:t>Assignee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 진행을 확인하는 사람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챙기는 사람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341786" y="5219864"/>
            <a:ext cx="8802213" cy="7046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과제에 참여하는 누구든지 수정할 수 있음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되는 내용이 모두 실시간으로 기록되고 보임</a:t>
            </a:r>
            <a:endParaRPr lang="en-US" altLang="ko-KR" sz="14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따라서 과제 진행 전 팀원들과 의견을 나누고 규칙을 만들어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207F2E-2CB3-4609-B03B-008FCD58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76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353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(merge </a:t>
            </a:r>
            <a:r>
              <a:rPr lang="ko-KR" altLang="en-US" dirty="0"/>
              <a:t>책임자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49727"/>
            <a:ext cx="8642350" cy="3088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누가 </a:t>
            </a:r>
            <a:r>
              <a:rPr lang="en-US" altLang="ko-KR" dirty="0"/>
              <a:t>Merge</a:t>
            </a:r>
            <a:r>
              <a:rPr lang="ko-KR" altLang="en-US" dirty="0"/>
              <a:t>를 해야 하나</a:t>
            </a:r>
            <a:r>
              <a:rPr lang="en-US" altLang="ko-KR" dirty="0"/>
              <a:t>?</a:t>
            </a:r>
            <a:endParaRPr lang="en-US" altLang="ko-KR" dirty="0">
              <a:latin typeface="+mn-ea"/>
            </a:endParaRPr>
          </a:p>
          <a:p>
            <a:pPr marL="533400" lvl="1" indent="-261938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Request</a:t>
            </a:r>
            <a:r>
              <a:rPr lang="ko-KR" altLang="en-US" dirty="0">
                <a:latin typeface="+mn-ea"/>
              </a:rPr>
              <a:t>를 요청한 사람이 해야 한다 라고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- merge </a:t>
            </a:r>
            <a:r>
              <a:rPr lang="ko-KR" altLang="en-US" dirty="0">
                <a:latin typeface="+mn-ea"/>
              </a:rPr>
              <a:t>이후의 일도 처리해야 하기 때문에</a:t>
            </a:r>
            <a:endParaRPr lang="en-US" altLang="ko-KR" dirty="0">
              <a:latin typeface="+mn-ea"/>
            </a:endParaRPr>
          </a:p>
          <a:p>
            <a:pPr marL="533400" lvl="1" indent="-263525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과제의 일관성을 위하여 누군가 특정한 한 명이 해야 한다고 생각하는 사람이 있고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33400" lvl="1" indent="-261938">
              <a:buFont typeface="+mj-lt"/>
              <a:buAutoNum type="arabicPeriod" startAt="2"/>
            </a:pPr>
            <a:r>
              <a:rPr lang="ko-KR" altLang="en-US" dirty="0">
                <a:latin typeface="+mn-ea"/>
              </a:rPr>
              <a:t>최소한 한명이 리뷰를 하고</a:t>
            </a:r>
            <a:r>
              <a:rPr lang="en-US" altLang="ko-KR" dirty="0">
                <a:latin typeface="+mn-ea"/>
              </a:rPr>
              <a:t>, Pull Request</a:t>
            </a:r>
            <a:r>
              <a:rPr lang="ko-KR" altLang="en-US" dirty="0">
                <a:latin typeface="+mn-ea"/>
              </a:rPr>
              <a:t>를 요청한 사람이 아닌 다른 누구라도 </a:t>
            </a:r>
            <a:endParaRPr lang="en-US" altLang="ko-KR" dirty="0">
              <a:latin typeface="+mn-ea"/>
            </a:endParaRPr>
          </a:p>
          <a:p>
            <a:pPr marL="271462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할 수 있다라고 생각하는 사람이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1462" lvl="1" indent="0">
              <a:buNone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46A9-96ED-48FD-8D89-A56E98A70259}"/>
              </a:ext>
            </a:extLst>
          </p:cNvPr>
          <p:cNvSpPr txBox="1"/>
          <p:nvPr/>
        </p:nvSpPr>
        <p:spPr>
          <a:xfrm>
            <a:off x="501650" y="3516088"/>
            <a:ext cx="813072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과제에 참여하는 사람들과 충분히 의견을 나누어 팀내에서 결정하여 진행하면 됨</a:t>
            </a:r>
            <a:r>
              <a:rPr lang="en-US" altLang="ko-KR" sz="16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840A43-7198-40EC-8B04-6FEEC09B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77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25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과제 내용 확인하기</a:t>
            </a:r>
            <a:r>
              <a:rPr lang="en-US" altLang="ko-KR" dirty="0"/>
              <a:t>(navigate </a:t>
            </a:r>
            <a:r>
              <a:rPr lang="ko-KR" altLang="en-US" dirty="0"/>
              <a:t>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560091"/>
            <a:ext cx="7877175" cy="4200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793" y="2376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1533" y="2378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8450" y="2940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355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78" y="4068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④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62640"/>
            <a:ext cx="8642350" cy="697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주요 버튼 내용 확인해 보기</a:t>
            </a:r>
            <a:r>
              <a:rPr lang="en-US" altLang="ko-KR" dirty="0"/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3B79A0-A36A-41D7-86D9-159184D7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71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08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 활동 </a:t>
            </a:r>
            <a:r>
              <a:rPr lang="en-US" altLang="ko-KR" dirty="0"/>
              <a:t>(</a:t>
            </a:r>
            <a:r>
              <a:rPr lang="ko-KR" altLang="en-US" dirty="0"/>
              <a:t>참여자에게 통보됨</a:t>
            </a:r>
            <a:r>
              <a:rPr lang="en-US" altLang="ko-KR" dirty="0"/>
              <a:t>)</a:t>
            </a:r>
          </a:p>
          <a:p>
            <a:pPr marL="620713" lvl="1" indent="-169863"/>
            <a:r>
              <a:rPr lang="ko-KR" altLang="en-US" dirty="0">
                <a:latin typeface="+mn-ea"/>
              </a:rPr>
              <a:t>전체 과정을 볼 수 있음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활동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936158" y="4569271"/>
            <a:ext cx="2824972" cy="113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4" y="2054932"/>
            <a:ext cx="3943350" cy="40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87" y="1120545"/>
            <a:ext cx="4057650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1924" y="3519356"/>
            <a:ext cx="5322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 algn="r">
              <a:buFont typeface="+mj-ea"/>
              <a:buAutoNum type="circleNumDbPlain"/>
            </a:pP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29" y="3334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572" y="1477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4319" y="4042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2C46DC-1CAC-406B-8E78-B5BF5C7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6" y="2033894"/>
            <a:ext cx="6850525" cy="419091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→ Invite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 collaborator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848529" y="2069498"/>
            <a:ext cx="775262" cy="301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4758202" y="5950561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913219" y="2998833"/>
            <a:ext cx="1375764" cy="269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 flipH="1">
            <a:off x="2330316" y="2370618"/>
            <a:ext cx="4419594" cy="763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F5AB52-109B-4345-8747-AB53010ABA48}"/>
              </a:ext>
            </a:extLst>
          </p:cNvPr>
          <p:cNvCxnSpPr>
            <a:cxnSpLocks/>
          </p:cNvCxnSpPr>
          <p:nvPr/>
        </p:nvCxnSpPr>
        <p:spPr>
          <a:xfrm>
            <a:off x="2288983" y="3268659"/>
            <a:ext cx="3121217" cy="26311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0695C-7AAD-48DB-8C39-FB51CB3B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787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 </a:t>
            </a:r>
            <a:r>
              <a:rPr lang="ko-KR" altLang="en-US" dirty="0" err="1"/>
              <a:t>탈퇴시키기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BC3D8-4B48-4F1B-A50B-718D7DA6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703544"/>
            <a:ext cx="8235215" cy="31079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BC73-B9C9-4909-BDB8-B3B45A7EEF3B}"/>
              </a:ext>
            </a:extLst>
          </p:cNvPr>
          <p:cNvSpPr/>
          <p:nvPr/>
        </p:nvSpPr>
        <p:spPr>
          <a:xfrm flipH="1">
            <a:off x="7692853" y="2726853"/>
            <a:ext cx="798003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2317D8-0FE6-4100-BB14-FD74CB34A5E6}"/>
              </a:ext>
            </a:extLst>
          </p:cNvPr>
          <p:cNvSpPr/>
          <p:nvPr/>
        </p:nvSpPr>
        <p:spPr>
          <a:xfrm flipH="1">
            <a:off x="802195" y="3774252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1E655-BF2A-4443-99A0-06C144E78B4C}"/>
              </a:ext>
            </a:extLst>
          </p:cNvPr>
          <p:cNvSpPr txBox="1"/>
          <p:nvPr/>
        </p:nvSpPr>
        <p:spPr>
          <a:xfrm>
            <a:off x="8445473" y="26242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E98DD-069D-4AA4-AB5B-0C74BE728D5E}"/>
              </a:ext>
            </a:extLst>
          </p:cNvPr>
          <p:cNvSpPr txBox="1"/>
          <p:nvPr/>
        </p:nvSpPr>
        <p:spPr>
          <a:xfrm>
            <a:off x="1753500" y="3722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17B9A6-8140-4C8F-B130-B5E8EE4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80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952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</a:t>
            </a:r>
            <a:r>
              <a:rPr lang="ko-KR" altLang="en-US" dirty="0" err="1"/>
              <a:t>탈퇴시키기</a:t>
            </a:r>
            <a:r>
              <a:rPr lang="en-US" altLang="ko-KR" dirty="0"/>
              <a:t> : </a:t>
            </a:r>
            <a:r>
              <a:rPr lang="ko-KR" altLang="en-US" dirty="0" err="1"/>
              <a:t>주관자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1B65BA-F78F-42C0-828E-37DFBD93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45" y="2038093"/>
            <a:ext cx="8411234" cy="3571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B9A0-53F9-4115-B7DD-05A1121FAC6D}"/>
              </a:ext>
            </a:extLst>
          </p:cNvPr>
          <p:cNvSpPr/>
          <p:nvPr/>
        </p:nvSpPr>
        <p:spPr>
          <a:xfrm flipH="1">
            <a:off x="8392881" y="5050315"/>
            <a:ext cx="334179" cy="27279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284D5-3376-40F6-89E0-1B7F3E85EFE7}"/>
              </a:ext>
            </a:extLst>
          </p:cNvPr>
          <p:cNvSpPr txBox="1"/>
          <p:nvPr/>
        </p:nvSpPr>
        <p:spPr>
          <a:xfrm>
            <a:off x="7977383" y="5002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E8D2A7-10DA-40E9-A114-1521168285A8}"/>
              </a:ext>
            </a:extLst>
          </p:cNvPr>
          <p:cNvSpPr/>
          <p:nvPr/>
        </p:nvSpPr>
        <p:spPr>
          <a:xfrm flipH="1">
            <a:off x="584478" y="2097858"/>
            <a:ext cx="961290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A3F08-1EB7-405D-82D1-B34804002966}"/>
              </a:ext>
            </a:extLst>
          </p:cNvPr>
          <p:cNvSpPr txBox="1"/>
          <p:nvPr/>
        </p:nvSpPr>
        <p:spPr>
          <a:xfrm>
            <a:off x="1535783" y="20465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A200EF-8D66-41BA-B0C5-FDBE5044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81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515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EE23C-4B8D-4743-B75B-F9DDE9794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90" y="1602922"/>
            <a:ext cx="2095500" cy="4914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E44962-D147-4D6E-86A5-4E87C37C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85" y="1236450"/>
            <a:ext cx="2219325" cy="5429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950DBC-B180-4D7B-BB25-0D835994B9D9}"/>
              </a:ext>
            </a:extLst>
          </p:cNvPr>
          <p:cNvSpPr/>
          <p:nvPr/>
        </p:nvSpPr>
        <p:spPr>
          <a:xfrm flipH="1">
            <a:off x="1452949" y="5604095"/>
            <a:ext cx="1693021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8EB4-D85A-43B8-A219-77ECB4213EC5}"/>
              </a:ext>
            </a:extLst>
          </p:cNvPr>
          <p:cNvSpPr txBox="1"/>
          <p:nvPr/>
        </p:nvSpPr>
        <p:spPr>
          <a:xfrm>
            <a:off x="5101963" y="5286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38F6E4-01DF-4B9E-910E-1F9E5138205D}"/>
              </a:ext>
            </a:extLst>
          </p:cNvPr>
          <p:cNvSpPr/>
          <p:nvPr/>
        </p:nvSpPr>
        <p:spPr>
          <a:xfrm flipH="1">
            <a:off x="5558184" y="533737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C9BF6-DE29-45AC-A410-5289AEDEE4AB}"/>
              </a:ext>
            </a:extLst>
          </p:cNvPr>
          <p:cNvSpPr txBox="1"/>
          <p:nvPr/>
        </p:nvSpPr>
        <p:spPr>
          <a:xfrm>
            <a:off x="907763" y="55527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EC29B-7ADF-46BB-A218-2642CCC63AD1}"/>
              </a:ext>
            </a:extLst>
          </p:cNvPr>
          <p:cNvSpPr txBox="1"/>
          <p:nvPr/>
        </p:nvSpPr>
        <p:spPr>
          <a:xfrm>
            <a:off x="3461991" y="1626620"/>
            <a:ext cx="118621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우측 위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사용자 화면 클릭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700D4-F9D5-4C40-8166-C32589811B97}"/>
              </a:ext>
            </a:extLst>
          </p:cNvPr>
          <p:cNvSpPr txBox="1"/>
          <p:nvPr/>
        </p:nvSpPr>
        <p:spPr>
          <a:xfrm>
            <a:off x="4248146" y="4540760"/>
            <a:ext cx="131003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 좌측 사이드바에서 </a:t>
            </a:r>
            <a:r>
              <a:rPr lang="en-US" altLang="ko-KR" sz="1400" dirty="0">
                <a:solidFill>
                  <a:srgbClr val="0000FF"/>
                </a:solidFill>
              </a:rPr>
              <a:t>Repositories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  <a:endParaRPr lang="en-US" altLang="ko-KR" sz="14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219BF6-D683-44A4-A413-26210926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82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175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5787412" y="5309522"/>
            <a:ext cx="3196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나가길 원하는 </a:t>
            </a:r>
            <a:r>
              <a:rPr lang="en-US" altLang="ko-KR" sz="1400" dirty="0">
                <a:solidFill>
                  <a:srgbClr val="0000FF"/>
                </a:solidFill>
              </a:rPr>
              <a:t>repo </a:t>
            </a:r>
            <a:r>
              <a:rPr lang="ko-KR" altLang="en-US" sz="1400" dirty="0">
                <a:solidFill>
                  <a:srgbClr val="0000FF"/>
                </a:solidFill>
              </a:rPr>
              <a:t>확인후 </a:t>
            </a:r>
            <a:r>
              <a:rPr lang="en-US" altLang="ko-KR" sz="1400" dirty="0">
                <a:solidFill>
                  <a:srgbClr val="0000FF"/>
                </a:solidFill>
              </a:rPr>
              <a:t>leave </a:t>
            </a:r>
            <a:r>
              <a:rPr lang="ko-KR" altLang="en-US" sz="1400" dirty="0">
                <a:solidFill>
                  <a:srgbClr val="0000FF"/>
                </a:solidFill>
              </a:rPr>
              <a:t>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7AD51A-AAF8-400F-A73F-204EFD3D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3" y="1778488"/>
            <a:ext cx="8173934" cy="347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65CA-92DC-4CF1-AF53-D16B96CDE00F}"/>
              </a:ext>
            </a:extLst>
          </p:cNvPr>
          <p:cNvSpPr txBox="1"/>
          <p:nvPr/>
        </p:nvSpPr>
        <p:spPr>
          <a:xfrm>
            <a:off x="163318" y="3581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527A25-5D61-431D-A2EB-80F219FBC922}"/>
              </a:ext>
            </a:extLst>
          </p:cNvPr>
          <p:cNvSpPr/>
          <p:nvPr/>
        </p:nvSpPr>
        <p:spPr>
          <a:xfrm flipH="1">
            <a:off x="619539" y="3632416"/>
            <a:ext cx="1691701" cy="2667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ECA6EA-7211-47D8-97F3-F827A6290184}"/>
              </a:ext>
            </a:extLst>
          </p:cNvPr>
          <p:cNvSpPr/>
          <p:nvPr/>
        </p:nvSpPr>
        <p:spPr>
          <a:xfrm flipH="1">
            <a:off x="8033649" y="4865258"/>
            <a:ext cx="415497" cy="3210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E387B-A1E3-4530-97BC-15744938211B}"/>
              </a:ext>
            </a:extLst>
          </p:cNvPr>
          <p:cNvSpPr txBox="1"/>
          <p:nvPr/>
        </p:nvSpPr>
        <p:spPr>
          <a:xfrm>
            <a:off x="7618152" y="4816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③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0E7A30-CCFF-479E-B829-C955D3EB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83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367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협업자</a:t>
            </a:r>
            <a:r>
              <a:rPr lang="ko-KR" altLang="en-US" dirty="0"/>
              <a:t> 탈퇴하기 </a:t>
            </a:r>
            <a:r>
              <a:rPr lang="en-US" altLang="ko-KR" dirty="0"/>
              <a:t>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  <a:r>
              <a:rPr lang="ko-KR" altLang="en-US" dirty="0"/>
              <a:t> 탈퇴하기</a:t>
            </a:r>
            <a:r>
              <a:rPr lang="en-US" altLang="ko-KR" dirty="0"/>
              <a:t> : </a:t>
            </a:r>
            <a:r>
              <a:rPr lang="ko-KR" altLang="en-US" dirty="0" err="1"/>
              <a:t>협업자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E4ADE-2620-4A76-BAA5-2FB2E841AF42}"/>
              </a:ext>
            </a:extLst>
          </p:cNvPr>
          <p:cNvSpPr txBox="1"/>
          <p:nvPr/>
        </p:nvSpPr>
        <p:spPr>
          <a:xfrm>
            <a:off x="3202237" y="4717996"/>
            <a:ext cx="243472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경고문 확인하고 클릭 </a:t>
            </a:r>
            <a:r>
              <a:rPr lang="en-US" altLang="ko-KR" sz="1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B30D2-4F18-416F-92B9-45051E98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1909621"/>
            <a:ext cx="4324350" cy="27241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11A0E6-AA87-4164-B546-9E9F8412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84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7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40" y="4171077"/>
            <a:ext cx="6107113" cy="200580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035175"/>
            <a:ext cx="2980040" cy="20264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입력 후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2486845" y="3606734"/>
            <a:ext cx="2894452" cy="32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FB67D-82CD-41C0-933F-64D6477870F1}"/>
              </a:ext>
            </a:extLst>
          </p:cNvPr>
          <p:cNvSpPr/>
          <p:nvPr/>
        </p:nvSpPr>
        <p:spPr>
          <a:xfrm>
            <a:off x="4461203" y="5722182"/>
            <a:ext cx="1008994" cy="22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08B3E-3BDF-4889-9642-835B9EFE1CB0}"/>
              </a:ext>
            </a:extLst>
          </p:cNvPr>
          <p:cNvSpPr txBox="1"/>
          <p:nvPr/>
        </p:nvSpPr>
        <p:spPr>
          <a:xfrm>
            <a:off x="3039586" y="4988324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수신인이 요구를 수용해야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0D2845E-6869-4441-8C7B-F4D1F33D7E45}"/>
              </a:ext>
            </a:extLst>
          </p:cNvPr>
          <p:cNvCxnSpPr>
            <a:cxnSpLocks/>
          </p:cNvCxnSpPr>
          <p:nvPr/>
        </p:nvCxnSpPr>
        <p:spPr>
          <a:xfrm>
            <a:off x="4662962" y="5265323"/>
            <a:ext cx="198802" cy="40578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협업하기 </a:t>
            </a:r>
            <a:r>
              <a:rPr lang="en-US" altLang="ko-KR" dirty="0"/>
              <a:t>(collaborator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502D4-D862-4134-BCD5-D46B6C1C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4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4601</TotalTime>
  <Words>3546</Words>
  <Application>Microsoft Office PowerPoint</Application>
  <PresentationFormat>화면 슬라이드 쇼(4:3)</PresentationFormat>
  <Paragraphs>1047</Paragraphs>
  <Slides>84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협업하기 (과제 등록)</vt:lpstr>
      <vt:lpstr>협업하기 (과제 등록)</vt:lpstr>
      <vt:lpstr>협업하기 (참고)</vt:lpstr>
      <vt:lpstr>협업하기 (README.md 작성)</vt:lpstr>
      <vt:lpstr>협업하기 (README.md 작성)</vt:lpstr>
      <vt:lpstr>협업하기 (README.md 작성)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(collaborator 등록)</vt:lpstr>
      <vt:lpstr>협업하기 (참고)</vt:lpstr>
      <vt:lpstr>협업하기 (worlflow) – Centralized workflow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(workflow) – Feature branch workflow </vt:lpstr>
      <vt:lpstr>협업하기 (worlflow) – Feature branch workflow 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(collaborator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협업하기 (leader 활동)</vt:lpstr>
      <vt:lpstr>협업 순서 요약</vt:lpstr>
      <vt:lpstr>협업하기 (reviewer, assignee 선정)</vt:lpstr>
      <vt:lpstr>협업하기 (merge 책임자)</vt:lpstr>
      <vt:lpstr>과제 내용 확인하기(navigate 하기)</vt:lpstr>
      <vt:lpstr>협업하기 (collaborator 활동)</vt:lpstr>
      <vt:lpstr>협업자  탈퇴시키기: 주관자 (1/2)</vt:lpstr>
      <vt:lpstr>협업자 탈퇴시키기 : 주관자 (2/2)</vt:lpstr>
      <vt:lpstr>협업자 탈퇴하기 : 협업자 (1/3)</vt:lpstr>
      <vt:lpstr>협업자 탈퇴하기 : 협업자 (2/3)</vt:lpstr>
      <vt:lpstr>협업자 탈퇴하기 : 협업자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612</cp:revision>
  <dcterms:created xsi:type="dcterms:W3CDTF">2021-03-25T01:55:58Z</dcterms:created>
  <dcterms:modified xsi:type="dcterms:W3CDTF">2021-05-14T05:16:29Z</dcterms:modified>
</cp:coreProperties>
</file>