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81" r:id="rId21"/>
    <p:sldId id="463" r:id="rId22"/>
    <p:sldId id="464" r:id="rId23"/>
    <p:sldId id="465" r:id="rId24"/>
    <p:sldId id="466" r:id="rId25"/>
    <p:sldId id="482" r:id="rId26"/>
    <p:sldId id="467" r:id="rId27"/>
    <p:sldId id="468" r:id="rId28"/>
    <p:sldId id="469" r:id="rId29"/>
    <p:sldId id="470" r:id="rId30"/>
    <p:sldId id="471" r:id="rId31"/>
    <p:sldId id="484" r:id="rId32"/>
    <p:sldId id="486" r:id="rId33"/>
    <p:sldId id="485" r:id="rId34"/>
    <p:sldId id="472" r:id="rId35"/>
    <p:sldId id="483" r:id="rId36"/>
    <p:sldId id="473" r:id="rId37"/>
    <p:sldId id="474" r:id="rId38"/>
    <p:sldId id="475" r:id="rId39"/>
    <p:sldId id="476" r:id="rId40"/>
    <p:sldId id="480" r:id="rId41"/>
    <p:sldId id="47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2805" autoAdjust="0"/>
  </p:normalViewPr>
  <p:slideViewPr>
    <p:cSldViewPr snapToGrid="0">
      <p:cViewPr>
        <p:scale>
          <a:sx n="100" d="100"/>
          <a:sy n="100" d="100"/>
        </p:scale>
        <p:origin x="571" y="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Upstream </a:t>
            </a:r>
            <a:r>
              <a:rPr lang="ko-KR" altLang="en-US" dirty="0"/>
              <a:t>개념과 </a:t>
            </a:r>
            <a:r>
              <a:rPr lang="en-US" altLang="ko-KR" dirty="0"/>
              <a:t>origin </a:t>
            </a:r>
            <a:r>
              <a:rPr lang="ko-KR" altLang="en-US" dirty="0"/>
              <a:t>개념 이해 시키기</a:t>
            </a:r>
            <a:r>
              <a:rPr lang="en-US" altLang="ko-KR" dirty="0"/>
              <a:t>. </a:t>
            </a:r>
            <a:r>
              <a:rPr lang="ko-KR" altLang="en-US" dirty="0"/>
              <a:t>이름은 자기 마음대로 정할 수 있으나 일반 </a:t>
            </a:r>
            <a:r>
              <a:rPr lang="en-US" altLang="ko-KR" dirty="0"/>
              <a:t>convention</a:t>
            </a:r>
            <a:r>
              <a:rPr lang="ko-KR" altLang="en-US" dirty="0"/>
              <a:t>를 사용하는 것이 좋음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 복제 같은 의미로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git branch -a # This will show you all the remote branches.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git checkout -t origin/develop # 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 생성됨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–b develop origin/develop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이름으로 </a:t>
            </a:r>
            <a:r>
              <a:rPr lang="en-US" altLang="ko-KR" dirty="0">
                <a:solidFill>
                  <a:srgbClr val="FF0000"/>
                </a:solidFill>
              </a:rPr>
              <a:t>git push</a:t>
            </a:r>
            <a:r>
              <a:rPr lang="ko-KR" altLang="en-US" dirty="0">
                <a:solidFill>
                  <a:srgbClr val="FF0000"/>
                </a:solidFill>
              </a:rPr>
              <a:t>를 하면 처음 사용할 때만 </a:t>
            </a:r>
            <a:r>
              <a:rPr lang="en-US" altLang="ko-KR" dirty="0" err="1">
                <a:solidFill>
                  <a:srgbClr val="FF0000"/>
                </a:solidFill>
              </a:rPr>
              <a:t>compate&amp;PR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알림판이 보이고 이후부터는 따로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를 해야 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브랜치명이</a:t>
            </a:r>
            <a:r>
              <a:rPr lang="ko-KR" altLang="en-US" dirty="0">
                <a:solidFill>
                  <a:srgbClr val="FF0000"/>
                </a:solidFill>
              </a:rPr>
              <a:t> 이전에 삭제된 </a:t>
            </a:r>
            <a:r>
              <a:rPr lang="ko-KR" altLang="en-US" dirty="0" err="1">
                <a:solidFill>
                  <a:srgbClr val="FF0000"/>
                </a:solidFill>
              </a:rPr>
              <a:t>브랜치명이라고</a:t>
            </a:r>
            <a:r>
              <a:rPr lang="ko-KR" altLang="en-US" dirty="0">
                <a:solidFill>
                  <a:srgbClr val="FF0000"/>
                </a:solidFill>
              </a:rPr>
              <a:t> 하더라도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반복 사용하는 것으로 인식함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혼동을 방지하기 위하여는 한번 사용하고 지운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이름은 다시 사용하지 말도록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닉네임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지난번 시간에 만들어 사용한 </a:t>
            </a:r>
            <a:r>
              <a:rPr lang="en-US" altLang="ko-KR" baseline="0" dirty="0"/>
              <a:t>repo </a:t>
            </a:r>
            <a:r>
              <a:rPr lang="ko-KR" altLang="en-US" baseline="0" dirty="0"/>
              <a:t>사용</a:t>
            </a:r>
            <a:endParaRPr lang="en-US" altLang="ko-KR" baseline="0" dirty="0"/>
          </a:p>
          <a:p>
            <a:r>
              <a:rPr lang="ko-KR" altLang="en-US" baseline="0" dirty="0"/>
              <a:t>두 명씩 짝지어서 진행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아니면 순서대로 진행</a:t>
            </a:r>
            <a:r>
              <a:rPr lang="en-US" altLang="ko-KR" baseline="0" dirty="0"/>
              <a:t>. 1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2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하는 식으로</a:t>
            </a:r>
            <a:r>
              <a:rPr lang="en-US" altLang="ko-KR" baseline="0" dirty="0"/>
              <a:t>..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pull request has at the top of the page it's status. There's 3 </a:t>
            </a:r>
            <a:r>
              <a:rPr lang="en-US" altLang="ko-KR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possibilties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 세가지 상태만 존재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open: pending, might need some change.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진행중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closed: refused,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반려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merged</a:t>
            </a:r>
            <a:r>
              <a:rPr lang="en-US" altLang="ko-KR" b="0" i="0">
                <a:solidFill>
                  <a:srgbClr val="242729"/>
                </a:solidFill>
                <a:effectLst/>
                <a:latin typeface="inherit"/>
              </a:rPr>
              <a:t>: accepted, 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실습학생 각각이 메일에 들어가서 확인후 조치 실습</a:t>
            </a:r>
            <a:endParaRPr lang="en-US" altLang="ko-KR" dirty="0"/>
          </a:p>
          <a:p>
            <a:r>
              <a:rPr lang="ko-KR" altLang="en-US" dirty="0"/>
              <a:t> 메일 내용이 틀림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5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남의 저장소에 내가 보낸 내용이 등록됨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메일에서 접속이 불편하면 다음 </a:t>
            </a:r>
            <a:r>
              <a:rPr lang="ko-KR" altLang="en-US" dirty="0" err="1"/>
              <a:t>페이지에서처럼</a:t>
            </a:r>
            <a:r>
              <a:rPr lang="ko-KR" altLang="en-US" dirty="0"/>
              <a:t> 직접 클릭하여 들어가면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02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86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43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접속이 안되었으면 이 페이지에서 </a:t>
            </a:r>
            <a:r>
              <a:rPr lang="ko-KR" altLang="en-US" dirty="0" err="1"/>
              <a:t>처럼</a:t>
            </a:r>
            <a:r>
              <a:rPr lang="ko-KR" altLang="en-US" dirty="0"/>
              <a:t> 직접 클릭하여 들어가면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88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-d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branch -d </a:t>
            </a:r>
            <a:r>
              <a:rPr lang="ko-KR" altLang="en-US" dirty="0"/>
              <a:t>가 아님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pull --prune </a:t>
            </a:r>
            <a:r>
              <a:rPr lang="ko-KR" altLang="en-US" dirty="0"/>
              <a:t>은 로컬에 상응하는</a:t>
            </a:r>
            <a:r>
              <a:rPr lang="en-US" altLang="ko-KR" dirty="0"/>
              <a:t>(tracking</a:t>
            </a:r>
            <a:r>
              <a:rPr lang="ko-KR" altLang="en-US" dirty="0"/>
              <a:t>되는</a:t>
            </a:r>
            <a:r>
              <a:rPr lang="en-US" altLang="ko-KR" dirty="0"/>
              <a:t>) branch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없으면 원격의 상응하는 </a:t>
            </a:r>
            <a:r>
              <a:rPr lang="en-US" altLang="ko-KR" dirty="0"/>
              <a:t>branch</a:t>
            </a:r>
            <a:r>
              <a:rPr lang="ko-KR" altLang="en-US" dirty="0"/>
              <a:t>를 삭제</a:t>
            </a:r>
            <a:r>
              <a:rPr lang="en-US" altLang="ko-KR" dirty="0"/>
              <a:t>(remotes/origin/develop)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9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하면서 연결 통로를 만들 때 사용하였던 주소 복사 방법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OpenSourceGuide/book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E4B72E-4D29-4CE6-AF8F-EDDAC244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A4B90E-D031-45A6-89FC-3B602251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9" y="2002558"/>
            <a:ext cx="6882894" cy="416491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317830" y="462765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60717" y="1900052"/>
            <a:ext cx="3132587" cy="272760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978376" y="373370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422556" y="34567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0A79F1-8057-495A-ADEE-17835BEE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2C804-F82F-4350-9D21-96474609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834336"/>
            <a:ext cx="6534150" cy="2228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https://github.com/MaStoTest/daniel-hw.git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sz="1050" dirty="0">
                <a:latin typeface="+mn-ea"/>
              </a:rPr>
              <a:t>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checkout -t origin/</a:t>
            </a:r>
            <a:r>
              <a:rPr lang="ko-KR" altLang="en-US" sz="1400" dirty="0" err="1">
                <a:latin typeface="+mn-ea"/>
              </a:rPr>
              <a:t>브랜치명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3263656" y="5484232"/>
            <a:ext cx="1308343" cy="578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3264881" y="5035137"/>
            <a:ext cx="1307118" cy="233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6A51C1-E361-45A5-A8C5-5ABC6FA9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2945F-70A7-44C5-8779-377687BE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76" y="2761693"/>
            <a:ext cx="6124575" cy="17621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5E5D84-A9D8-47F9-AAE7-C7D0DA11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checkout -b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program.txt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‘</a:t>
            </a:r>
            <a:r>
              <a:rPr lang="en-US" altLang="ko-KR" dirty="0" err="1">
                <a:latin typeface="+mn-ea"/>
              </a:rPr>
              <a:t>githubID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작업 추가합니다</a:t>
            </a:r>
            <a:r>
              <a:rPr lang="en-US" altLang="ko-KR" dirty="0">
                <a:latin typeface="+mn-ea"/>
              </a:rPr>
              <a:t>.’</a:t>
            </a:r>
            <a:r>
              <a:rPr lang="ko-KR" altLang="en-US" dirty="0">
                <a:latin typeface="+mn-ea"/>
              </a:rPr>
              <a:t> 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791239" y="4395688"/>
            <a:ext cx="658174" cy="36631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24DC18-5EE4-44A0-B29C-D3546BE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13" y="3562438"/>
            <a:ext cx="2876550" cy="1524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99D008-5ACC-4FE0-BB98-91ED60C0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-v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-m ‘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93E5C1-40EA-4EB1-9682-40EB96EE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37" y="2432895"/>
            <a:ext cx="6000750" cy="7334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D3B637-7CC9-4E61-B106-44A0F4D4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D0686A-BDBF-4808-B23A-6C3D0997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041E02-47BA-43A1-9EAD-729E5CF4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1" y="1953364"/>
            <a:ext cx="7461830" cy="40676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※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같은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이름으로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하면 두번째부터는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compare&amp;pull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request’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화면을 따로 나타나지 않음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22244" y="3466646"/>
            <a:ext cx="1672321" cy="25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20696" y="1953364"/>
            <a:ext cx="2037708" cy="151328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6006" y="3293027"/>
            <a:ext cx="646506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605" y="32413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0A8F6F-BFB7-46BF-8062-0ACBD43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 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</a:t>
            </a:r>
            <a:r>
              <a:rPr lang="en-US" altLang="ko-KR" dirty="0"/>
              <a:t>(collaborator)</a:t>
            </a:r>
            <a:r>
              <a:rPr lang="ko-KR" altLang="en-US" dirty="0"/>
              <a:t>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46C426-393B-4251-84D7-5BFE7D7D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7612E9-7003-4E4D-A012-2E6D2827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" y="2244964"/>
            <a:ext cx="7781925" cy="36195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4356350"/>
            <a:ext cx="7588567" cy="3387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1127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292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하는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012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323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954706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57007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010088" y="497783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7CF7B8-682A-4C42-A40D-897E0C5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E5EF91-5BAC-4631-A5A3-6C3BBC8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8" y="1972372"/>
            <a:ext cx="7200900" cy="3857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52479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46922" y="217848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993248" y="19011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41925" y="3137763"/>
            <a:ext cx="2975465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1991361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변경 내용도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A75B36-CA7A-4FAB-B94C-AB0A995A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(clone)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(push)</a:t>
            </a: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A06F4B-7F0C-4A75-9455-C08C2A9B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3AD86E-5FA8-4E4D-A1AA-35476B32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4" y="2165063"/>
            <a:ext cx="7998473" cy="3476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변경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08594" y="5298089"/>
            <a:ext cx="290536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052000"/>
            <a:ext cx="109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변경 내용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5E8A7C-16E9-4E27-B352-40D3ADDB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1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18D049-61F2-4907-B33C-A811AEF0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1" y="953921"/>
            <a:ext cx="7667996" cy="539925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2623646" cy="37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85258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66657" y="2165489"/>
            <a:ext cx="250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755779" y="231937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29369" y="1176759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448911"/>
            <a:ext cx="189639" cy="1507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465454" y="2921004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4724" y="2859005"/>
            <a:ext cx="24954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58A003-4798-4073-9DB2-A8F3897D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744710-DFC3-48A9-952B-50FB50C0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68" y="1884256"/>
            <a:ext cx="6896100" cy="34766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45692" y="4812338"/>
            <a:ext cx="1628240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995738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324253" y="5087283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F2121D-B823-4BF7-B274-990B81A0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38D955-6559-4520-ADCA-E7BF1AF2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E9F18B1-4CA7-4FF7-822A-2EDD1E08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5" y="3822899"/>
            <a:ext cx="6355492" cy="2474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C3B497-D23B-4E70-84B0-0F410D82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75" y="1475818"/>
            <a:ext cx="6355491" cy="236611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228466" y="2273358"/>
            <a:ext cx="1072872" cy="26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C71C4A-629E-4E1E-96EA-D1E64458D743}"/>
              </a:ext>
            </a:extLst>
          </p:cNvPr>
          <p:cNvSpPr/>
          <p:nvPr/>
        </p:nvSpPr>
        <p:spPr>
          <a:xfrm flipH="1">
            <a:off x="1278440" y="5845609"/>
            <a:ext cx="1429131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66284-8657-4A5A-B8E1-FA45AE113E00}"/>
              </a:ext>
            </a:extLst>
          </p:cNvPr>
          <p:cNvSpPr txBox="1"/>
          <p:nvPr/>
        </p:nvSpPr>
        <p:spPr>
          <a:xfrm>
            <a:off x="2707571" y="194300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①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A9B28-D024-48D1-AEB2-7831A2CE53CF}"/>
              </a:ext>
            </a:extLst>
          </p:cNvPr>
          <p:cNvSpPr txBox="1"/>
          <p:nvPr/>
        </p:nvSpPr>
        <p:spPr>
          <a:xfrm>
            <a:off x="2729277" y="580197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②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752CB4-320A-490D-9AD4-D76D3E86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6A9887-5446-4AD0-8EEB-D7722BA9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0" y="1419952"/>
            <a:ext cx="6531923" cy="49474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09023" y="5911659"/>
            <a:ext cx="1704565" cy="276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72685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2649" y="210358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5084107" y="210358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5127651" y="210358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5B08B8-4187-4896-A90B-32C7B494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2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83276B-752E-4B29-A03C-71B50AA1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5" y="1467400"/>
            <a:ext cx="7350246" cy="48034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62381" y="33032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51998" y="5783214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846368" y="6044824"/>
            <a:ext cx="407998" cy="2580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223825" y="3534535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3046844" y="3481849"/>
            <a:ext cx="1335151" cy="17859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6844" y="31197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D6EEFA-1231-44D4-AEA0-08119D16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461747-5B5B-45C2-B2FB-44EB4F92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2" y="1690409"/>
            <a:ext cx="7553325" cy="4048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67542" y="5167591"/>
            <a:ext cx="1284633" cy="378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106771" y="1805949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B17CDB-27F7-4783-8178-F76B84EF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2D79A2-6031-4B1B-9CCD-4CE699AE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4" y="1448245"/>
            <a:ext cx="7337095" cy="48551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62463" y="300525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0839" y="234452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590839" y="2646950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0AB607-4F33-44AC-B3B1-1E2C0B63EE78}"/>
              </a:ext>
            </a:extLst>
          </p:cNvPr>
          <p:cNvSpPr/>
          <p:nvPr/>
        </p:nvSpPr>
        <p:spPr>
          <a:xfrm flipH="1">
            <a:off x="1895510" y="1448246"/>
            <a:ext cx="102582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BBEB-FB55-4DBB-955D-B5F085FDBC34}"/>
              </a:ext>
            </a:extLst>
          </p:cNvPr>
          <p:cNvSpPr txBox="1"/>
          <p:nvPr/>
        </p:nvSpPr>
        <p:spPr>
          <a:xfrm>
            <a:off x="2921330" y="1427544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0B4A5F-955D-45F3-A2D5-5AA651C8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23AA0-7F37-4470-AE4C-3F570BC3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2" y="2126781"/>
            <a:ext cx="8524875" cy="33813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9A3B2-18B7-42DF-A732-D7B8BEDE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0B1B07A-5742-4A58-80E1-AA4C35B4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39" y="3954211"/>
            <a:ext cx="5791200" cy="2181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CDEA5F-CACB-491A-9E7E-87E1106F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86" y="2809523"/>
            <a:ext cx="6391275" cy="876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668778"/>
            <a:ext cx="5543" cy="62490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48455" y="3293679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562244" y="5338279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560333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6015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653581" y="50803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ADF9E-9FE2-4D3A-AD5A-E0CB32AF095C}"/>
              </a:ext>
            </a:extLst>
          </p:cNvPr>
          <p:cNvSpPr txBox="1"/>
          <p:nvPr/>
        </p:nvSpPr>
        <p:spPr>
          <a:xfrm>
            <a:off x="1948729" y="2330224"/>
            <a:ext cx="677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homework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: ‘</a:t>
            </a:r>
            <a:r>
              <a:rPr lang="ko-KR" altLang="en-US" sz="1400" dirty="0">
                <a:solidFill>
                  <a:srgbClr val="FF0000"/>
                </a:solidFill>
              </a:rPr>
              <a:t>상대방</a:t>
            </a:r>
            <a:r>
              <a:rPr lang="en-US" altLang="ko-KR" sz="1400" dirty="0" err="1">
                <a:solidFill>
                  <a:srgbClr val="FF0000"/>
                </a:solidFill>
              </a:rPr>
              <a:t>githubid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</a:rPr>
              <a:t>gildonghong-hw</a:t>
            </a:r>
            <a:r>
              <a:rPr lang="en-US" altLang="ko-KR" sz="1400" dirty="0">
                <a:solidFill>
                  <a:srgbClr val="FF0000"/>
                </a:solidFill>
              </a:rPr>
              <a:t>’) </a:t>
            </a:r>
            <a:r>
              <a:rPr lang="ko-KR" altLang="en-US" sz="1400" dirty="0">
                <a:solidFill>
                  <a:srgbClr val="FF0000"/>
                </a:solidFill>
              </a:rPr>
              <a:t>를 찾아서 진행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A74600-A587-435C-B187-9863EB36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F5292-3250-482E-ADE5-97C8DAEA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0" y="2351748"/>
            <a:ext cx="6838950" cy="2867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80F4E1-068E-4C40-937F-B3D1916C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Fork → Clone </a:t>
            </a:r>
            <a:r>
              <a:rPr lang="en-US" altLang="ko-KR" dirty="0"/>
              <a:t>→ </a:t>
            </a:r>
            <a:r>
              <a:rPr lang="en-US" altLang="ko-KR" dirty="0" smtClean="0"/>
              <a:t>Push </a:t>
            </a:r>
            <a:r>
              <a:rPr lang="en-US" altLang="ko-KR" dirty="0"/>
              <a:t>→ </a:t>
            </a:r>
            <a:r>
              <a:rPr lang="en-US" altLang="ko-KR" dirty="0" smtClean="0"/>
              <a:t>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</a:t>
            </a:r>
            <a:r>
              <a:rPr lang="en-US" altLang="ko-KR" dirty="0" smtClean="0">
                <a:latin typeface="+mn-ea"/>
              </a:rPr>
              <a:t>pstream main (fork) → origin </a:t>
            </a:r>
            <a:r>
              <a:rPr lang="en-US" altLang="ko-KR" dirty="0">
                <a:latin typeface="+mn-ea"/>
              </a:rPr>
              <a:t>main </a:t>
            </a:r>
            <a:r>
              <a:rPr lang="en-US" altLang="ko-KR" dirty="0" smtClean="0">
                <a:latin typeface="+mn-ea"/>
              </a:rPr>
              <a:t>(clone) → local main (checkout) → local develop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l</a:t>
            </a:r>
            <a:r>
              <a:rPr lang="en-US" altLang="ko-KR" dirty="0" smtClean="0">
                <a:latin typeface="+mn-ea"/>
              </a:rPr>
              <a:t>ocal </a:t>
            </a:r>
            <a:r>
              <a:rPr lang="en-US" altLang="ko-KR" dirty="0" smtClean="0">
                <a:latin typeface="+mn-ea"/>
              </a:rPr>
              <a:t>develop (push) </a:t>
            </a:r>
            <a:r>
              <a:rPr lang="en-US" altLang="ko-KR" dirty="0">
                <a:latin typeface="+mn-ea"/>
              </a:rPr>
              <a:t>→ origin </a:t>
            </a:r>
            <a:r>
              <a:rPr lang="en-US" altLang="ko-KR" dirty="0" smtClean="0">
                <a:latin typeface="+mn-ea"/>
              </a:rPr>
              <a:t>develop (pull request) </a:t>
            </a:r>
            <a:r>
              <a:rPr lang="en-US" altLang="ko-KR" dirty="0">
                <a:latin typeface="+mn-ea"/>
              </a:rPr>
              <a:t>→ </a:t>
            </a:r>
            <a:r>
              <a:rPr lang="en-US" altLang="ko-KR" dirty="0" smtClean="0">
                <a:latin typeface="+mn-ea"/>
              </a:rPr>
              <a:t>upstream (merge)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main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</a:t>
            </a:r>
            <a:r>
              <a:rPr lang="en-US" altLang="ko-KR" sz="1400" dirty="0" smtClean="0">
                <a:solidFill>
                  <a:srgbClr val="FF0000"/>
                </a:solidFill>
              </a:rPr>
              <a:t>evelop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develop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6941820" y="4283814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③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472566-400E-4521-A3D9-B48913F0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/37</a:t>
            </a:r>
            <a:endParaRPr lang="ko-KR" altLang="en-US" dirty="0"/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main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main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</a:t>
            </a:r>
            <a:r>
              <a:rPr lang="en-US" altLang="ko-KR" dirty="0"/>
              <a:t>fork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941820" y="4009998"/>
            <a:ext cx="0" cy="855411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6" idx="1"/>
            <a:endCxn id="5" idx="2"/>
          </p:cNvCxnSpPr>
          <p:nvPr/>
        </p:nvCxnSpPr>
        <p:spPr>
          <a:xfrm rot="10800000">
            <a:off x="2212023" y="3636390"/>
            <a:ext cx="3063316" cy="186804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1434124" y="3377596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2702233" y="3835957"/>
            <a:ext cx="14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④ </a:t>
            </a:r>
            <a:r>
              <a:rPr lang="en-US" altLang="ko-KR" dirty="0"/>
              <a:t>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313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Fork → Clone </a:t>
            </a:r>
            <a:r>
              <a:rPr lang="en-US" altLang="ko-KR" dirty="0"/>
              <a:t>→ </a:t>
            </a:r>
            <a:r>
              <a:rPr lang="en-US" altLang="ko-KR" dirty="0" smtClean="0"/>
              <a:t>Push </a:t>
            </a:r>
            <a:r>
              <a:rPr lang="en-US" altLang="ko-KR" dirty="0"/>
              <a:t>→ </a:t>
            </a:r>
            <a:r>
              <a:rPr lang="en-US" altLang="ko-KR" dirty="0" smtClean="0"/>
              <a:t>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</a:t>
            </a:r>
            <a:r>
              <a:rPr lang="en-US" altLang="ko-KR" dirty="0" smtClean="0">
                <a:latin typeface="+mn-ea"/>
              </a:rPr>
              <a:t>pstream main (fork) → origin </a:t>
            </a:r>
            <a:r>
              <a:rPr lang="en-US" altLang="ko-KR" dirty="0">
                <a:latin typeface="+mn-ea"/>
              </a:rPr>
              <a:t>main </a:t>
            </a:r>
            <a:r>
              <a:rPr lang="en-US" altLang="ko-KR" dirty="0" smtClean="0">
                <a:latin typeface="+mn-ea"/>
              </a:rPr>
              <a:t>(clone) → local main (checkout) → local develop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l</a:t>
            </a:r>
            <a:r>
              <a:rPr lang="en-US" altLang="ko-KR" dirty="0" smtClean="0">
                <a:latin typeface="+mn-ea"/>
              </a:rPr>
              <a:t>ocal </a:t>
            </a:r>
            <a:r>
              <a:rPr lang="en-US" altLang="ko-KR" dirty="0" smtClean="0">
                <a:latin typeface="+mn-ea"/>
              </a:rPr>
              <a:t>develop (push) </a:t>
            </a:r>
            <a:r>
              <a:rPr lang="en-US" altLang="ko-KR" dirty="0">
                <a:latin typeface="+mn-ea"/>
              </a:rPr>
              <a:t>→ origin </a:t>
            </a:r>
            <a:r>
              <a:rPr lang="en-US" altLang="ko-KR" dirty="0" smtClean="0">
                <a:latin typeface="+mn-ea"/>
              </a:rPr>
              <a:t>develop (pull request) </a:t>
            </a:r>
            <a:r>
              <a:rPr lang="en-US" altLang="ko-KR" dirty="0">
                <a:latin typeface="+mn-ea"/>
              </a:rPr>
              <a:t>→ </a:t>
            </a:r>
            <a:r>
              <a:rPr lang="en-US" altLang="ko-KR" dirty="0" smtClean="0">
                <a:latin typeface="+mn-ea"/>
              </a:rPr>
              <a:t>upstream (merge)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main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</a:t>
            </a:r>
            <a:r>
              <a:rPr lang="en-US" altLang="ko-KR" sz="1400" dirty="0" smtClean="0">
                <a:solidFill>
                  <a:srgbClr val="FF0000"/>
                </a:solidFill>
              </a:rPr>
              <a:t>evelop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develop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6941820" y="4283814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③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472566-400E-4521-A3D9-B48913F0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/37</a:t>
            </a:r>
            <a:endParaRPr lang="ko-KR" altLang="en-US" dirty="0"/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main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main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</a:t>
            </a:r>
            <a:r>
              <a:rPr lang="en-US" altLang="ko-KR" dirty="0"/>
              <a:t>fork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941820" y="4009998"/>
            <a:ext cx="0" cy="855411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255401" y="3838582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2702233" y="3835957"/>
            <a:ext cx="14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④ </a:t>
            </a:r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98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로컬저장소 </a:t>
            </a:r>
            <a:r>
              <a:rPr lang="en-US" altLang="ko-KR" dirty="0"/>
              <a:t>= origin</a:t>
            </a:r>
            <a:r>
              <a:rPr lang="ko-KR" altLang="en-US" dirty="0"/>
              <a:t> 일치시키기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원격과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은 고치지 않고 </a:t>
            </a: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만 이용하였기 때문에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수정된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일치시킴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내용을 일치시키고 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444026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4728581" y="3444026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원격저장소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④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Delete 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32009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32009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4728581" y="4675926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로컬저장소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② </a:t>
            </a:r>
            <a:r>
              <a:rPr lang="en-US" altLang="ko-KR" sz="1400" dirty="0">
                <a:solidFill>
                  <a:schemeClr val="tx1"/>
                </a:solidFill>
              </a:rPr>
              <a:t>Delete develop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349783" y="471915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pull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H="1" flipV="1">
            <a:off x="5832751" y="4105106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5078590" y="4238599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A48A737-BC64-4462-A60C-284E3CA5BBA9}"/>
              </a:ext>
            </a:extLst>
          </p:cNvPr>
          <p:cNvSpPr/>
          <p:nvPr/>
        </p:nvSpPr>
        <p:spPr>
          <a:xfrm rot="18180744">
            <a:off x="3843418" y="3808078"/>
            <a:ext cx="154186" cy="169999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472566-400E-4521-A3D9-B48913F0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378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38503B-F201-4F2D-A975-5D5E0614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12" y="2062905"/>
            <a:ext cx="7872424" cy="411303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원격저장소 찾아가기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메일의 링크를 클릭하지 않을 경우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1365670" y="2924673"/>
            <a:ext cx="997519" cy="162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 flipH="1" flipV="1">
            <a:off x="2404747" y="3006128"/>
            <a:ext cx="341968" cy="2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433AD4-775D-4860-BA4E-00B1F758F9F7}"/>
              </a:ext>
            </a:extLst>
          </p:cNvPr>
          <p:cNvSpPr txBox="1"/>
          <p:nvPr/>
        </p:nvSpPr>
        <p:spPr>
          <a:xfrm>
            <a:off x="3508399" y="2633678"/>
            <a:ext cx="175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나의 원격저장소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FC951F-6603-4988-B6D0-41B8B7300378}"/>
              </a:ext>
            </a:extLst>
          </p:cNvPr>
          <p:cNvCxnSpPr>
            <a:cxnSpLocks/>
          </p:cNvCxnSpPr>
          <p:nvPr/>
        </p:nvCxnSpPr>
        <p:spPr>
          <a:xfrm flipH="1">
            <a:off x="2746714" y="2769228"/>
            <a:ext cx="793846" cy="1833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F5C42F-3868-4C7D-BC6E-E99573B616A1}"/>
              </a:ext>
            </a:extLst>
          </p:cNvPr>
          <p:cNvSpPr txBox="1"/>
          <p:nvPr/>
        </p:nvSpPr>
        <p:spPr>
          <a:xfrm>
            <a:off x="2501014" y="2877773"/>
            <a:ext cx="207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Upstream</a:t>
            </a:r>
            <a:r>
              <a:rPr lang="ko-KR" altLang="en-US" sz="1400" dirty="0">
                <a:solidFill>
                  <a:srgbClr val="0000FF"/>
                </a:solidFill>
              </a:rPr>
              <a:t> 원격저장소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BFFCD-1C28-40DE-80BB-F3C395499C4C}"/>
              </a:ext>
            </a:extLst>
          </p:cNvPr>
          <p:cNvSpPr txBox="1"/>
          <p:nvPr/>
        </p:nvSpPr>
        <p:spPr>
          <a:xfrm>
            <a:off x="2247507" y="3026029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91747F-1F64-4C10-BDE8-41ABE26A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29761-4A35-4B2D-8364-DE9E7B2B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1" y="2301136"/>
            <a:ext cx="8077200" cy="4210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7495366" y="4588703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35241"/>
            <a:ext cx="2520595" cy="225346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F609F1-26FE-4D6A-9665-537296DB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97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 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https://github.com/paichaisw/daniel-hw.git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9D956-6F16-4F0D-99BC-7B9A38CC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789529"/>
            <a:ext cx="6810375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B3B7E9-5F91-4268-8DD6-215F7D8E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60" y="3879707"/>
            <a:ext cx="6019800" cy="225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12418-B58A-4274-A121-7F0FB9828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787" y="4903207"/>
            <a:ext cx="2466975" cy="140017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D33B14-9C12-48C2-B338-AC0100A4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946C97-5010-4411-B45C-6DBEA029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14" y="3484248"/>
            <a:ext cx="7743825" cy="290467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-d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263740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470015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672204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009280" y="3647059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993300" y="4414276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B58CCD-97D8-4F91-9E0E-1F4A7026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D4721B-3B22-4812-A234-DD8DB613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" y="2432129"/>
            <a:ext cx="3409950" cy="2828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82328D-1AD7-4FF5-8603-9CF243A9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747" y="2545417"/>
            <a:ext cx="3362325" cy="2371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-d</a:t>
            </a:r>
            <a:r>
              <a:rPr lang="en-US" altLang="ko-KR" dirty="0">
                <a:latin typeface="+mn-ea"/>
              </a:rPr>
              <a:t> origin develop # </a:t>
            </a:r>
            <a:r>
              <a:rPr lang="ko-KR" altLang="en-US" dirty="0">
                <a:latin typeface="+mn-ea"/>
              </a:rPr>
              <a:t>원격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820259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961780" y="26165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PR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merge</a:t>
            </a:r>
            <a:r>
              <a:rPr lang="ko-KR" altLang="en-US" sz="1600" dirty="0">
                <a:solidFill>
                  <a:srgbClr val="0000FF"/>
                </a:solidFill>
              </a:rPr>
              <a:t>후 작업했던 내용을 정리해 놓아야 깔끔하게 마무리가 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72B66A-F606-489C-B57C-6E3FCADC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upstream-address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-u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된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upstream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-d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-d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0BADE3-1694-4272-B60A-0C9151FF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F774BD-1722-4265-93E0-0A78341E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4" y="2030212"/>
            <a:ext cx="7931558" cy="27827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767798" y="259970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81817" y="2602351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787702" y="2832345"/>
            <a:ext cx="5980096" cy="226688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723EF2-0803-4C00-82FD-5E2ED2C0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참조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오픈소스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>
                <a:latin typeface="+mn-ea"/>
              </a:rPr>
              <a:t>  </a:t>
            </a:r>
            <a:r>
              <a:rPr lang="ko-KR" altLang="en-US" sz="1800" b="0" dirty="0">
                <a:latin typeface="+mn-ea"/>
              </a:rPr>
              <a:t>네이버 오픈소스 가이드 </a:t>
            </a:r>
            <a:r>
              <a:rPr lang="en-US" altLang="ko-KR" sz="1800" b="0" dirty="0">
                <a:latin typeface="+mn-ea"/>
              </a:rPr>
              <a:t>:     </a:t>
            </a:r>
          </a:p>
          <a:p>
            <a:pPr marL="0" indent="0">
              <a:buNone/>
            </a:pPr>
            <a:r>
              <a:rPr lang="en-US" altLang="ko-KR" sz="1800" b="0" dirty="0">
                <a:hlinkClick r:id="rId3"/>
              </a:rPr>
              <a:t>  </a:t>
            </a:r>
            <a:r>
              <a:rPr lang="en-US" altLang="ko-KR" sz="1800" b="0" dirty="0">
                <a:latin typeface="+mn-ea"/>
                <a:hlinkClick r:id="rId3"/>
              </a:rPr>
              <a:t>https://naver.github.io/OpenSourceGuide/book/</a:t>
            </a:r>
            <a:endParaRPr lang="en-US" altLang="ko-KR" sz="1800" b="0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9572F9-84E6-4A4D-BBA9-8EA3194A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86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후</a:t>
            </a:r>
            <a:r>
              <a:rPr lang="en-US" altLang="ko-KR" dirty="0"/>
              <a:t>, collaborator </a:t>
            </a:r>
            <a:r>
              <a:rPr lang="ko-KR" altLang="en-US" dirty="0"/>
              <a:t>선정되면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 </a:t>
            </a:r>
            <a:r>
              <a:rPr lang="en-US" altLang="ko-KR" dirty="0"/>
              <a:t>2</a:t>
            </a:r>
            <a:r>
              <a:rPr lang="ko-KR" altLang="en-US" dirty="0"/>
              <a:t>개의 저장소가 생성 연결됨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처음에 </a:t>
            </a:r>
            <a:r>
              <a:rPr lang="en-US" altLang="ko-KR" dirty="0">
                <a:latin typeface="+mn-ea"/>
              </a:rPr>
              <a:t>contributor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하여 </a:t>
            </a:r>
            <a:r>
              <a:rPr lang="en-US" altLang="ko-KR" dirty="0">
                <a:latin typeface="+mn-ea"/>
              </a:rPr>
              <a:t>origin/fork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생기고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이후</a:t>
            </a:r>
            <a:r>
              <a:rPr lang="en-US" altLang="ko-KR" dirty="0">
                <a:latin typeface="+mn-ea"/>
              </a:rPr>
              <a:t> collaborator </a:t>
            </a:r>
            <a:r>
              <a:rPr lang="ko-KR" altLang="en-US" dirty="0">
                <a:latin typeface="+mn-ea"/>
              </a:rPr>
              <a:t>등록되면서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 생김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</a:t>
            </a:r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upstream</a:t>
            </a:r>
            <a:r>
              <a:rPr lang="ko-KR" altLang="en-US" dirty="0">
                <a:latin typeface="+mn-ea"/>
              </a:rPr>
              <a:t>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할 경우</a:t>
            </a:r>
            <a:r>
              <a:rPr lang="en-US" altLang="ko-KR" dirty="0">
                <a:latin typeface="+mn-ea"/>
              </a:rPr>
              <a:t>, compare</a:t>
            </a:r>
            <a:r>
              <a:rPr lang="ko-KR" altLang="en-US" dirty="0">
                <a:latin typeface="+mn-ea"/>
              </a:rPr>
              <a:t>할 수 있는 선택이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 branch</a:t>
            </a:r>
            <a:r>
              <a:rPr lang="ko-KR" altLang="en-US" dirty="0">
                <a:latin typeface="+mn-ea"/>
              </a:rPr>
              <a:t> 혹은 </a:t>
            </a:r>
            <a:r>
              <a:rPr lang="en-US" altLang="ko-KR" dirty="0">
                <a:latin typeface="+mn-ea"/>
              </a:rPr>
              <a:t>origin branch</a:t>
            </a:r>
            <a:r>
              <a:rPr lang="ko-KR" altLang="en-US" dirty="0">
                <a:latin typeface="+mn-ea"/>
              </a:rPr>
              <a:t>를 선정할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072EC-DEC8-4B2C-A4E3-00A575DA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3" y="4102417"/>
            <a:ext cx="6105525" cy="19907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6ECA00-3058-49B4-BF28-75DD7D928A45}"/>
              </a:ext>
            </a:extLst>
          </p:cNvPr>
          <p:cNvCxnSpPr>
            <a:cxnSpLocks/>
          </p:cNvCxnSpPr>
          <p:nvPr/>
        </p:nvCxnSpPr>
        <p:spPr>
          <a:xfrm>
            <a:off x="2087640" y="3993534"/>
            <a:ext cx="140258" cy="14511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8865E8-576F-41C0-81D4-B16D01CBE86A}"/>
              </a:ext>
            </a:extLst>
          </p:cNvPr>
          <p:cNvCxnSpPr>
            <a:cxnSpLocks/>
          </p:cNvCxnSpPr>
          <p:nvPr/>
        </p:nvCxnSpPr>
        <p:spPr>
          <a:xfrm flipH="1">
            <a:off x="2696688" y="3993534"/>
            <a:ext cx="625392" cy="19386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CCF7B9A-3A14-41FF-A191-F0790D2E2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102" y="1861036"/>
            <a:ext cx="2085975" cy="10668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FE7D2C-28AF-4B8B-8BF1-8671EEDECC14}"/>
              </a:ext>
            </a:extLst>
          </p:cNvPr>
          <p:cNvCxnSpPr>
            <a:cxnSpLocks/>
          </p:cNvCxnSpPr>
          <p:nvPr/>
        </p:nvCxnSpPr>
        <p:spPr>
          <a:xfrm>
            <a:off x="4937760" y="1772193"/>
            <a:ext cx="2023188" cy="43379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9D4BA3-43E1-4D40-9A9B-A2207C88E677}"/>
              </a:ext>
            </a:extLst>
          </p:cNvPr>
          <p:cNvCxnSpPr>
            <a:cxnSpLocks/>
          </p:cNvCxnSpPr>
          <p:nvPr/>
        </p:nvCxnSpPr>
        <p:spPr>
          <a:xfrm>
            <a:off x="3863340" y="2377440"/>
            <a:ext cx="3097608" cy="1314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02FDA0-20CE-4424-A6DA-185EB10A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3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DDC6A-1BA6-4D27-A7F2-18564CE3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9" y="2088786"/>
            <a:ext cx="7244891" cy="32215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145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85551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598C1-D3C5-40FC-A1A3-E5BC5B8FA189}"/>
              </a:ext>
            </a:extLst>
          </p:cNvPr>
          <p:cNvSpPr txBox="1"/>
          <p:nvPr/>
        </p:nvSpPr>
        <p:spPr>
          <a:xfrm>
            <a:off x="647420" y="5489199"/>
            <a:ext cx="4815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400" dirty="0" err="1"/>
              <a:t>MaStoTest</a:t>
            </a:r>
            <a:r>
              <a:rPr lang="ko-KR" altLang="en-US" sz="1400" dirty="0"/>
              <a:t>를 수강생 본인의 계정이라고 생각하면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E731B2-11B8-43DC-8DDB-453456058462}"/>
              </a:ext>
            </a:extLst>
          </p:cNvPr>
          <p:cNvCxnSpPr>
            <a:cxnSpLocks/>
          </p:cNvCxnSpPr>
          <p:nvPr/>
        </p:nvCxnSpPr>
        <p:spPr>
          <a:xfrm flipH="1">
            <a:off x="1646891" y="5267858"/>
            <a:ext cx="461451" cy="221341"/>
          </a:xfrm>
          <a:prstGeom prst="straightConnector1">
            <a:avLst/>
          </a:prstGeom>
          <a:ln w="254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0887CB-F6FE-4DC0-9BF3-A5AE3B29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0A3AE5-D682-4D78-B001-B02DC04B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2" y="2055540"/>
            <a:ext cx="8143875" cy="41719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89839" y="2711536"/>
            <a:ext cx="2242424" cy="29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12989" y="3207512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81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E9E72D-2A3B-46F8-9990-87B2917E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F5106A-7E2A-41BC-B398-221FE718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2" y="2046455"/>
            <a:ext cx="7038975" cy="37147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28118" y="4058469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03426" y="4034840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D7D29B-997B-4DAE-8413-C380EE9D4630}"/>
              </a:ext>
            </a:extLst>
          </p:cNvPr>
          <p:cNvSpPr/>
          <p:nvPr/>
        </p:nvSpPr>
        <p:spPr>
          <a:xfrm>
            <a:off x="912531" y="2927879"/>
            <a:ext cx="1506077" cy="230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09A2A8-E074-4746-A394-E242240C2B47}"/>
              </a:ext>
            </a:extLst>
          </p:cNvPr>
          <p:cNvSpPr/>
          <p:nvPr/>
        </p:nvSpPr>
        <p:spPr>
          <a:xfrm>
            <a:off x="900656" y="4362708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1C75A3-5FB1-42DA-A315-EA059EA0340B}"/>
              </a:ext>
            </a:extLst>
          </p:cNvPr>
          <p:cNvSpPr/>
          <p:nvPr/>
        </p:nvSpPr>
        <p:spPr>
          <a:xfrm>
            <a:off x="912531" y="3496871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1160296" y="1942799"/>
            <a:ext cx="2138490" cy="213611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B32AB3-CD81-458C-B917-F0085628CB07}"/>
              </a:ext>
            </a:extLst>
          </p:cNvPr>
          <p:cNvSpPr/>
          <p:nvPr/>
        </p:nvSpPr>
        <p:spPr>
          <a:xfrm>
            <a:off x="3521186" y="2534039"/>
            <a:ext cx="4007769" cy="458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DC81B3-D310-4C46-B454-06F41BE3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복제된</a:t>
            </a:r>
            <a:r>
              <a:rPr lang="en-US" altLang="ko-KR" dirty="0"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 내용을 작업을 하기 위하여 로컬 저장소로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복사하기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448310" y="321838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4918586" y="32183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448311" y="297534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918586" y="297534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4918586" y="44502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D5655-7ED7-4423-BE58-239CCC92B134}"/>
              </a:ext>
            </a:extLst>
          </p:cNvPr>
          <p:cNvCxnSpPr/>
          <p:nvPr/>
        </p:nvCxnSpPr>
        <p:spPr>
          <a:xfrm>
            <a:off x="3641203" y="336518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885792" y="306753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605CA9-7C9E-4020-A3B3-5A67BA98D807}"/>
              </a:ext>
            </a:extLst>
          </p:cNvPr>
          <p:cNvCxnSpPr/>
          <p:nvPr/>
        </p:nvCxnSpPr>
        <p:spPr>
          <a:xfrm>
            <a:off x="6513768" y="389533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6457147" y="4010989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H="1" flipV="1">
            <a:off x="5535868" y="387946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864837" y="397733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E29620-CF87-4815-85E6-D061CD5E6F23}"/>
              </a:ext>
            </a:extLst>
          </p:cNvPr>
          <p:cNvCxnSpPr/>
          <p:nvPr/>
        </p:nvCxnSpPr>
        <p:spPr>
          <a:xfrm flipH="1">
            <a:off x="3641203" y="376366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3862152" y="378284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2886812" y="355580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21" name="굽은 화살표 4">
            <a:extLst>
              <a:ext uri="{FF2B5EF4-FFF2-40B4-BE49-F238E27FC236}">
                <a16:creationId xmlns:a16="http://schemas.microsoft.com/office/drawing/2014/main" id="{396CCF30-E36C-4F10-9281-6C489C8DCE0D}"/>
              </a:ext>
            </a:extLst>
          </p:cNvPr>
          <p:cNvSpPr/>
          <p:nvPr/>
        </p:nvSpPr>
        <p:spPr>
          <a:xfrm rot="5400000">
            <a:off x="4530769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굽은 화살표 22">
            <a:extLst>
              <a:ext uri="{FF2B5EF4-FFF2-40B4-BE49-F238E27FC236}">
                <a16:creationId xmlns:a16="http://schemas.microsoft.com/office/drawing/2014/main" id="{7774A8EC-2452-4E81-9007-8D02958DFE69}"/>
              </a:ext>
            </a:extLst>
          </p:cNvPr>
          <p:cNvSpPr/>
          <p:nvPr/>
        </p:nvSpPr>
        <p:spPr>
          <a:xfrm flipH="1">
            <a:off x="3641201" y="359214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067F2B-4C59-4AE5-A812-1D73CA94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 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74C0F0-8FB0-4216-A989-E15BEBCB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4471</TotalTime>
  <Words>2287</Words>
  <Application>Microsoft Office PowerPoint</Application>
  <PresentationFormat>화면 슬라이드 쇼(4:3)</PresentationFormat>
  <Paragraphs>601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inherit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작업하기</vt:lpstr>
      <vt:lpstr>나의 로컬저장소에서 작업하기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전체 요약 순서</vt:lpstr>
      <vt:lpstr>오픈소스 참조</vt:lpstr>
      <vt:lpstr>Fork후, collaborator 선정되면?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PCU</cp:lastModifiedBy>
  <cp:revision>655</cp:revision>
  <dcterms:created xsi:type="dcterms:W3CDTF">2021-03-25T01:55:58Z</dcterms:created>
  <dcterms:modified xsi:type="dcterms:W3CDTF">2021-04-30T11:40:25Z</dcterms:modified>
</cp:coreProperties>
</file>