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2"/>
  </p:notesMasterIdLst>
  <p:sldIdLst>
    <p:sldId id="404" r:id="rId2"/>
    <p:sldId id="366" r:id="rId3"/>
    <p:sldId id="406" r:id="rId4"/>
    <p:sldId id="364" r:id="rId5"/>
    <p:sldId id="367" r:id="rId6"/>
    <p:sldId id="405" r:id="rId7"/>
    <p:sldId id="356" r:id="rId8"/>
    <p:sldId id="358" r:id="rId9"/>
    <p:sldId id="359" r:id="rId10"/>
    <p:sldId id="371" r:id="rId11"/>
    <p:sldId id="407" r:id="rId12"/>
    <p:sldId id="372" r:id="rId13"/>
    <p:sldId id="360" r:id="rId14"/>
    <p:sldId id="361" r:id="rId15"/>
    <p:sldId id="373" r:id="rId16"/>
    <p:sldId id="375" r:id="rId17"/>
    <p:sldId id="377" r:id="rId18"/>
    <p:sldId id="376" r:id="rId19"/>
    <p:sldId id="378" r:id="rId20"/>
    <p:sldId id="379" r:id="rId21"/>
    <p:sldId id="380" r:id="rId22"/>
    <p:sldId id="381" r:id="rId23"/>
    <p:sldId id="382" r:id="rId24"/>
    <p:sldId id="408" r:id="rId25"/>
    <p:sldId id="409" r:id="rId26"/>
    <p:sldId id="410" r:id="rId27"/>
    <p:sldId id="411" r:id="rId28"/>
    <p:sldId id="412" r:id="rId29"/>
    <p:sldId id="413" r:id="rId30"/>
    <p:sldId id="466" r:id="rId31"/>
    <p:sldId id="415" r:id="rId32"/>
    <p:sldId id="416" r:id="rId33"/>
    <p:sldId id="417" r:id="rId34"/>
    <p:sldId id="418" r:id="rId35"/>
    <p:sldId id="420" r:id="rId36"/>
    <p:sldId id="421" r:id="rId37"/>
    <p:sldId id="422" r:id="rId38"/>
    <p:sldId id="423" r:id="rId39"/>
    <p:sldId id="424" r:id="rId40"/>
    <p:sldId id="425" r:id="rId41"/>
    <p:sldId id="427" r:id="rId42"/>
    <p:sldId id="426" r:id="rId43"/>
    <p:sldId id="428" r:id="rId44"/>
    <p:sldId id="429" r:id="rId45"/>
    <p:sldId id="419" r:id="rId46"/>
    <p:sldId id="430" r:id="rId47"/>
    <p:sldId id="431" r:id="rId48"/>
    <p:sldId id="432" r:id="rId49"/>
    <p:sldId id="433" r:id="rId50"/>
    <p:sldId id="434" r:id="rId51"/>
    <p:sldId id="435" r:id="rId52"/>
    <p:sldId id="436" r:id="rId53"/>
    <p:sldId id="437" r:id="rId54"/>
    <p:sldId id="438" r:id="rId55"/>
    <p:sldId id="439" r:id="rId56"/>
    <p:sldId id="440" r:id="rId57"/>
    <p:sldId id="441" r:id="rId58"/>
    <p:sldId id="442" r:id="rId59"/>
    <p:sldId id="443" r:id="rId60"/>
    <p:sldId id="444" r:id="rId61"/>
    <p:sldId id="446" r:id="rId62"/>
    <p:sldId id="450" r:id="rId63"/>
    <p:sldId id="447" r:id="rId64"/>
    <p:sldId id="451" r:id="rId65"/>
    <p:sldId id="452" r:id="rId66"/>
    <p:sldId id="453" r:id="rId67"/>
    <p:sldId id="454" r:id="rId68"/>
    <p:sldId id="456" r:id="rId69"/>
    <p:sldId id="457" r:id="rId70"/>
    <p:sldId id="458" r:id="rId71"/>
    <p:sldId id="467" r:id="rId72"/>
    <p:sldId id="464" r:id="rId73"/>
    <p:sldId id="465" r:id="rId74"/>
    <p:sldId id="448" r:id="rId75"/>
    <p:sldId id="455" r:id="rId76"/>
    <p:sldId id="459" r:id="rId77"/>
    <p:sldId id="461" r:id="rId78"/>
    <p:sldId id="462" r:id="rId79"/>
    <p:sldId id="460" r:id="rId80"/>
    <p:sldId id="463" r:id="rId8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059" autoAdjust="0"/>
  </p:normalViewPr>
  <p:slideViewPr>
    <p:cSldViewPr snapToGrid="0">
      <p:cViewPr varScale="1">
        <p:scale>
          <a:sx n="88" d="100"/>
          <a:sy n="88" d="100"/>
        </p:scale>
        <p:origin x="109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Repository owner</a:t>
            </a:r>
            <a:r>
              <a:rPr lang="ko-KR" altLang="en-US" dirty="0"/>
              <a:t>를 리더로 호칭하여 진행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18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21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86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34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9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6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https://www.atlassian.com/git/tutorials/comparing-workflows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90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86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리더와 참여자를 구분하기 위하여 </a:t>
            </a:r>
            <a:r>
              <a:rPr lang="en-US" altLang="ko-KR" dirty="0" err="1"/>
              <a:t>paichai-collab</a:t>
            </a:r>
            <a:r>
              <a:rPr lang="ko-KR" altLang="en-US" dirty="0"/>
              <a:t>으로 </a:t>
            </a:r>
            <a:r>
              <a:rPr lang="ko-KR" altLang="en-US" dirty="0" err="1"/>
              <a:t>폴더명</a:t>
            </a:r>
            <a:r>
              <a:rPr lang="ko-KR" altLang="en-US" dirty="0"/>
              <a:t>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85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68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16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90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76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17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이제부터는 리더 역할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09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80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9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25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99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16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47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https://www.atlassian.com/git/tutorials/comparing-workflows/feature-branch-workflow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기존의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pull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 등 실시한 내용과 유사한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83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Br</a:t>
            </a:r>
            <a:r>
              <a:rPr lang="ko-KR" altLang="en-US" dirty="0"/>
              <a:t>을 </a:t>
            </a:r>
            <a:r>
              <a:rPr lang="en-US" altLang="ko-KR" dirty="0"/>
              <a:t>push</a:t>
            </a:r>
            <a:r>
              <a:rPr lang="ko-KR" altLang="en-US" dirty="0"/>
              <a:t>하면 내 화면에만 </a:t>
            </a:r>
            <a:r>
              <a:rPr lang="en-US" altLang="ko-KR" dirty="0"/>
              <a:t>PR</a:t>
            </a:r>
            <a:r>
              <a:rPr lang="ko-KR" altLang="en-US" dirty="0"/>
              <a:t>하라는 메시지가 보이는가</a:t>
            </a:r>
            <a:r>
              <a:rPr lang="en-US" altLang="ko-KR" dirty="0"/>
              <a:t>? PR</a:t>
            </a:r>
            <a:r>
              <a:rPr lang="ko-KR" altLang="en-US" dirty="0"/>
              <a:t>한 사람만 보이나</a:t>
            </a:r>
            <a:r>
              <a:rPr lang="en-US" altLang="ko-KR" dirty="0"/>
              <a:t>, </a:t>
            </a:r>
            <a:r>
              <a:rPr lang="ko-KR" altLang="en-US" dirty="0" err="1"/>
              <a:t>브랜치로</a:t>
            </a:r>
            <a:r>
              <a:rPr lang="ko-KR" altLang="en-US" dirty="0"/>
              <a:t> 들어가서 누구나 </a:t>
            </a:r>
            <a:r>
              <a:rPr lang="en-US" altLang="ko-KR" dirty="0"/>
              <a:t>PR</a:t>
            </a:r>
            <a:r>
              <a:rPr lang="ko-KR" altLang="en-US" dirty="0"/>
              <a:t>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427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922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954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689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42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파란 박스는 </a:t>
            </a:r>
            <a:r>
              <a:rPr lang="en-US" altLang="ko-KR" dirty="0"/>
              <a:t>push</a:t>
            </a:r>
            <a:r>
              <a:rPr lang="ko-KR" altLang="en-US" dirty="0"/>
              <a:t>한 사람만 보임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817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578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226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35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372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9622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09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1533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en-US" altLang="ko-KR" dirty="0"/>
              <a:t>fork workflow</a:t>
            </a:r>
            <a:r>
              <a:rPr lang="ko-KR" altLang="en-US" dirty="0"/>
              <a:t>와 차이가 있음</a:t>
            </a:r>
            <a:r>
              <a:rPr lang="en-US" altLang="ko-KR" dirty="0"/>
              <a:t>.</a:t>
            </a:r>
            <a:r>
              <a:rPr lang="en-US" altLang="ko-KR" baseline="0" dirty="0"/>
              <a:t> Fork flow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upstream</a:t>
            </a:r>
            <a:r>
              <a:rPr lang="ko-KR" altLang="en-US" baseline="0" dirty="0"/>
              <a:t>에서만 </a:t>
            </a:r>
            <a:r>
              <a:rPr lang="en-US" altLang="ko-KR" baseline="0" dirty="0"/>
              <a:t>merge </a:t>
            </a:r>
            <a:r>
              <a:rPr lang="ko-KR" altLang="en-US" baseline="0" dirty="0"/>
              <a:t>권한이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869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5086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680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586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앞쪽 </a:t>
            </a:r>
            <a:r>
              <a:rPr lang="en-US" altLang="ko-KR" dirty="0"/>
              <a:t>‘file</a:t>
            </a:r>
            <a:r>
              <a:rPr lang="en-US" altLang="ko-KR" baseline="0" dirty="0"/>
              <a:t> changed’</a:t>
            </a:r>
            <a:r>
              <a:rPr lang="ko-KR" altLang="en-US" baseline="0" dirty="0"/>
              <a:t>를 클릭하면 나오는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4772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Start</a:t>
            </a:r>
            <a:r>
              <a:rPr lang="en-US" altLang="ko-KR" baseline="0" dirty="0"/>
              <a:t> a review</a:t>
            </a:r>
            <a:r>
              <a:rPr lang="ko-KR" altLang="en-US" baseline="0" dirty="0"/>
              <a:t>는 리뷰 할 것이 많이 있을 때 여러 가지를 한번에 하고 다음 쪽의 의견</a:t>
            </a:r>
            <a:r>
              <a:rPr lang="en-US" altLang="ko-KR" baseline="0" dirty="0"/>
              <a:t>,, </a:t>
            </a:r>
            <a:r>
              <a:rPr lang="ko-KR" altLang="en-US" baseline="0" dirty="0" err="1"/>
              <a:t>승인등을</a:t>
            </a:r>
            <a:r>
              <a:rPr lang="ko-KR" altLang="en-US" baseline="0" dirty="0"/>
              <a:t> 결정하고 </a:t>
            </a:r>
            <a:r>
              <a:rPr lang="en-US" altLang="ko-KR" baseline="0" dirty="0" err="1"/>
              <a:t>sibmit</a:t>
            </a:r>
            <a:r>
              <a:rPr lang="ko-KR" altLang="en-US" baseline="0" dirty="0"/>
              <a:t>하게 되며</a:t>
            </a:r>
            <a:r>
              <a:rPr lang="en-US" altLang="ko-KR" baseline="0" dirty="0"/>
              <a:t>, </a:t>
            </a:r>
          </a:p>
          <a:p>
            <a:r>
              <a:rPr lang="en-US" altLang="ko-KR" baseline="0" dirty="0"/>
              <a:t>Add single comment</a:t>
            </a:r>
            <a:r>
              <a:rPr lang="ko-KR" altLang="en-US" baseline="0" dirty="0"/>
              <a:t>는 하나만 </a:t>
            </a:r>
            <a:r>
              <a:rPr lang="ko-KR" altLang="en-US" baseline="0" dirty="0" err="1"/>
              <a:t>커멘트하고</a:t>
            </a:r>
            <a:r>
              <a:rPr lang="ko-KR" altLang="en-US" baseline="0" dirty="0"/>
              <a:t> 완료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911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32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479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303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980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756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518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874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302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455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2135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739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68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3223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195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참여자 모두에게 통보되는 지</a:t>
            </a:r>
            <a:r>
              <a:rPr lang="ko-KR" altLang="en-US" baseline="0" dirty="0"/>
              <a:t> 확인해야 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785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579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29970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921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227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내용이 바뀐 것을 확인하고</a:t>
            </a:r>
            <a:r>
              <a:rPr lang="en-US" altLang="ko-KR" dirty="0"/>
              <a:t>, </a:t>
            </a:r>
            <a:r>
              <a:rPr lang="ko-KR" altLang="en-US" dirty="0" err="1"/>
              <a:t>브랜치가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있는 것을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034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7297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4932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리더가 과제수행하는 과정도 해야 하나 방법은 동일하기 때문에 </a:t>
            </a:r>
            <a:r>
              <a:rPr lang="ko-KR" altLang="en-US" dirty="0" err="1"/>
              <a:t>스킾하고</a:t>
            </a:r>
            <a:r>
              <a:rPr lang="ko-KR" altLang="en-US" dirty="0"/>
              <a:t> 여기까지만 진행하고 협업 프로세스 진행 끝</a:t>
            </a:r>
            <a:r>
              <a:rPr lang="en-US" altLang="ko-KR" dirty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Gitflow</a:t>
            </a:r>
            <a:r>
              <a:rPr lang="en-US" altLang="ko-KR" dirty="0"/>
              <a:t> </a:t>
            </a:r>
            <a:r>
              <a:rPr lang="ko-KR" altLang="en-US" dirty="0"/>
              <a:t>프로세스가 있으나</a:t>
            </a:r>
            <a:r>
              <a:rPr lang="en-US" altLang="ko-KR" dirty="0"/>
              <a:t>, </a:t>
            </a:r>
            <a:r>
              <a:rPr lang="ko-KR" altLang="en-US" dirty="0"/>
              <a:t>과정은 </a:t>
            </a:r>
            <a:r>
              <a:rPr lang="ko-KR" altLang="en-US" dirty="0" err="1"/>
              <a:t>대동소이하므로</a:t>
            </a:r>
            <a:r>
              <a:rPr lang="ko-KR" altLang="en-US" dirty="0"/>
              <a:t> 추후에 실무에서 사용하면서 익히면 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69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032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3670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6243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89951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5478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개의 메일로 진행 내용을 다 볼 수 있음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6112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7387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09134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463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7512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3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3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5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aichaisw/paichai_project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4" y="2056289"/>
            <a:ext cx="7933720" cy="409129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로그인되어</a:t>
            </a:r>
            <a:r>
              <a:rPr lang="ko-KR" altLang="en-US" dirty="0">
                <a:latin typeface="+mn-ea"/>
              </a:rPr>
              <a:t> 있지 않으면 아래 화면이 나옴</a:t>
            </a:r>
            <a:r>
              <a:rPr lang="en-US" altLang="ko-KR" dirty="0">
                <a:latin typeface="+mn-ea"/>
              </a:rPr>
              <a:t> → sign in</a:t>
            </a:r>
            <a:r>
              <a:rPr lang="ko-KR" altLang="en-US" dirty="0">
                <a:latin typeface="+mn-ea"/>
              </a:rPr>
              <a:t>해야 함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7413674" y="2056289"/>
            <a:ext cx="647291" cy="405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6372665" y="1800665"/>
            <a:ext cx="1041009" cy="2556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747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92" y="2414954"/>
            <a:ext cx="6642041" cy="384294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Accept Invitation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클릭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화면 배경에서 보임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1022985" y="2437774"/>
            <a:ext cx="1960099" cy="258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03372B-6DC4-4AA4-AB42-B593D8C27573}"/>
              </a:ext>
            </a:extLst>
          </p:cNvPr>
          <p:cNvSpPr/>
          <p:nvPr/>
        </p:nvSpPr>
        <p:spPr>
          <a:xfrm>
            <a:off x="3824098" y="4350312"/>
            <a:ext cx="995483" cy="233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D776D-27F0-40C7-8384-935120665B7D}"/>
              </a:ext>
            </a:extLst>
          </p:cNvPr>
          <p:cNvSpPr/>
          <p:nvPr/>
        </p:nvSpPr>
        <p:spPr>
          <a:xfrm>
            <a:off x="3385852" y="4766268"/>
            <a:ext cx="2241225" cy="1093911"/>
          </a:xfrm>
          <a:prstGeom prst="rect">
            <a:avLst/>
          </a:prstGeom>
          <a:noFill/>
          <a:ln w="158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78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99" y="2014085"/>
            <a:ext cx="5514975" cy="45183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새로운 기기에서 로그인하면 아래 화면이 나옴</a:t>
            </a:r>
            <a:r>
              <a:rPr lang="en-US" altLang="ko-KR" dirty="0">
                <a:latin typeface="+mn-ea"/>
              </a:rPr>
              <a:t> → email</a:t>
            </a:r>
            <a:r>
              <a:rPr lang="ko-KR" altLang="en-US" dirty="0">
                <a:latin typeface="+mn-ea"/>
              </a:rPr>
              <a:t>에서 번호 확인후 기입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3277772" y="3727483"/>
            <a:ext cx="2785403" cy="900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5458265" y="2056289"/>
            <a:ext cx="604910" cy="16711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654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2" y="2157652"/>
            <a:ext cx="7182583" cy="391490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도 같은 권한을 보유하고 원격저장소를 공유할 수 있음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917478" y="2168772"/>
            <a:ext cx="2282922" cy="316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81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89" y="3824040"/>
            <a:ext cx="7403633" cy="24126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24" y="1989015"/>
            <a:ext cx="7686675" cy="26384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입력 후 클릭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861437" y="5748860"/>
            <a:ext cx="1008994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4017856" y="4575130"/>
            <a:ext cx="1972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수락 후 </a:t>
            </a:r>
            <a:r>
              <a:rPr lang="en-US" altLang="ko-KR" sz="1200" dirty="0"/>
              <a:t>collaborator </a:t>
            </a:r>
            <a:r>
              <a:rPr lang="ko-KR" altLang="en-US" sz="1200" dirty="0"/>
              <a:t>등록됨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200400" y="4431323"/>
            <a:ext cx="2165534" cy="1317537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745056" y="4151271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1971901" y="5807475"/>
            <a:ext cx="1498129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013654" y="2214820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355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권한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Private </a:t>
            </a:r>
            <a:r>
              <a:rPr lang="ko-KR" altLang="en-US" dirty="0">
                <a:latin typeface="+mn-ea"/>
              </a:rPr>
              <a:t>저장소에서는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에게 </a:t>
            </a:r>
            <a:r>
              <a:rPr lang="en-US" altLang="ko-KR" dirty="0">
                <a:latin typeface="+mn-ea"/>
              </a:rPr>
              <a:t>admin, write, read only </a:t>
            </a:r>
            <a:r>
              <a:rPr lang="ko-KR" altLang="en-US" dirty="0">
                <a:latin typeface="+mn-ea"/>
              </a:rPr>
              <a:t>등 권한을 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 </a:t>
            </a:r>
            <a:r>
              <a:rPr lang="ko-KR" altLang="en-US" dirty="0">
                <a:latin typeface="+mn-ea"/>
              </a:rPr>
              <a:t>저장소는 제한이 없고 </a:t>
            </a:r>
            <a:r>
              <a:rPr lang="en-US" altLang="ko-KR" dirty="0">
                <a:latin typeface="+mn-ea"/>
              </a:rPr>
              <a:t>pull(read), push(write) </a:t>
            </a:r>
            <a:r>
              <a:rPr lang="ko-KR" altLang="en-US" dirty="0">
                <a:latin typeface="+mn-ea"/>
              </a:rPr>
              <a:t>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이므로 일반인들이 접근하여 내용을 확인하고 </a:t>
            </a:r>
            <a:r>
              <a:rPr lang="en-US" altLang="ko-KR" dirty="0">
                <a:latin typeface="+mn-ea"/>
              </a:rPr>
              <a:t>download(clone, fork)</a:t>
            </a:r>
            <a:r>
              <a:rPr lang="ko-KR" altLang="en-US" dirty="0">
                <a:latin typeface="+mn-ea"/>
              </a:rPr>
              <a:t>할 수 있으나</a:t>
            </a:r>
            <a:r>
              <a:rPr lang="en-US" altLang="ko-KR" dirty="0">
                <a:latin typeface="+mn-ea"/>
              </a:rPr>
              <a:t>,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push</a:t>
            </a:r>
            <a:r>
              <a:rPr lang="ko-KR" altLang="en-US" dirty="0">
                <a:latin typeface="+mn-ea"/>
              </a:rPr>
              <a:t>는 안됨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39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협업활동</a:t>
            </a:r>
            <a:r>
              <a:rPr lang="en-US" altLang="ko-KR" dirty="0"/>
              <a:t> workflow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: Centralized workflow</a:t>
            </a:r>
          </a:p>
          <a:p>
            <a:pPr lvl="1"/>
            <a:r>
              <a:rPr lang="ko-KR" altLang="en-US" dirty="0">
                <a:latin typeface="+mn-ea"/>
              </a:rPr>
              <a:t>간단한 프로젝트에 적용되는 가장 간편한 방법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특별한 리뷰없이 참여자 모두가 자신이 작성한 내용을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하고 완료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자율성과 책임감이 매우 강조됨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Centralized</a:t>
            </a:r>
            <a:r>
              <a:rPr lang="ko-KR" altLang="en-US" dirty="0"/>
              <a:t> </a:t>
            </a:r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09F95-3F93-47FE-86E6-3C24FC4FF49C}"/>
              </a:ext>
            </a:extLst>
          </p:cNvPr>
          <p:cNvSpPr txBox="1"/>
          <p:nvPr/>
        </p:nvSpPr>
        <p:spPr>
          <a:xfrm>
            <a:off x="829734" y="5368123"/>
            <a:ext cx="7140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https://www.atlassian.com/git/tutorials/comparing-workflows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442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49" y="2383766"/>
            <a:ext cx="7667625" cy="39338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collaborator 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 로그인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협업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 및 클릭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39774" y="4677434"/>
            <a:ext cx="1879271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292" y="45811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698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84" y="2049855"/>
            <a:ext cx="7375659" cy="400515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원격협업저장소 주소 복사 하기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6830933" y="3180922"/>
            <a:ext cx="956605" cy="333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787538" y="32404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217789" y="4225363"/>
            <a:ext cx="357597" cy="27322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07887" y="408202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주소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복사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554202" y="3963753"/>
            <a:ext cx="475965" cy="2365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94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141" y="4269764"/>
            <a:ext cx="4086225" cy="19526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Paichai-collab</a:t>
            </a:r>
            <a:r>
              <a:rPr lang="en-US" altLang="ko-KR" dirty="0">
                <a:latin typeface="+mn-ea"/>
              </a:rPr>
              <a:t>)</a:t>
            </a: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Paichai-collab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마우스 오른쪽 </a:t>
            </a:r>
            <a:r>
              <a:rPr lang="ko-KR" altLang="en-US" dirty="0" err="1">
                <a:latin typeface="+mn-ea"/>
              </a:rPr>
              <a:t>클릭후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Bash here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</a:t>
            </a:r>
            <a:r>
              <a:rPr lang="en-US" altLang="ko-KR" dirty="0">
                <a:latin typeface="+mn-ea"/>
                <a:hlinkClick r:id="rId4"/>
              </a:rPr>
              <a:t>https://github.com/paichaisw/paichai_project.git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* ‘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’ working directory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생성됨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이름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이제부터는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에서 모든 작업을 수행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227091" y="6297005"/>
            <a:ext cx="7642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633229" y="5933414"/>
            <a:ext cx="1000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39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리더는 로컬저장소에 과제 텍스트 등록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초안 작성 </a:t>
            </a:r>
            <a:r>
              <a:rPr lang="en-US" altLang="ko-KR" dirty="0">
                <a:latin typeface="+mn-ea"/>
              </a:rPr>
              <a:t>(project.txt)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초기화 및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commit -m ‘start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project’ </a:t>
            </a:r>
          </a:p>
          <a:p>
            <a:pPr marL="609600" lvl="1" indent="-15875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로그온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저장소 만들기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321047" y="3292496"/>
            <a:ext cx="2227265" cy="1793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4964727" y="1570663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 ※ </a:t>
            </a:r>
            <a:r>
              <a:rPr lang="ko-KR" altLang="en-US" sz="1400" dirty="0">
                <a:latin typeface="+mn-ea"/>
              </a:rPr>
              <a:t>프로젝트 리더는 </a:t>
            </a:r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에서 과제를 생성하고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clone</a:t>
            </a:r>
            <a:r>
              <a:rPr lang="ko-KR" altLang="en-US" sz="1400" dirty="0">
                <a:latin typeface="+mn-ea"/>
              </a:rPr>
              <a:t>을 이용하여 과제를 진행할 수 있음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4590241" y="1858387"/>
            <a:ext cx="527669" cy="0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312" y="2433634"/>
            <a:ext cx="2543175" cy="20764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256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후 내용 확인</a:t>
            </a:r>
            <a:r>
              <a:rPr lang="en-US" altLang="ko-KR" dirty="0">
                <a:latin typeface="+mn-ea"/>
              </a:rPr>
              <a:t> ☞ cd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 .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디렉토리 및 </a:t>
            </a:r>
            <a:r>
              <a:rPr lang="en-US" altLang="ko-KR" dirty="0">
                <a:latin typeface="+mn-ea"/>
              </a:rPr>
              <a:t>peoject.txt </a:t>
            </a:r>
            <a:r>
              <a:rPr lang="ko-KR" altLang="en-US" dirty="0">
                <a:latin typeface="+mn-ea"/>
              </a:rPr>
              <a:t>파일 이 있음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최초 리더가 올렸던 내용과 똑 같음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이제 </a:t>
            </a:r>
            <a:r>
              <a:rPr lang="en-US" altLang="ko-KR" dirty="0">
                <a:latin typeface="+mn-ea"/>
              </a:rPr>
              <a:t>project.txt</a:t>
            </a:r>
            <a:r>
              <a:rPr lang="ko-KR" altLang="en-US" dirty="0">
                <a:latin typeface="+mn-ea"/>
              </a:rPr>
              <a:t>를 이용하여 나에게 맡겨진 업무 수행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09" y="2296202"/>
            <a:ext cx="4324350" cy="20288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936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7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project.txt</a:t>
            </a:r>
            <a:r>
              <a:rPr lang="ko-KR" altLang="en-US" dirty="0">
                <a:latin typeface="+mn-ea"/>
              </a:rPr>
              <a:t>에 내용 기입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 algn="r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619" y="2541652"/>
            <a:ext cx="3619500" cy="2409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732505" y="3985846"/>
            <a:ext cx="361872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327" y="2538607"/>
            <a:ext cx="2543175" cy="20764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136840" y="3985846"/>
            <a:ext cx="259366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4056185" y="4196862"/>
            <a:ext cx="339969" cy="32824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DE02D8-FE4A-4191-BF86-EB7FE4686EA2}"/>
              </a:ext>
            </a:extLst>
          </p:cNvPr>
          <p:cNvSpPr txBox="1"/>
          <p:nvPr/>
        </p:nvSpPr>
        <p:spPr>
          <a:xfrm>
            <a:off x="2028066" y="5047307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수정전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E63BE9-1505-4B9F-84F8-84293E7BA702}"/>
              </a:ext>
            </a:extLst>
          </p:cNvPr>
          <p:cNvSpPr txBox="1"/>
          <p:nvPr/>
        </p:nvSpPr>
        <p:spPr>
          <a:xfrm>
            <a:off x="6046910" y="5047307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수정후</a:t>
            </a:r>
            <a:endParaRPr lang="ko-KR" altLang="en-US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03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99" y="3567478"/>
            <a:ext cx="7248525" cy="8953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58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–u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09" y="2723780"/>
            <a:ext cx="7286625" cy="77152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974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화면 변경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직접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가능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0" y="2319648"/>
            <a:ext cx="7354033" cy="38791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63220" y="3824040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24554" y="4724400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3453152" y="2319648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74B69D-ECB9-4F88-96F8-07052D6A9B3E}"/>
              </a:ext>
            </a:extLst>
          </p:cNvPr>
          <p:cNvSpPr txBox="1"/>
          <p:nvPr/>
        </p:nvSpPr>
        <p:spPr>
          <a:xfrm>
            <a:off x="4082644" y="4922692"/>
            <a:ext cx="3031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클릭하여 변경 내용 확인</a:t>
            </a:r>
            <a:endParaRPr lang="ko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5E7CB86-29C6-409F-BF01-9D7E0C3D2D4C}"/>
              </a:ext>
            </a:extLst>
          </p:cNvPr>
          <p:cNvCxnSpPr/>
          <p:nvPr/>
        </p:nvCxnSpPr>
        <p:spPr>
          <a:xfrm flipH="1" flipV="1">
            <a:off x="3987114" y="4724400"/>
            <a:ext cx="188493" cy="2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689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leader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원격저장소에서 로컬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최근의 자료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download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로 이동하여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pull origin main</a:t>
            </a:r>
          </a:p>
          <a:p>
            <a:pPr marL="714375" lvl="1" indent="-263525"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project.txt </a:t>
            </a:r>
            <a:r>
              <a:rPr lang="ko-KR" altLang="en-US" dirty="0">
                <a:latin typeface="+mn-ea"/>
              </a:rPr>
              <a:t>파일 내용 수정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3518750"/>
            <a:ext cx="5476875" cy="2409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" y="3507027"/>
            <a:ext cx="3619500" cy="24098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3642258" y="4372705"/>
            <a:ext cx="5501741" cy="703387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6594" y="4372705"/>
            <a:ext cx="2593662" cy="574433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36EBF-54CC-4655-A3D5-8E9972BD9D48}"/>
              </a:ext>
            </a:extLst>
          </p:cNvPr>
          <p:cNvSpPr txBox="1"/>
          <p:nvPr/>
        </p:nvSpPr>
        <p:spPr>
          <a:xfrm>
            <a:off x="1034645" y="5916852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수정전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3254C-9579-44A2-B2EC-3D5FFC9D7D1A}"/>
              </a:ext>
            </a:extLst>
          </p:cNvPr>
          <p:cNvSpPr txBox="1"/>
          <p:nvPr/>
        </p:nvSpPr>
        <p:spPr>
          <a:xfrm>
            <a:off x="5053489" y="5916852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수정후</a:t>
            </a:r>
            <a:endParaRPr lang="ko-KR" altLang="en-US" sz="1400" dirty="0"/>
          </a:p>
        </p:txBody>
      </p:sp>
      <p:sp>
        <p:nvSpPr>
          <p:cNvPr id="16" name="오른쪽 화살표 4">
            <a:extLst>
              <a:ext uri="{FF2B5EF4-FFF2-40B4-BE49-F238E27FC236}">
                <a16:creationId xmlns:a16="http://schemas.microsoft.com/office/drawing/2014/main" id="{7A0992E0-1FB4-435F-94F2-F2A8CD6323F1}"/>
              </a:ext>
            </a:extLst>
          </p:cNvPr>
          <p:cNvSpPr/>
          <p:nvPr/>
        </p:nvSpPr>
        <p:spPr>
          <a:xfrm>
            <a:off x="3074050" y="4501665"/>
            <a:ext cx="339969" cy="32824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848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‘introduction from 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927" y="3471859"/>
            <a:ext cx="6057900" cy="10477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35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–u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768" y="2740635"/>
            <a:ext cx="6334125" cy="7905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460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02" y="2065867"/>
            <a:ext cx="7485550" cy="39246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화면 변경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리더가 올린 내용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110112" y="3725640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160637" y="4700954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3453152" y="2132080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330038-64BD-4247-A4C1-B7BB4D637A9C}"/>
              </a:ext>
            </a:extLst>
          </p:cNvPr>
          <p:cNvSpPr txBox="1"/>
          <p:nvPr/>
        </p:nvSpPr>
        <p:spPr>
          <a:xfrm>
            <a:off x="4082644" y="4922692"/>
            <a:ext cx="3031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클릭하여 변경 내용 확인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15AFC5-7924-46B3-9150-C44490DC0D4B}"/>
              </a:ext>
            </a:extLst>
          </p:cNvPr>
          <p:cNvCxnSpPr/>
          <p:nvPr/>
        </p:nvCxnSpPr>
        <p:spPr>
          <a:xfrm flipH="1" flipV="1">
            <a:off x="3987114" y="4724400"/>
            <a:ext cx="188493" cy="2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8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12" y="2132080"/>
            <a:ext cx="8734425" cy="34480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변경 내용 확인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완료 공지 후 종료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341788" y="2800253"/>
            <a:ext cx="2002828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71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marL="622300" lvl="1" indent="-177800">
              <a:buFont typeface="+mj-ea"/>
              <a:buAutoNum type="circleNumDbPlain" startAt="5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ko-KR" altLang="en-US" dirty="0">
                <a:latin typeface="+mn-ea"/>
              </a:rPr>
              <a:t> 저장소 연결 및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remote add origin https://github.com/paichaisw/paichai_project.git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-u origin main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826669"/>
            <a:ext cx="8078313" cy="34090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98859" y="4045181"/>
            <a:ext cx="963233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293" y="4410495"/>
            <a:ext cx="2614246" cy="178151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903923" y="4854694"/>
            <a:ext cx="340940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958864" y="2344615"/>
            <a:ext cx="1945059" cy="2679704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71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 순서 요약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r>
              <a:rPr lang="en-US" altLang="ko-KR"/>
              <a:t>/76</a:t>
            </a:r>
            <a:endParaRPr lang="ko-KR" altLang="en-US" dirty="0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0D039FD7-D68A-4FC7-95A0-13198AB6C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Centralized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1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</a:t>
            </a:r>
            <a:r>
              <a:rPr lang="ko-KR" altLang="en-US" dirty="0"/>
              <a:t>에서 </a:t>
            </a:r>
            <a:r>
              <a:rPr lang="en-US" altLang="ko-KR" dirty="0"/>
              <a:t>Pull --rebase origin main  ( git pull</a:t>
            </a:r>
            <a:r>
              <a:rPr lang="ko-KR" altLang="en-US" dirty="0"/>
              <a:t>이하</a:t>
            </a:r>
            <a:r>
              <a:rPr lang="en-US" altLang="ko-KR" dirty="0"/>
              <a:t> 7</a:t>
            </a:r>
            <a:r>
              <a:rPr lang="ko-KR" altLang="en-US" dirty="0"/>
              <a:t>부터</a:t>
            </a:r>
            <a:r>
              <a:rPr lang="en-US" altLang="ko-KR" dirty="0"/>
              <a:t>10</a:t>
            </a:r>
            <a:r>
              <a:rPr lang="ko-KR" altLang="en-US" dirty="0"/>
              <a:t>까지 </a:t>
            </a:r>
            <a:r>
              <a:rPr lang="en-US" altLang="ko-KR" dirty="0"/>
              <a:t>git pull</a:t>
            </a:r>
            <a:r>
              <a:rPr lang="ko-KR" altLang="en-US" dirty="0"/>
              <a:t>하고 </a:t>
            </a:r>
            <a:r>
              <a:rPr lang="en-US" altLang="ko-KR" dirty="0"/>
              <a:t>conflict </a:t>
            </a:r>
            <a:r>
              <a:rPr lang="ko-KR" altLang="en-US" dirty="0"/>
              <a:t>수정 단계 같음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Conflict</a:t>
            </a:r>
            <a:r>
              <a:rPr lang="ko-KR" altLang="en-US" dirty="0"/>
              <a:t> 파일 수정  </a:t>
            </a:r>
            <a:r>
              <a:rPr lang="en-US" altLang="ko-KR" dirty="0"/>
              <a:t>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cen.txt 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 rebase –continue </a:t>
            </a:r>
            <a:r>
              <a:rPr lang="en-US" altLang="ko-KR" dirty="0">
                <a:sym typeface="Wingdings" panose="05000000000000000000" pitchFamily="2" charset="2"/>
              </a:rPr>
              <a:t> text commit message  ( git commit)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Git push origin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내가 수정하고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하고 다시 내용을 바꾸고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해도 </a:t>
            </a:r>
            <a:r>
              <a:rPr lang="en-US" altLang="ko-KR" dirty="0">
                <a:sym typeface="Wingdings" panose="05000000000000000000" pitchFamily="2" charset="2"/>
              </a:rPr>
              <a:t>conflict</a:t>
            </a:r>
            <a:r>
              <a:rPr lang="ko-KR" altLang="en-US" dirty="0">
                <a:sym typeface="Wingdings" panose="05000000000000000000" pitchFamily="2" charset="2"/>
              </a:rPr>
              <a:t>이 발생하지 않는다 </a:t>
            </a:r>
            <a:r>
              <a:rPr lang="ko-KR" altLang="en-US" dirty="0" err="1">
                <a:sym typeface="Wingdings" panose="05000000000000000000" pitchFamily="2" charset="2"/>
              </a:rPr>
              <a:t>왜지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446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협업활동</a:t>
            </a:r>
            <a:r>
              <a:rPr lang="en-US" altLang="ko-KR" dirty="0"/>
              <a:t> workflow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: Feature branch workflow </a:t>
            </a:r>
          </a:p>
          <a:p>
            <a:pPr lvl="1"/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이 아니라 지정된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작업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과 다른 작업자들의 작업에 혼선을 주지 않고 독자적을 작업 가능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따라서</a:t>
            </a:r>
            <a:r>
              <a:rPr lang="en-US" altLang="ko-KR" dirty="0">
                <a:latin typeface="+mn-ea"/>
              </a:rPr>
              <a:t>, main</a:t>
            </a:r>
            <a:r>
              <a:rPr lang="ko-KR" altLang="en-US" dirty="0">
                <a:latin typeface="+mn-ea"/>
              </a:rPr>
              <a:t> 내용 손상에 따른 피해를 미연에 방지 가능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사용할 수 있어 타 개발자가 승인을 할 수 있는 기회를 부여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문제가 발생했을 시에 동료에게 도움을 요청할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여러가지 </a:t>
            </a:r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모델이 있는데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 방법이 기본이 되어 구성됨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앞에서 실습한 </a:t>
            </a:r>
            <a:r>
              <a:rPr lang="en-US" altLang="ko-KR" dirty="0">
                <a:latin typeface="+mn-ea"/>
              </a:rPr>
              <a:t>forking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이 없다는 것만 제외하고 유사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(workflow) – Feature branch workflow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33BD6-075A-4632-ADC8-E627E963006E}"/>
              </a:ext>
            </a:extLst>
          </p:cNvPr>
          <p:cNvSpPr txBox="1"/>
          <p:nvPr/>
        </p:nvSpPr>
        <p:spPr>
          <a:xfrm>
            <a:off x="81090" y="5737455"/>
            <a:ext cx="8981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참고</a:t>
            </a:r>
            <a:r>
              <a:rPr lang="en-US" altLang="ko-KR" dirty="0"/>
              <a:t>: https://www.atlassian.com/git/tutorials/comparing-workflows/feature-branch-workflow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933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027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협업활동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Centralized workflow</a:t>
            </a:r>
            <a:r>
              <a:rPr lang="ko-KR" altLang="en-US" dirty="0">
                <a:latin typeface="+mn-ea"/>
              </a:rPr>
              <a:t>의 과제준비</a:t>
            </a:r>
            <a:r>
              <a:rPr lang="en-US" altLang="ko-KR" dirty="0">
                <a:latin typeface="+mn-ea"/>
              </a:rPr>
              <a:t>, collaborator </a:t>
            </a:r>
            <a:r>
              <a:rPr lang="ko-KR" altLang="en-US" dirty="0">
                <a:latin typeface="+mn-ea"/>
              </a:rPr>
              <a:t>초청 단계 동일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현재까지 진행된 협업 과제를 방법만 바꿔서 협업 진행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현재의 상태 가정</a:t>
            </a:r>
            <a:r>
              <a:rPr lang="en-US" altLang="ko-KR" dirty="0">
                <a:latin typeface="+mn-ea"/>
              </a:rPr>
              <a:t>: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진행중 과제가 협업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과 각자의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에 저장되어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collaborator </a:t>
            </a:r>
            <a:r>
              <a:rPr lang="ko-KR" altLang="en-US" dirty="0">
                <a:latin typeface="+mn-ea"/>
              </a:rPr>
              <a:t>각자의 수정자료를 검토없이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하던 방식을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PR</a:t>
            </a:r>
            <a:r>
              <a:rPr lang="ko-KR" altLang="en-US" dirty="0">
                <a:latin typeface="+mn-ea"/>
              </a:rPr>
              <a:t>을 통해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의 검토를 받고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하는 방법으로 바꾸려 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Feature branch workflow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764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가장 최근의 자료가 담겨 있는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의 내용을 그대로 다시 받기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# main</a:t>
            </a:r>
            <a:r>
              <a:rPr lang="ko-KR" altLang="en-US" dirty="0">
                <a:latin typeface="+mn-ea"/>
              </a:rPr>
              <a:t>으로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 fetch origin main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 reset --hard origin/main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09" y="2296202"/>
            <a:ext cx="4324350" cy="20288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208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19" y="3860922"/>
            <a:ext cx="3457575" cy="26765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2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독립적인 작업 공간 만들기 </a:t>
            </a:r>
            <a:r>
              <a:rPr lang="en-US" altLang="ko-KR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신규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branch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만들기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역할 분담된 내용만 작업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브랜치명은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역할에 맞는 이름 부여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∙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보고 내용이 무엇인지 인지할 수 있도록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pull request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를 용이하게 해줌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자동 화면 노출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한번이라도 사용하고 삭제된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브랜치명은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사용하지 말 것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–b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# </a:t>
            </a:r>
            <a:r>
              <a:rPr lang="en-US" altLang="ko-KR" dirty="0" err="1">
                <a:latin typeface="+mn-ea"/>
              </a:rPr>
              <a:t>sp</a:t>
            </a:r>
            <a:r>
              <a:rPr lang="ko-KR" altLang="en-US" dirty="0">
                <a:latin typeface="+mn-ea"/>
              </a:rPr>
              <a:t>관 설명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project.txt</a:t>
            </a:r>
            <a:r>
              <a:rPr lang="ko-KR" altLang="en-US" dirty="0">
                <a:latin typeface="+mn-ea"/>
              </a:rPr>
              <a:t>를 열고 내용 기입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833446" y="5732585"/>
            <a:ext cx="1401273" cy="3399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009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888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확인하고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‘2nd 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423" y="3899755"/>
            <a:ext cx="7696200" cy="12858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544263" y="3873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972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58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-</a:t>
            </a:r>
            <a:r>
              <a:rPr lang="en-US" altLang="ko-KR" dirty="0" err="1">
                <a:latin typeface="+mn-ea"/>
              </a:rPr>
              <a:t>av</a:t>
            </a:r>
            <a:r>
              <a:rPr lang="en-US" altLang="ko-KR" dirty="0">
                <a:latin typeface="+mn-ea"/>
              </a:rPr>
              <a:t> 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woring</a:t>
            </a:r>
            <a:r>
              <a:rPr lang="en-US" altLang="ko-KR" dirty="0">
                <a:latin typeface="+mn-ea"/>
              </a:rPr>
              <a:t> tree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-u origin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은 첫번째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이므로 </a:t>
            </a:r>
            <a:r>
              <a:rPr lang="en-US" altLang="ko-KR" dirty="0">
                <a:latin typeface="+mn-ea"/>
              </a:rPr>
              <a:t>-u option </a:t>
            </a:r>
            <a:r>
              <a:rPr lang="ko-KR" altLang="en-US" dirty="0">
                <a:latin typeface="+mn-ea"/>
              </a:rPr>
              <a:t>추가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46088" lvl="1" indent="-176213"/>
            <a:r>
              <a:rPr lang="ko-KR" altLang="en-US" dirty="0">
                <a:latin typeface="+mn-ea"/>
              </a:rPr>
              <a:t>내가 참여하는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</a:t>
            </a:r>
            <a:endParaRPr lang="en-US" altLang="ko-KR" dirty="0">
              <a:latin typeface="+mn-ea"/>
            </a:endParaRPr>
          </a:p>
          <a:p>
            <a:pPr marL="269875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로 가면 자동으로 연결되어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72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클릭하면 </a:t>
            </a:r>
            <a:r>
              <a:rPr lang="en-US" altLang="ko-KR" dirty="0">
                <a:latin typeface="+mn-ea"/>
              </a:rPr>
              <a:t>PR </a:t>
            </a:r>
            <a:r>
              <a:rPr lang="ko-KR" altLang="en-US" dirty="0">
                <a:latin typeface="+mn-ea"/>
              </a:rPr>
              <a:t>신청화면으로 전환됨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6" y="2032030"/>
            <a:ext cx="7607242" cy="418120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4920343" y="2002971"/>
            <a:ext cx="1738365" cy="122087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6" y="3124916"/>
            <a:ext cx="6780051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9525" y="31798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87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(owner </a:t>
            </a:r>
            <a:r>
              <a:rPr lang="ko-KR" altLang="en-US" dirty="0"/>
              <a:t>화면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보이지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않음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96" y="2074983"/>
            <a:ext cx="7949438" cy="405618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63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(owner </a:t>
            </a:r>
            <a:r>
              <a:rPr lang="ko-KR" altLang="en-US" dirty="0"/>
              <a:t>화면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 옮겨가면 신규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정보가 보임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참여자가 </a:t>
            </a:r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시킬 수 있음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3" y="2048867"/>
            <a:ext cx="8159627" cy="41628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348509" y="3751385"/>
            <a:ext cx="1822475" cy="306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5" y="3605559"/>
            <a:ext cx="7443852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036277" y="2002971"/>
            <a:ext cx="1884066" cy="185867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259096" y="1930058"/>
            <a:ext cx="651" cy="18213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00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5"/>
            <a:ext cx="8802214" cy="266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다른 </a:t>
            </a:r>
            <a:r>
              <a:rPr lang="en-US" altLang="ko-KR" dirty="0"/>
              <a:t>ID</a:t>
            </a:r>
            <a:r>
              <a:rPr lang="ko-KR" altLang="en-US" dirty="0"/>
              <a:t>로 협업할 때 주의 사항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config</a:t>
            </a:r>
            <a:r>
              <a:rPr lang="en-US" altLang="ko-KR" dirty="0">
                <a:latin typeface="+mn-ea"/>
              </a:rPr>
              <a:t> user.name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수정 등록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필요시 기타 환경 수정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폰트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할 때 다음과 같은 에러 발생시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fatal: unable to access,…..    The requested URL returned error: 403</a:t>
            </a:r>
          </a:p>
          <a:p>
            <a:pPr lvl="1"/>
            <a:r>
              <a:rPr lang="ko-KR" altLang="en-US" dirty="0">
                <a:latin typeface="+mn-ea"/>
              </a:rPr>
              <a:t>제어판 →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사용자계정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자격증명관리자 → </a:t>
            </a:r>
            <a:r>
              <a:rPr lang="en-US" altLang="ko-KR" dirty="0">
                <a:latin typeface="+mn-ea"/>
              </a:rPr>
              <a:t>window </a:t>
            </a:r>
            <a:r>
              <a:rPr lang="ko-KR" altLang="en-US" dirty="0">
                <a:latin typeface="+mn-ea"/>
              </a:rPr>
              <a:t>자격증명→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 err="1">
                <a:latin typeface="+mn-ea"/>
              </a:rPr>
              <a:t>관련항목</a:t>
            </a:r>
            <a:r>
              <a:rPr lang="ko-KR" altLang="en-US" dirty="0">
                <a:latin typeface="+mn-ea"/>
              </a:rPr>
              <a:t> 모두 삭제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다시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하면 아래와 같은 등록 화면이 나옴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클릭하면 이런 화면이 나오면서 </a:t>
            </a:r>
            <a:r>
              <a:rPr lang="ko-KR" altLang="en-US" dirty="0" err="1">
                <a:latin typeface="+mn-ea"/>
              </a:rPr>
              <a:t>등록완료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49" y="3828476"/>
            <a:ext cx="2880901" cy="25139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2098248" y="4908052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357349" y="3781785"/>
            <a:ext cx="1951630" cy="1231869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558" y="4356799"/>
            <a:ext cx="3516645" cy="145734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632812" y="3828476"/>
            <a:ext cx="50069" cy="528323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085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확인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6" y="3124916"/>
            <a:ext cx="6780051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99" y="2168769"/>
            <a:ext cx="8543925" cy="40957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80829" y="4356349"/>
            <a:ext cx="7419372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756134" y="4023304"/>
            <a:ext cx="38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받는 곳과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보내는 곳을 확인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84326" y="4421527"/>
            <a:ext cx="761705" cy="2026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84704" y="4435761"/>
            <a:ext cx="1284620" cy="1884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10657" y="4971713"/>
            <a:ext cx="3709686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65179" y="4717297"/>
            <a:ext cx="109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0000FF"/>
                </a:solidFill>
              </a:rPr>
              <a:t>제목 수정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4471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61" y="2267383"/>
            <a:ext cx="8521276" cy="333588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스크롤하여 변경된 내용 확인하고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697171" y="4678735"/>
            <a:ext cx="3165475" cy="24495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9645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80" y="2040181"/>
            <a:ext cx="8248650" cy="37623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및 맨 밑에 내용 변경을 확인한 후에 클릭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714" y="3124916"/>
            <a:ext cx="3715919" cy="27477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663627" y="5359099"/>
            <a:ext cx="1882496" cy="29262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125041" y="3152019"/>
            <a:ext cx="109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설명 추가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4841634" y="3305908"/>
            <a:ext cx="293074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6811108" y="2040181"/>
            <a:ext cx="644769" cy="331891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318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및 맨 밑에 내용 변경을 확인한 후에 클릭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644656"/>
            <a:ext cx="8486775" cy="46101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7488" y="3320149"/>
            <a:ext cx="882181" cy="3611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7490" y="2941185"/>
            <a:ext cx="6581172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7078662" y="2937664"/>
            <a:ext cx="4282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66315" y="2654579"/>
            <a:ext cx="27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앞에서 기입한 </a:t>
            </a:r>
            <a:r>
              <a:rPr lang="en-US" altLang="ko-KR" sz="1400" dirty="0">
                <a:solidFill>
                  <a:srgbClr val="0000FF"/>
                </a:solidFill>
              </a:rPr>
              <a:t>PR commit</a:t>
            </a:r>
            <a:r>
              <a:rPr lang="ko-KR" altLang="en-US" sz="1400" dirty="0">
                <a:solidFill>
                  <a:srgbClr val="0000FF"/>
                </a:solidFill>
              </a:rPr>
              <a:t> 요약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501625" y="2629887"/>
            <a:ext cx="2671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저장소에 요청된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고유 번호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7583879" y="2937664"/>
            <a:ext cx="227785" cy="14179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995414" y="1797998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진행중인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하나 있음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402018" y="1928064"/>
            <a:ext cx="593396" cy="30466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301332" y="3694722"/>
            <a:ext cx="129270" cy="91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30602" y="3632723"/>
            <a:ext cx="1382936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진행중 상태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9443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8" y="1926951"/>
            <a:ext cx="8286750" cy="42767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본인이 심사없이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할 수 있으나 참여자들의 의견을 듣고 결정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955322" y="5786353"/>
            <a:ext cx="2747919" cy="321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233400" y="5599805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을 취소하고자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를 하고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시키면 됨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5082141" y="5947038"/>
            <a:ext cx="873181" cy="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688199" y="2741165"/>
            <a:ext cx="3597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45122" y="3233263"/>
            <a:ext cx="1873215" cy="295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380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리더</a:t>
            </a:r>
            <a:r>
              <a:rPr lang="en-US" altLang="ko-KR" dirty="0">
                <a:latin typeface="+mn-ea"/>
              </a:rPr>
              <a:t>(repository owner) </a:t>
            </a:r>
            <a:r>
              <a:rPr lang="ko-KR" altLang="en-US" dirty="0">
                <a:latin typeface="+mn-ea"/>
              </a:rPr>
              <a:t>및 참여자에게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16" y="1970981"/>
            <a:ext cx="7816362" cy="4198654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45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1819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87" y="2002240"/>
            <a:ext cx="7604979" cy="43900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화면과 동일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662962" y="4079630"/>
            <a:ext cx="1257192" cy="278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920153" y="3889498"/>
            <a:ext cx="171156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ko-KR" altLang="en-US" sz="1400" dirty="0" err="1">
                <a:solidFill>
                  <a:srgbClr val="0000FF"/>
                </a:solidFill>
              </a:rPr>
              <a:t>다음쪽</a:t>
            </a:r>
            <a:r>
              <a:rPr lang="ko-KR" altLang="en-US" sz="1400" dirty="0">
                <a:solidFill>
                  <a:srgbClr val="0000FF"/>
                </a:solidFill>
              </a:rPr>
              <a:t> 확인후 클릭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46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1650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화면과 동일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참여자 누구나 할 수 있음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2" y="1925816"/>
            <a:ext cx="7805479" cy="43760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27393" y="3436690"/>
            <a:ext cx="1831622" cy="352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3012831" y="1925816"/>
            <a:ext cx="1663631" cy="151087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8049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수정 내용 검토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67" y="2062600"/>
            <a:ext cx="8365831" cy="37989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7617178" y="3609887"/>
            <a:ext cx="1069622" cy="214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543908" y="1852246"/>
            <a:ext cx="5073270" cy="175764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7986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432" y="3106616"/>
            <a:ext cx="5941548" cy="29856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86" y="1987543"/>
            <a:ext cx="3695700" cy="18383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의견 제시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112369" y="5816294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2684585" y="5811939"/>
            <a:ext cx="5427784" cy="14234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63386" y="3563074"/>
            <a:ext cx="268532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마우스를 클릭한 상태로 움직여서 코멘트할 라인 </a:t>
            </a:r>
            <a:r>
              <a:rPr lang="ko-KR" altLang="en-US" sz="1400" dirty="0" err="1">
                <a:solidFill>
                  <a:srgbClr val="0000FF"/>
                </a:solidFill>
              </a:rPr>
              <a:t>선정후</a:t>
            </a:r>
            <a:r>
              <a:rPr lang="ko-KR" altLang="en-US" sz="1400" dirty="0">
                <a:solidFill>
                  <a:srgbClr val="0000FF"/>
                </a:solidFill>
              </a:rPr>
              <a:t> 놓으면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011200" y="4878179"/>
            <a:ext cx="219295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할 공간이 생기고 </a:t>
            </a:r>
            <a:endParaRPr lang="en-US" altLang="ko-KR" sz="1400" dirty="0">
              <a:solidFill>
                <a:srgbClr val="0000FF"/>
              </a:solidFill>
            </a:endParaRPr>
          </a:p>
          <a:p>
            <a:r>
              <a:rPr lang="ko-KR" altLang="en-US" sz="1400" dirty="0">
                <a:solidFill>
                  <a:srgbClr val="0000FF"/>
                </a:solidFill>
              </a:rPr>
              <a:t>내용 </a:t>
            </a:r>
            <a:r>
              <a:rPr lang="ko-KR" altLang="en-US" sz="1400" dirty="0" err="1">
                <a:solidFill>
                  <a:srgbClr val="0000FF"/>
                </a:solidFill>
              </a:rPr>
              <a:t>입력후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1758462" y="4230989"/>
            <a:ext cx="1668434" cy="81640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994975" y="5615594"/>
            <a:ext cx="5322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94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74" y="2667000"/>
            <a:ext cx="8486775" cy="35814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작성 및 내용 확인 </a:t>
            </a:r>
            <a:r>
              <a:rPr lang="en-US" altLang="ko-KR" dirty="0">
                <a:latin typeface="+mn-ea"/>
              </a:rPr>
              <a:t>: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참여자를 초청할 내용 준비 완료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74574" y="5656235"/>
            <a:ext cx="1042225" cy="261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887864" y="4607701"/>
            <a:ext cx="895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699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2" y="935697"/>
            <a:ext cx="8094700" cy="5254753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8130" y="4141667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77426" y="3463209"/>
            <a:ext cx="84781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승인 </a:t>
            </a:r>
            <a:r>
              <a:rPr lang="ko-KR" altLang="en-US" sz="1400">
                <a:solidFill>
                  <a:srgbClr val="0000FF"/>
                </a:solidFill>
              </a:rPr>
              <a:t>선택 후 리뷰 제출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6847" y="1228888"/>
            <a:ext cx="1277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240" y="3311415"/>
            <a:ext cx="1069622" cy="21415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0226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2" y="935697"/>
            <a:ext cx="8094700" cy="5254753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8130" y="4141667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77426" y="3463209"/>
            <a:ext cx="84781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승인 </a:t>
            </a:r>
            <a:r>
              <a:rPr lang="ko-KR" altLang="en-US" sz="1400">
                <a:solidFill>
                  <a:srgbClr val="0000FF"/>
                </a:solidFill>
              </a:rPr>
              <a:t>선택 후 리뷰 제출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6847" y="1228888"/>
            <a:ext cx="1277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240" y="3311415"/>
            <a:ext cx="1069622" cy="21415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801640" y="5573969"/>
            <a:ext cx="656668" cy="19378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51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0887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5" y="888952"/>
            <a:ext cx="7936523" cy="5493164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39704" y="4455854"/>
            <a:ext cx="2007588" cy="749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423139" y="3299787"/>
            <a:ext cx="2676789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이미 승인을 했기 때문에 언제든지 완료 가능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544270" y="1205442"/>
            <a:ext cx="19257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61794" y="3418303"/>
            <a:ext cx="1292421" cy="21585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954215" y="3528646"/>
            <a:ext cx="468924" cy="3275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0142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제안자에게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한 사람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963248"/>
            <a:ext cx="8467725" cy="4314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9551" y="4326900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5526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제안자에게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한 사람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963248"/>
            <a:ext cx="8467725" cy="4314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9551" y="4326900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0308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655" y="2776903"/>
            <a:ext cx="3829050" cy="28384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2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수정작업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project.txt</a:t>
            </a:r>
            <a:r>
              <a:rPr lang="ko-KR" altLang="en-US" dirty="0">
                <a:latin typeface="+mn-ea"/>
              </a:rPr>
              <a:t>를 열고 내용 보강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751384" y="2764209"/>
            <a:ext cx="1263271" cy="22474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55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8252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3908833"/>
            <a:ext cx="7686675" cy="13906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888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확인하고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‘3rd floor add to </a:t>
            </a:r>
            <a:r>
              <a:rPr lang="en-US" altLang="ko-KR" dirty="0" err="1">
                <a:latin typeface="+mn-ea"/>
              </a:rPr>
              <a:t>sp</a:t>
            </a:r>
            <a:r>
              <a:rPr lang="en-US" altLang="ko-KR" dirty="0">
                <a:latin typeface="+mn-ea"/>
              </a:rPr>
              <a:t> building’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544263" y="3873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56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0732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58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-</a:t>
            </a:r>
            <a:r>
              <a:rPr lang="en-US" altLang="ko-KR" dirty="0" err="1">
                <a:latin typeface="+mn-ea"/>
              </a:rPr>
              <a:t>avv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>
                <a:latin typeface="+mn-ea"/>
              </a:rPr>
              <a:t>모든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트랙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자세히 리스트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트랙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은 두번째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이므로 간략히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46088" lvl="1" indent="-176213"/>
            <a:r>
              <a:rPr lang="ko-KR" altLang="en-US" dirty="0">
                <a:latin typeface="+mn-ea"/>
              </a:rPr>
              <a:t>내가 참여하는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</a:t>
            </a:r>
            <a:endParaRPr lang="en-US" altLang="ko-KR" dirty="0">
              <a:latin typeface="+mn-ea"/>
            </a:endParaRPr>
          </a:p>
          <a:p>
            <a:pPr marL="269875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로 가면 자동으로 연결되어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8173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40" y="2143823"/>
            <a:ext cx="7992639" cy="411246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보이지 않음</a:t>
            </a:r>
            <a:r>
              <a:rPr lang="en-US" altLang="ko-KR" dirty="0">
                <a:latin typeface="+mn-ea"/>
              </a:rPr>
              <a:t>(?)  ← (</a:t>
            </a:r>
            <a:r>
              <a:rPr lang="ko-KR" altLang="en-US" dirty="0">
                <a:latin typeface="+mn-ea"/>
              </a:rPr>
              <a:t>첫번째 등록만 보임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268878" y="2644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324568" y="2180276"/>
            <a:ext cx="20914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클릭하여 변경 내용 확인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153508" y="2390341"/>
            <a:ext cx="527538" cy="25432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4586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3869347"/>
            <a:ext cx="7753350" cy="23431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1" y="2197903"/>
            <a:ext cx="7959681" cy="145302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 화면으로 이동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28015" y="3130062"/>
            <a:ext cx="2917154" cy="209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507668" y="4815998"/>
            <a:ext cx="1236640" cy="27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944910" y="3130062"/>
            <a:ext cx="9426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>
                <a:solidFill>
                  <a:srgbClr val="FF0000"/>
                </a:solidFill>
              </a:rPr>
              <a:t>클릭하고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887542" y="4490578"/>
            <a:ext cx="9426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클릭하면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194126" y="4798355"/>
            <a:ext cx="1044833" cy="27181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010650" y="5999181"/>
            <a:ext cx="65714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sz="1400" dirty="0">
                <a:solidFill>
                  <a:srgbClr val="0000FF"/>
                </a:solidFill>
              </a:rPr>
              <a:t>한 개의 </a:t>
            </a:r>
            <a:r>
              <a:rPr lang="ko-KR" altLang="en-US" sz="1400" dirty="0" err="1">
                <a:solidFill>
                  <a:srgbClr val="0000FF"/>
                </a:solidFill>
              </a:rPr>
              <a:t>브랜치에</a:t>
            </a:r>
            <a:r>
              <a:rPr lang="ko-KR" altLang="en-US" sz="1400" dirty="0">
                <a:solidFill>
                  <a:srgbClr val="0000FF"/>
                </a:solidFill>
              </a:rPr>
              <a:t> 두개 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>
                <a:solidFill>
                  <a:srgbClr val="0000FF"/>
                </a:solidFill>
              </a:rPr>
              <a:t>최초</a:t>
            </a:r>
            <a:r>
              <a:rPr lang="en-US" altLang="ko-KR" sz="1400" dirty="0">
                <a:solidFill>
                  <a:srgbClr val="0000FF"/>
                </a:solidFill>
              </a:rPr>
              <a:t>, </a:t>
            </a:r>
            <a:r>
              <a:rPr lang="ko-KR" altLang="en-US" sz="1400" dirty="0">
                <a:solidFill>
                  <a:srgbClr val="0000FF"/>
                </a:solidFill>
              </a:rPr>
              <a:t>수정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r>
              <a:rPr lang="ko-KR" altLang="en-US" sz="1400" dirty="0">
                <a:solidFill>
                  <a:srgbClr val="0000FF"/>
                </a:solidFill>
              </a:rPr>
              <a:t>의 </a:t>
            </a:r>
            <a:r>
              <a:rPr lang="en-US" altLang="ko-KR" sz="1400" dirty="0">
                <a:solidFill>
                  <a:srgbClr val="0000FF"/>
                </a:solidFill>
              </a:rPr>
              <a:t>commit</a:t>
            </a:r>
            <a:r>
              <a:rPr lang="ko-KR" altLang="en-US" sz="1400" dirty="0">
                <a:solidFill>
                  <a:srgbClr val="0000FF"/>
                </a:solidFill>
              </a:rPr>
              <a:t>을 했기 때문에 두개로 표시됨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 flipV="1">
            <a:off x="2710149" y="5087816"/>
            <a:ext cx="275422" cy="91136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05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051050"/>
            <a:ext cx="7515225" cy="30099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 : </a:t>
            </a:r>
            <a:r>
              <a:rPr lang="ko-KR" altLang="en-US" dirty="0">
                <a:latin typeface="+mn-ea"/>
              </a:rPr>
              <a:t>내용 입력 후 </a:t>
            </a:r>
            <a:r>
              <a:rPr lang="en-US" altLang="ko-KR" dirty="0">
                <a:latin typeface="+mn-ea"/>
              </a:rPr>
              <a:t>commit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2861D-2AFA-476D-8807-2FB72DE90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02" y="4983765"/>
            <a:ext cx="6229350" cy="12573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1056096" y="5709857"/>
            <a:ext cx="1389359" cy="374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58E800-8E18-4C6C-B92D-238A520F24E2}"/>
              </a:ext>
            </a:extLst>
          </p:cNvPr>
          <p:cNvCxnSpPr>
            <a:cxnSpLocks/>
          </p:cNvCxnSpPr>
          <p:nvPr/>
        </p:nvCxnSpPr>
        <p:spPr>
          <a:xfrm flipH="1">
            <a:off x="2445455" y="1962146"/>
            <a:ext cx="1730153" cy="36502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60EF80E-8985-4BEC-AE3D-1949690503A8}"/>
              </a:ext>
            </a:extLst>
          </p:cNvPr>
          <p:cNvCxnSpPr>
            <a:cxnSpLocks/>
          </p:cNvCxnSpPr>
          <p:nvPr/>
        </p:nvCxnSpPr>
        <p:spPr>
          <a:xfrm flipH="1">
            <a:off x="2031003" y="1923973"/>
            <a:ext cx="830175" cy="2351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3580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074769"/>
            <a:ext cx="8463287" cy="401733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변경된 내용 확인후 </a:t>
            </a:r>
            <a:r>
              <a:rPr lang="en-US" altLang="ko-KR" dirty="0">
                <a:latin typeface="+mn-ea"/>
              </a:rPr>
              <a:t>review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930016" y="4625863"/>
            <a:ext cx="3875058" cy="415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72875" y="5784322"/>
            <a:ext cx="20914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밑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 err="1">
                <a:solidFill>
                  <a:srgbClr val="0000FF"/>
                </a:solidFill>
              </a:rPr>
              <a:t>다음쪽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r>
              <a:rPr lang="ko-KR" altLang="en-US" sz="1400" dirty="0">
                <a:solidFill>
                  <a:srgbClr val="0000FF"/>
                </a:solidFill>
              </a:rPr>
              <a:t>에 코멘트 삽입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2953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83" y="2037984"/>
            <a:ext cx="7105650" cy="37433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변경된 내용 확인후 </a:t>
            </a:r>
            <a:r>
              <a:rPr lang="en-US" altLang="ko-KR" dirty="0">
                <a:latin typeface="+mn-ea"/>
              </a:rPr>
              <a:t>review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79339" y="3767510"/>
            <a:ext cx="2232784" cy="28867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988631" y="4998433"/>
            <a:ext cx="1459061" cy="288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61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2560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리더</a:t>
            </a:r>
            <a:r>
              <a:rPr lang="en-US" altLang="ko-KR" dirty="0">
                <a:latin typeface="+mn-ea"/>
              </a:rPr>
              <a:t>(repository owner) </a:t>
            </a:r>
            <a:r>
              <a:rPr lang="ko-KR" altLang="en-US" dirty="0">
                <a:latin typeface="+mn-ea"/>
              </a:rPr>
              <a:t>및 참여자에게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54" y="2016370"/>
            <a:ext cx="7772400" cy="4114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936158" y="4569271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62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4213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21" y="1716015"/>
            <a:ext cx="5832963" cy="17851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590" y="3707090"/>
            <a:ext cx="6325333" cy="2484952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59699" y="5841422"/>
            <a:ext cx="1141589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538566" y="4973013"/>
            <a:ext cx="2247987" cy="37222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04024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화면에 들어가서 내용 확인</a:t>
            </a:r>
            <a:r>
              <a:rPr lang="en-US" altLang="ko-KR" dirty="0">
                <a:latin typeface="+mn-ea"/>
              </a:rPr>
              <a:t>,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332892" y="2965938"/>
            <a:ext cx="1019908" cy="200707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31868" y="5841422"/>
            <a:ext cx="274181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 하면 </a:t>
            </a:r>
            <a:r>
              <a:rPr lang="en-US" altLang="ko-KR" sz="1400" dirty="0">
                <a:solidFill>
                  <a:srgbClr val="FF0000"/>
                </a:solidFill>
              </a:rPr>
              <a:t>Merge PR</a:t>
            </a:r>
            <a:r>
              <a:rPr lang="ko-KR" altLang="en-US" sz="1400" dirty="0">
                <a:solidFill>
                  <a:srgbClr val="FF0000"/>
                </a:solidFill>
              </a:rPr>
              <a:t>로 넘어감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63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2849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25" y="1787945"/>
            <a:ext cx="7800975" cy="44005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30462" y="5607774"/>
            <a:ext cx="1832227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1917" y="2598730"/>
            <a:ext cx="2053283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4128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4" y="1969608"/>
            <a:ext cx="7553325" cy="1352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52" y="3494083"/>
            <a:ext cx="7715250" cy="15430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51916" y="4676232"/>
            <a:ext cx="1291283" cy="360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1917" y="2598730"/>
            <a:ext cx="2053283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65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1921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946032"/>
            <a:ext cx="7962900" cy="35147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996931" y="4816909"/>
            <a:ext cx="1291283" cy="360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후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하면 좋지만 하지 말고 넘어 갑시다</a:t>
            </a:r>
            <a:r>
              <a:rPr lang="en-US" altLang="ko-KR" dirty="0">
                <a:latin typeface="+mn-ea"/>
              </a:rPr>
              <a:t>)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1388" y="4636458"/>
            <a:ext cx="612303" cy="541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3012831" y="1711569"/>
            <a:ext cx="3984100" cy="310534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663197" y="5358062"/>
            <a:ext cx="406833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연습을 위해 삭제하지 말고 다음으로</a:t>
            </a:r>
            <a:r>
              <a:rPr lang="en-US" altLang="ko-KR" sz="1400" dirty="0">
                <a:solidFill>
                  <a:srgbClr val="0000FF"/>
                </a:solidFill>
              </a:rPr>
              <a:t>…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66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0242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711569"/>
            <a:ext cx="8010525" cy="38195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249224" y="4078355"/>
            <a:ext cx="1686190" cy="235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새로운 내용으로 대체 됨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62795" y="2812476"/>
            <a:ext cx="893118" cy="228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3012831" y="1711569"/>
            <a:ext cx="1096461" cy="236678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095568" y="2550528"/>
            <a:ext cx="65810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6836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946032"/>
            <a:ext cx="8466922" cy="306837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476752" y="4452930"/>
            <a:ext cx="391826" cy="207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203373" y="1564395"/>
            <a:ext cx="6469292" cy="28885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4202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94" y="1857896"/>
            <a:ext cx="8593643" cy="374108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 </a:t>
            </a:r>
            <a:endParaRPr lang="en-US" altLang="ko-KR" dirty="0">
              <a:solidFill>
                <a:srgbClr val="0000FF"/>
              </a:solidFill>
            </a:endParaRPr>
          </a:p>
          <a:p>
            <a:pPr marL="620713" lvl="1" indent="-169863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만든 사람에게만 보임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203373" y="1564395"/>
            <a:ext cx="1773716" cy="246752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517516" y="4031915"/>
            <a:ext cx="8329027" cy="71451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0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86" y="2033894"/>
            <a:ext cx="6850525" cy="419091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→ Invite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collaborator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848529" y="2069498"/>
            <a:ext cx="775262" cy="301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4758202" y="5950561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13219" y="2998833"/>
            <a:ext cx="1375764" cy="269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2330316" y="2370618"/>
            <a:ext cx="4419594" cy="7631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2288983" y="3268659"/>
            <a:ext cx="3121217" cy="26311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2787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58" y="1946032"/>
            <a:ext cx="8714342" cy="3722899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 </a:t>
            </a:r>
            <a:endParaRPr lang="en-US" altLang="ko-KR" dirty="0">
              <a:solidFill>
                <a:srgbClr val="0000FF"/>
              </a:solidFill>
            </a:endParaRPr>
          </a:p>
          <a:p>
            <a:pPr marL="620713" lvl="1" indent="-169863"/>
            <a:r>
              <a:rPr lang="ko-KR" altLang="en-US" dirty="0">
                <a:latin typeface="+mn-ea"/>
              </a:rPr>
              <a:t>삭제해도 언제든지 되살릴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08475" y="5795682"/>
            <a:ext cx="87858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0000FF"/>
                </a:solidFill>
              </a:rPr>
              <a:t>이 화면이 변경된 이후에 </a:t>
            </a:r>
            <a:r>
              <a:rPr lang="en-US" altLang="ko-KR" sz="1400" dirty="0">
                <a:solidFill>
                  <a:srgbClr val="0000FF"/>
                </a:solidFill>
              </a:rPr>
              <a:t>restore</a:t>
            </a:r>
            <a:r>
              <a:rPr lang="ko-KR" altLang="en-US" sz="1400" dirty="0">
                <a:solidFill>
                  <a:srgbClr val="0000FF"/>
                </a:solidFill>
              </a:rPr>
              <a:t>하기 위하여는 </a:t>
            </a:r>
            <a:r>
              <a:rPr lang="en-US" altLang="ko-KR" sz="1400" dirty="0">
                <a:solidFill>
                  <a:srgbClr val="0000FF"/>
                </a:solidFill>
              </a:rPr>
              <a:t>pull requests </a:t>
            </a:r>
            <a:r>
              <a:rPr lang="ko-KR" altLang="en-US" sz="1400" dirty="0">
                <a:solidFill>
                  <a:srgbClr val="0000FF"/>
                </a:solidFill>
              </a:rPr>
              <a:t>클릭 </a:t>
            </a:r>
            <a:r>
              <a:rPr lang="en-US" altLang="ko-KR" sz="1400" dirty="0">
                <a:solidFill>
                  <a:srgbClr val="0000FF"/>
                </a:solidFill>
              </a:rPr>
              <a:t>→closed</a:t>
            </a:r>
            <a:r>
              <a:rPr lang="ko-KR" altLang="en-US" sz="1400" dirty="0">
                <a:solidFill>
                  <a:srgbClr val="0000FF"/>
                </a:solidFill>
              </a:rPr>
              <a:t>된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번호 클릭 </a:t>
            </a:r>
            <a:r>
              <a:rPr lang="en-US" altLang="ko-KR" sz="1400" dirty="0">
                <a:solidFill>
                  <a:srgbClr val="0000FF"/>
                </a:solidFill>
              </a:rPr>
              <a:t>→ </a:t>
            </a:r>
            <a:r>
              <a:rPr lang="ko-KR" altLang="en-US" sz="1400" dirty="0">
                <a:solidFill>
                  <a:srgbClr val="0000FF"/>
                </a:solidFill>
              </a:rPr>
              <a:t>맨 밑에 </a:t>
            </a:r>
            <a:r>
              <a:rPr lang="en-US" altLang="ko-KR" sz="1400" dirty="0">
                <a:solidFill>
                  <a:srgbClr val="0000FF"/>
                </a:solidFill>
              </a:rPr>
              <a:t>restore </a:t>
            </a:r>
            <a:r>
              <a:rPr lang="ko-KR" altLang="en-US" sz="1400" dirty="0">
                <a:solidFill>
                  <a:srgbClr val="0000FF"/>
                </a:solidFill>
              </a:rPr>
              <a:t>버튼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9500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 순서 요약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71</a:t>
            </a:fld>
            <a:r>
              <a:rPr lang="en-US" altLang="ko-KR"/>
              <a:t>/76</a:t>
            </a:r>
            <a:endParaRPr lang="ko-KR" alt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5AD3CA17-355E-4A88-B48C-049858FDC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Feature branch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Create new branch </a:t>
            </a:r>
            <a:r>
              <a:rPr lang="en-US" altLang="ko-KR" dirty="0">
                <a:sym typeface="Wingdings" panose="05000000000000000000" pitchFamily="2" charset="2"/>
              </a:rPr>
              <a:t> change files  add  commit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 new branch </a:t>
            </a:r>
            <a:r>
              <a:rPr lang="en-US" altLang="ko-KR" dirty="0">
                <a:sym typeface="Wingdings" panose="05000000000000000000" pitchFamily="2" charset="2"/>
              </a:rPr>
              <a:t> in main </a:t>
            </a:r>
            <a:r>
              <a:rPr lang="en-US" altLang="ko-KR" dirty="0" err="1">
                <a:sym typeface="Wingdings" panose="05000000000000000000" pitchFamily="2" charset="2"/>
              </a:rPr>
              <a:t>github</a:t>
            </a:r>
            <a:r>
              <a:rPr lang="en-US" altLang="ko-KR" dirty="0">
                <a:sym typeface="Wingdings" panose="05000000000000000000" pitchFamily="2" charset="2"/>
              </a:rPr>
              <a:t>(upstream)  compare&amp; pull </a:t>
            </a:r>
            <a:r>
              <a:rPr lang="en-US" altLang="ko-KR" dirty="0" err="1">
                <a:sym typeface="Wingdings" panose="05000000000000000000" pitchFamily="2" charset="2"/>
              </a:rPr>
              <a:t>requ</a:t>
            </a:r>
            <a:r>
              <a:rPr lang="ko-KR" altLang="en-US" dirty="0">
                <a:sym typeface="Wingdings" panose="05000000000000000000" pitchFamily="2" charset="2"/>
              </a:rPr>
              <a:t>버튼 생성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ym typeface="Wingdings" panose="05000000000000000000" pitchFamily="2" charset="2"/>
              </a:rPr>
              <a:t>    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 err="1">
                <a:sym typeface="Wingdings" panose="05000000000000000000" pitchFamily="2" charset="2"/>
              </a:rPr>
              <a:t>브랜치가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upstream</a:t>
            </a:r>
            <a:r>
              <a:rPr lang="ko-KR" altLang="en-US" dirty="0">
                <a:sym typeface="Wingdings" panose="05000000000000000000" pitchFamily="2" charset="2"/>
              </a:rPr>
              <a:t>에 새로 생기면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ko-KR" altLang="en-US" dirty="0">
                <a:sym typeface="Wingdings" panose="05000000000000000000" pitchFamily="2" charset="2"/>
              </a:rPr>
              <a:t>버튼이 자동으로 생성되나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한번 생긴 </a:t>
            </a:r>
            <a:r>
              <a:rPr lang="en-US" altLang="ko-KR" dirty="0" err="1">
                <a:sym typeface="Wingdings" panose="05000000000000000000" pitchFamily="2" charset="2"/>
              </a:rPr>
              <a:t>br</a:t>
            </a:r>
            <a:r>
              <a:rPr lang="ko-KR" altLang="en-US" dirty="0">
                <a:sym typeface="Wingdings" panose="05000000000000000000" pitchFamily="2" charset="2"/>
              </a:rPr>
              <a:t>이면 자동으로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버튼이 생기지 않기 때문에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물론 로그인하여 </a:t>
            </a:r>
            <a:r>
              <a:rPr lang="en-US" altLang="ko-KR" dirty="0">
                <a:sym typeface="Wingdings" panose="05000000000000000000" pitchFamily="2" charset="2"/>
              </a:rPr>
              <a:t>pr</a:t>
            </a:r>
            <a:r>
              <a:rPr lang="ko-KR" altLang="en-US" dirty="0">
                <a:sym typeface="Wingdings" panose="05000000000000000000" pitchFamily="2" charset="2"/>
              </a:rPr>
              <a:t>할 수 있음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  <a:r>
              <a:rPr lang="ko-KR" altLang="en-US" dirty="0">
                <a:sym typeface="Wingdings" panose="05000000000000000000" pitchFamily="2" charset="2"/>
              </a:rPr>
              <a:t>가 되면 삭제하는 과정이 필요하다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 페이지에 메시지 남기기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3288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(reviewer, assignee </a:t>
            </a:r>
            <a:r>
              <a:rPr lang="ko-KR" altLang="en-US" dirty="0"/>
              <a:t>선정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71500"/>
            <a:ext cx="8642350" cy="1379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Reviewer </a:t>
            </a:r>
            <a:r>
              <a:rPr lang="ko-KR" altLang="en-US" dirty="0"/>
              <a:t>선정</a:t>
            </a:r>
            <a:endParaRPr lang="en-US" altLang="ko-KR" dirty="0"/>
          </a:p>
          <a:p>
            <a:pPr marL="446088" lvl="1" indent="-174625"/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를 요청한 사람이외에 누구나 선택될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46088" lvl="1" indent="-174625"/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Request</a:t>
            </a:r>
            <a:r>
              <a:rPr lang="ko-KR" altLang="en-US" dirty="0">
                <a:latin typeface="+mn-ea"/>
              </a:rPr>
              <a:t> 할 때 선정할 수도 있고 </a:t>
            </a:r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</a:t>
            </a:r>
            <a:r>
              <a:rPr lang="en-US" altLang="ko-KR" dirty="0">
                <a:latin typeface="+mn-ea"/>
              </a:rPr>
              <a:t>open</a:t>
            </a:r>
            <a:r>
              <a:rPr lang="ko-KR" altLang="en-US" dirty="0">
                <a:latin typeface="+mn-ea"/>
              </a:rPr>
              <a:t>한 후에도 선택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수정할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72</a:t>
            </a:fld>
            <a:r>
              <a:rPr lang="en-US" altLang="ko-KR"/>
              <a:t>/76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663E6AB-036E-41CA-BBF6-E1954210813E}"/>
              </a:ext>
            </a:extLst>
          </p:cNvPr>
          <p:cNvSpPr txBox="1">
            <a:spLocks/>
          </p:cNvSpPr>
          <p:nvPr/>
        </p:nvSpPr>
        <p:spPr>
          <a:xfrm>
            <a:off x="341787" y="2336734"/>
            <a:ext cx="8642350" cy="1379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Assignee </a:t>
            </a:r>
            <a:r>
              <a:rPr lang="ko-KR" altLang="en-US" dirty="0"/>
              <a:t>선정</a:t>
            </a:r>
            <a:endParaRPr lang="en-US" altLang="ko-KR" dirty="0"/>
          </a:p>
          <a:p>
            <a:pPr marL="446088" lvl="1" indent="-174625"/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를 요청한 사람 자신을 선정하는 것이 </a:t>
            </a:r>
            <a:r>
              <a:rPr lang="en-US" altLang="ko-KR" dirty="0">
                <a:latin typeface="+mn-ea"/>
              </a:rPr>
              <a:t>default</a:t>
            </a:r>
          </a:p>
          <a:p>
            <a:pPr marL="446088" lvl="1" indent="-174625"/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Request</a:t>
            </a:r>
            <a:r>
              <a:rPr lang="ko-KR" altLang="en-US" dirty="0">
                <a:latin typeface="+mn-ea"/>
              </a:rPr>
              <a:t> 할 때 선정할 수도 있고 </a:t>
            </a:r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</a:t>
            </a:r>
            <a:r>
              <a:rPr lang="en-US" altLang="ko-KR" dirty="0">
                <a:latin typeface="+mn-ea"/>
              </a:rPr>
              <a:t>open</a:t>
            </a:r>
            <a:r>
              <a:rPr lang="ko-KR" altLang="en-US" dirty="0">
                <a:latin typeface="+mn-ea"/>
              </a:rPr>
              <a:t>한 후에도 선택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수정할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2F5C60C-7DEA-45DD-B203-8DAFDFE41847}"/>
              </a:ext>
            </a:extLst>
          </p:cNvPr>
          <p:cNvSpPr txBox="1">
            <a:spLocks/>
          </p:cNvSpPr>
          <p:nvPr/>
        </p:nvSpPr>
        <p:spPr>
          <a:xfrm>
            <a:off x="341787" y="3728263"/>
            <a:ext cx="8642350" cy="1379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Reviewer, Assignee </a:t>
            </a:r>
            <a:r>
              <a:rPr lang="ko-KR" altLang="en-US" dirty="0"/>
              <a:t>차이</a:t>
            </a:r>
            <a:endParaRPr lang="en-US" altLang="ko-KR" dirty="0"/>
          </a:p>
          <a:p>
            <a:pPr marL="446088" lvl="1" indent="-174625"/>
            <a:r>
              <a:rPr lang="en-US" altLang="ko-KR" dirty="0">
                <a:latin typeface="+mn-ea"/>
              </a:rPr>
              <a:t>Reviewer</a:t>
            </a:r>
            <a:r>
              <a:rPr lang="ko-KR" altLang="en-US" dirty="0">
                <a:latin typeface="+mn-ea"/>
              </a:rPr>
              <a:t>는 내용의 추가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삭제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보강 등을 검토하는 사람</a:t>
            </a:r>
            <a:endParaRPr lang="en-US" altLang="ko-KR" dirty="0">
              <a:latin typeface="+mn-ea"/>
            </a:endParaRPr>
          </a:p>
          <a:p>
            <a:pPr marL="446088" lvl="1" indent="-174625"/>
            <a:r>
              <a:rPr lang="en-US" altLang="ko-KR" dirty="0">
                <a:latin typeface="+mn-ea"/>
              </a:rPr>
              <a:t>Assignee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 진행을 확인하는 사람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챙기는 사람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C46A9-96ED-48FD-8D89-A56E98A70259}"/>
              </a:ext>
            </a:extLst>
          </p:cNvPr>
          <p:cNvSpPr txBox="1"/>
          <p:nvPr/>
        </p:nvSpPr>
        <p:spPr>
          <a:xfrm>
            <a:off x="341786" y="5219864"/>
            <a:ext cx="8802213" cy="7046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주의 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과제에 참여하는 누구든지 수정할 수 있음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 되는 내용이 모두 실시간으로 기록되고 보임</a:t>
            </a:r>
            <a:endParaRPr lang="en-US" altLang="ko-KR" sz="14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따라서 과제 진행 전 팀원들과 의견을 나누고 규칙을 만들어 진행하면 됨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536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(merge </a:t>
            </a:r>
            <a:r>
              <a:rPr lang="ko-KR" altLang="en-US" dirty="0"/>
              <a:t>책임자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49727"/>
            <a:ext cx="8642350" cy="3088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누가 </a:t>
            </a:r>
            <a:r>
              <a:rPr lang="en-US" altLang="ko-KR" dirty="0"/>
              <a:t>Merge</a:t>
            </a:r>
            <a:r>
              <a:rPr lang="ko-KR" altLang="en-US" dirty="0"/>
              <a:t>를 해야 하나</a:t>
            </a:r>
            <a:r>
              <a:rPr lang="en-US" altLang="ko-KR" dirty="0"/>
              <a:t>?</a:t>
            </a:r>
            <a:endParaRPr lang="en-US" altLang="ko-KR" dirty="0">
              <a:latin typeface="+mn-ea"/>
            </a:endParaRPr>
          </a:p>
          <a:p>
            <a:pPr marL="533400" lvl="1" indent="-261938"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Request</a:t>
            </a:r>
            <a:r>
              <a:rPr lang="ko-KR" altLang="en-US" dirty="0">
                <a:latin typeface="+mn-ea"/>
              </a:rPr>
              <a:t>를 요청한 사람이 해야 한다 라고 생각하는 사람이 있고</a:t>
            </a:r>
            <a:r>
              <a:rPr lang="en-US" altLang="ko-KR" dirty="0">
                <a:latin typeface="+mn-ea"/>
              </a:rPr>
              <a:t>,</a:t>
            </a:r>
          </a:p>
          <a:p>
            <a:pPr marL="271462" lvl="1" indent="0">
              <a:buNone/>
            </a:pPr>
            <a:r>
              <a:rPr lang="en-US" altLang="ko-KR" dirty="0">
                <a:latin typeface="+mn-ea"/>
              </a:rPr>
              <a:t>   - merge </a:t>
            </a:r>
            <a:r>
              <a:rPr lang="ko-KR" altLang="en-US" dirty="0">
                <a:latin typeface="+mn-ea"/>
              </a:rPr>
              <a:t>이후의 일도 처리해야 하기 때문에</a:t>
            </a:r>
            <a:endParaRPr lang="en-US" altLang="ko-KR" dirty="0">
              <a:latin typeface="+mn-ea"/>
            </a:endParaRPr>
          </a:p>
          <a:p>
            <a:pPr marL="533400" lvl="1" indent="-263525">
              <a:buFont typeface="+mj-lt"/>
              <a:buAutoNum type="arabicPeriod" startAt="2"/>
            </a:pPr>
            <a:r>
              <a:rPr lang="ko-KR" altLang="en-US" dirty="0">
                <a:latin typeface="+mn-ea"/>
              </a:rPr>
              <a:t>과제의 일관성을 위하여 누군가 특정한 한 명이 해야 한다고 생각하는 사람이 있고</a:t>
            </a:r>
            <a:r>
              <a:rPr lang="en-US" altLang="ko-KR" dirty="0">
                <a:latin typeface="+mn-ea"/>
              </a:rPr>
              <a:t>,</a:t>
            </a:r>
          </a:p>
          <a:p>
            <a:pPr marL="533400" lvl="1" indent="-261938">
              <a:buFont typeface="+mj-lt"/>
              <a:buAutoNum type="arabicPeriod" startAt="2"/>
            </a:pPr>
            <a:r>
              <a:rPr lang="ko-KR" altLang="en-US" dirty="0">
                <a:latin typeface="+mn-ea"/>
              </a:rPr>
              <a:t>최소한 한명이 리뷰를 하고</a:t>
            </a:r>
            <a:r>
              <a:rPr lang="en-US" altLang="ko-KR" dirty="0">
                <a:latin typeface="+mn-ea"/>
              </a:rPr>
              <a:t>, Pull Request</a:t>
            </a:r>
            <a:r>
              <a:rPr lang="ko-KR" altLang="en-US" dirty="0">
                <a:latin typeface="+mn-ea"/>
              </a:rPr>
              <a:t>를 요청한 사람이 아닌 다른 누구라도 </a:t>
            </a:r>
            <a:endParaRPr lang="en-US" altLang="ko-KR" dirty="0">
              <a:latin typeface="+mn-ea"/>
            </a:endParaRPr>
          </a:p>
          <a:p>
            <a:pPr marL="271462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할 수 있다라고 생각하는 사람이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271462" lvl="1" indent="0">
              <a:buNone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73</a:t>
            </a:fld>
            <a:r>
              <a:rPr lang="en-US" altLang="ko-KR"/>
              <a:t>/76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C46A9-96ED-48FD-8D89-A56E98A70259}"/>
              </a:ext>
            </a:extLst>
          </p:cNvPr>
          <p:cNvSpPr txBox="1"/>
          <p:nvPr/>
        </p:nvSpPr>
        <p:spPr>
          <a:xfrm>
            <a:off x="501650" y="3516088"/>
            <a:ext cx="8130721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과제에 참여하는 사람들과 충분히 의견을 나누어 팀내에서 결정하여 진행하면 됨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5255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과제 내용 확인하기</a:t>
            </a:r>
            <a:r>
              <a:rPr lang="en-US" altLang="ko-KR" dirty="0"/>
              <a:t>(navigate </a:t>
            </a:r>
            <a:r>
              <a:rPr lang="ko-KR" altLang="en-US" dirty="0"/>
              <a:t>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560091"/>
            <a:ext cx="7877175" cy="4200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7793" y="2376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71533" y="2378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88450" y="2940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3558" y="4068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8978" y="4068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④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40"/>
            <a:ext cx="8642350" cy="697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주요 버튼 내용 확인해 보기</a:t>
            </a:r>
            <a:r>
              <a:rPr lang="en-US" altLang="ko-KR" dirty="0"/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74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0712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전체 과정을 볼 수 있음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936158" y="4569271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4" y="2054932"/>
            <a:ext cx="3943350" cy="4048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487" y="1120545"/>
            <a:ext cx="4057650" cy="510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1924" y="3519356"/>
            <a:ext cx="5322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42900" indent="-342900" algn="r">
              <a:buFont typeface="+mj-ea"/>
              <a:buAutoNum type="circleNumDbPlain"/>
            </a:pP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629" y="33346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81572" y="14775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4319" y="40422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75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2672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(1/2)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3BC3D8-4B48-4F1B-A50B-718D7DA68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703544"/>
            <a:ext cx="8235215" cy="31079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A4CBC73-B9C9-4909-BDB8-B3B45A7EEF3B}"/>
              </a:ext>
            </a:extLst>
          </p:cNvPr>
          <p:cNvSpPr/>
          <p:nvPr/>
        </p:nvSpPr>
        <p:spPr>
          <a:xfrm flipH="1">
            <a:off x="7692853" y="2726853"/>
            <a:ext cx="798003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2317D8-0FE6-4100-BB14-FD74CB34A5E6}"/>
              </a:ext>
            </a:extLst>
          </p:cNvPr>
          <p:cNvSpPr/>
          <p:nvPr/>
        </p:nvSpPr>
        <p:spPr>
          <a:xfrm flipH="1">
            <a:off x="802195" y="3774252"/>
            <a:ext cx="961290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1E655-BF2A-4443-99A0-06C144E78B4C}"/>
              </a:ext>
            </a:extLst>
          </p:cNvPr>
          <p:cNvSpPr txBox="1"/>
          <p:nvPr/>
        </p:nvSpPr>
        <p:spPr>
          <a:xfrm>
            <a:off x="8445473" y="26242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AE98DD-069D-4AA4-AB5B-0C74BE728D5E}"/>
              </a:ext>
            </a:extLst>
          </p:cNvPr>
          <p:cNvSpPr txBox="1"/>
          <p:nvPr/>
        </p:nvSpPr>
        <p:spPr>
          <a:xfrm>
            <a:off x="1753500" y="3722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76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9527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(2/2)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1B65BA-F78F-42C0-828E-37DFBD931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45" y="2038093"/>
            <a:ext cx="8411234" cy="357189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0B6B9A0-53F9-4115-B7DD-05A1121FAC6D}"/>
              </a:ext>
            </a:extLst>
          </p:cNvPr>
          <p:cNvSpPr/>
          <p:nvPr/>
        </p:nvSpPr>
        <p:spPr>
          <a:xfrm flipH="1">
            <a:off x="8392881" y="5050315"/>
            <a:ext cx="334179" cy="27279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D284D5-3376-40F6-89E0-1B7F3E85EFE7}"/>
              </a:ext>
            </a:extLst>
          </p:cNvPr>
          <p:cNvSpPr txBox="1"/>
          <p:nvPr/>
        </p:nvSpPr>
        <p:spPr>
          <a:xfrm>
            <a:off x="7977383" y="50020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E8D2A7-10DA-40E9-A114-1521168285A8}"/>
              </a:ext>
            </a:extLst>
          </p:cNvPr>
          <p:cNvSpPr/>
          <p:nvPr/>
        </p:nvSpPr>
        <p:spPr>
          <a:xfrm flipH="1">
            <a:off x="584478" y="2097858"/>
            <a:ext cx="961290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A3F08-1EB7-405D-82D1-B34804002966}"/>
              </a:ext>
            </a:extLst>
          </p:cNvPr>
          <p:cNvSpPr txBox="1"/>
          <p:nvPr/>
        </p:nvSpPr>
        <p:spPr>
          <a:xfrm>
            <a:off x="1535783" y="20465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77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5152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/>
              <a:t>참여자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/>
              <a:t>참여자 </a:t>
            </a:r>
            <a:r>
              <a:rPr lang="en-US" altLang="ko-KR" dirty="0"/>
              <a:t>(1/3)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6EE23C-4B8D-4743-B75B-F9DDE9794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90" y="1602922"/>
            <a:ext cx="2095500" cy="4914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E44962-D147-4D6E-86A5-4E87C37C5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185" y="1236450"/>
            <a:ext cx="2219325" cy="5429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D950DBC-B180-4D7B-BB25-0D835994B9D9}"/>
              </a:ext>
            </a:extLst>
          </p:cNvPr>
          <p:cNvSpPr/>
          <p:nvPr/>
        </p:nvSpPr>
        <p:spPr>
          <a:xfrm flipH="1">
            <a:off x="1452949" y="5604095"/>
            <a:ext cx="1693021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7E8EB4-D85A-43B8-A219-77ECB4213EC5}"/>
              </a:ext>
            </a:extLst>
          </p:cNvPr>
          <p:cNvSpPr txBox="1"/>
          <p:nvPr/>
        </p:nvSpPr>
        <p:spPr>
          <a:xfrm>
            <a:off x="5101963" y="5286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38F6E4-01DF-4B9E-910E-1F9E5138205D}"/>
              </a:ext>
            </a:extLst>
          </p:cNvPr>
          <p:cNvSpPr/>
          <p:nvPr/>
        </p:nvSpPr>
        <p:spPr>
          <a:xfrm flipH="1">
            <a:off x="5558184" y="5337376"/>
            <a:ext cx="1691701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C9BF6-DE29-45AC-A410-5289AEDEE4AB}"/>
              </a:ext>
            </a:extLst>
          </p:cNvPr>
          <p:cNvSpPr txBox="1"/>
          <p:nvPr/>
        </p:nvSpPr>
        <p:spPr>
          <a:xfrm>
            <a:off x="907763" y="55527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FEC29B-7ADF-46BB-A218-2642CCC63AD1}"/>
              </a:ext>
            </a:extLst>
          </p:cNvPr>
          <p:cNvSpPr txBox="1"/>
          <p:nvPr/>
        </p:nvSpPr>
        <p:spPr>
          <a:xfrm>
            <a:off x="3461991" y="1626620"/>
            <a:ext cx="1186210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 우측 위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사용자 화면 클릭</a:t>
            </a:r>
            <a:endParaRPr lang="en-US" altLang="ko-KR" sz="14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E700D4-F9D5-4C40-8166-C32589811B97}"/>
              </a:ext>
            </a:extLst>
          </p:cNvPr>
          <p:cNvSpPr txBox="1"/>
          <p:nvPr/>
        </p:nvSpPr>
        <p:spPr>
          <a:xfrm>
            <a:off x="4248146" y="4540760"/>
            <a:ext cx="1310038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 좌측 사이드바에서 </a:t>
            </a:r>
            <a:r>
              <a:rPr lang="en-US" altLang="ko-KR" sz="1400" dirty="0">
                <a:solidFill>
                  <a:srgbClr val="0000FF"/>
                </a:solidFill>
              </a:rPr>
              <a:t>Repositories </a:t>
            </a:r>
            <a:r>
              <a:rPr lang="ko-KR" altLang="en-US" sz="1400" dirty="0">
                <a:solidFill>
                  <a:srgbClr val="0000FF"/>
                </a:solidFill>
              </a:rPr>
              <a:t>선택</a:t>
            </a:r>
            <a:endParaRPr lang="en-US" altLang="ko-KR" sz="1400" dirty="0">
              <a:solidFill>
                <a:srgbClr val="0000F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8175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/>
              <a:t>참여자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/>
              <a:t>참여자 </a:t>
            </a:r>
            <a:r>
              <a:rPr lang="en-US" altLang="ko-KR" dirty="0"/>
              <a:t>(2/3)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E4ADE-2620-4A76-BAA5-2FB2E841AF42}"/>
              </a:ext>
            </a:extLst>
          </p:cNvPr>
          <p:cNvSpPr txBox="1"/>
          <p:nvPr/>
        </p:nvSpPr>
        <p:spPr>
          <a:xfrm>
            <a:off x="5787412" y="5309522"/>
            <a:ext cx="319672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나가길 원하는 </a:t>
            </a:r>
            <a:r>
              <a:rPr lang="en-US" altLang="ko-KR" sz="1400" dirty="0">
                <a:solidFill>
                  <a:srgbClr val="0000FF"/>
                </a:solidFill>
              </a:rPr>
              <a:t>repo </a:t>
            </a:r>
            <a:r>
              <a:rPr lang="ko-KR" altLang="en-US" sz="1400" dirty="0">
                <a:solidFill>
                  <a:srgbClr val="0000FF"/>
                </a:solidFill>
              </a:rPr>
              <a:t>확인후 </a:t>
            </a:r>
            <a:r>
              <a:rPr lang="en-US" altLang="ko-KR" sz="1400" dirty="0">
                <a:solidFill>
                  <a:srgbClr val="0000FF"/>
                </a:solidFill>
              </a:rPr>
              <a:t>leave </a:t>
            </a:r>
            <a:r>
              <a:rPr lang="ko-KR" altLang="en-US" sz="1400" dirty="0">
                <a:solidFill>
                  <a:srgbClr val="0000FF"/>
                </a:solidFill>
              </a:rPr>
              <a:t>선택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7AD51A-AAF8-400F-A73F-204EFD3D4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23" y="1778488"/>
            <a:ext cx="8173934" cy="34729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1065CA-92DC-4CF1-AF53-D16B96CDE00F}"/>
              </a:ext>
            </a:extLst>
          </p:cNvPr>
          <p:cNvSpPr txBox="1"/>
          <p:nvPr/>
        </p:nvSpPr>
        <p:spPr>
          <a:xfrm>
            <a:off x="163318" y="35811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527A25-5D61-431D-A2EB-80F219FBC922}"/>
              </a:ext>
            </a:extLst>
          </p:cNvPr>
          <p:cNvSpPr/>
          <p:nvPr/>
        </p:nvSpPr>
        <p:spPr>
          <a:xfrm flipH="1">
            <a:off x="619539" y="3632416"/>
            <a:ext cx="1691701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ECA6EA-7211-47D8-97F3-F827A6290184}"/>
              </a:ext>
            </a:extLst>
          </p:cNvPr>
          <p:cNvSpPr/>
          <p:nvPr/>
        </p:nvSpPr>
        <p:spPr>
          <a:xfrm flipH="1">
            <a:off x="8033649" y="4865258"/>
            <a:ext cx="415497" cy="32106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4E387B-A1E3-4530-97BC-15744938211B}"/>
              </a:ext>
            </a:extLst>
          </p:cNvPr>
          <p:cNvSpPr txBox="1"/>
          <p:nvPr/>
        </p:nvSpPr>
        <p:spPr>
          <a:xfrm>
            <a:off x="7618152" y="48169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36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40" y="4171077"/>
            <a:ext cx="6107113" cy="20058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2035175"/>
            <a:ext cx="2980040" cy="20264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486845" y="3606734"/>
            <a:ext cx="2894452" cy="321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461203" y="5722182"/>
            <a:ext cx="1008994" cy="225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3039586" y="4988324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수신인이 요구를 수용해야 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</p:cNvCxnSpPr>
          <p:nvPr/>
        </p:nvCxnSpPr>
        <p:spPr>
          <a:xfrm>
            <a:off x="4662962" y="5265323"/>
            <a:ext cx="198802" cy="40578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4294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/>
              <a:t>참여자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/>
              <a:t>참여자 </a:t>
            </a:r>
            <a:r>
              <a:rPr lang="en-US" altLang="ko-KR" dirty="0"/>
              <a:t>(3/3)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E4ADE-2620-4A76-BAA5-2FB2E841AF42}"/>
              </a:ext>
            </a:extLst>
          </p:cNvPr>
          <p:cNvSpPr txBox="1"/>
          <p:nvPr/>
        </p:nvSpPr>
        <p:spPr>
          <a:xfrm>
            <a:off x="3202237" y="4717996"/>
            <a:ext cx="243472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경고문 확인하고 클릭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1B30D2-4F18-416F-92B9-45051E98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1909621"/>
            <a:ext cx="4324350" cy="27241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80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7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225" y="1560512"/>
            <a:ext cx="6076950" cy="45243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메일에서 수락 버튼 클릭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에 미리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로그인된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상태에서 버튼 클릭하도록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137507" y="5464357"/>
            <a:ext cx="1099955" cy="448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67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4058</TotalTime>
  <Words>3401</Words>
  <Application>Microsoft Office PowerPoint</Application>
  <PresentationFormat>화면 슬라이드 쇼(4:3)</PresentationFormat>
  <Paragraphs>1019</Paragraphs>
  <Slides>80</Slides>
  <Notes>79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80</vt:i4>
      </vt:variant>
    </vt:vector>
  </HeadingPairs>
  <TitlesOfParts>
    <vt:vector size="87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협업하기 (과제 등록)</vt:lpstr>
      <vt:lpstr>협업하기 (과제 등록)</vt:lpstr>
      <vt:lpstr>협업하기 (참고)</vt:lpstr>
      <vt:lpstr>협업하기 (README.md 작성)</vt:lpstr>
      <vt:lpstr>협업하기 (README.md 작성)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(참고)</vt:lpstr>
      <vt:lpstr>협업하기 (worlflow) – Centralized workflow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 순서 요약</vt:lpstr>
      <vt:lpstr>협업하기 (workflow) – Feature branch workflow </vt:lpstr>
      <vt:lpstr>협업하기 (worlflow) – Feature branch workflow 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 순서 요약</vt:lpstr>
      <vt:lpstr>협업하기 (reviewer, assignee 선정)</vt:lpstr>
      <vt:lpstr>협업하기 (merge 책임자)</vt:lpstr>
      <vt:lpstr>과제 내용 확인하기(navigate 하기)</vt:lpstr>
      <vt:lpstr>협업하기 (collaborator 활동)</vt:lpstr>
      <vt:lpstr>협업하기 취소 : 주관자 (1/2)</vt:lpstr>
      <vt:lpstr>협업하기 취소 : 주관자 (2/2)</vt:lpstr>
      <vt:lpstr>협업하기 취소 : 참여자 (1/3)</vt:lpstr>
      <vt:lpstr>협업하기 취소 : 참여자 (2/3)</vt:lpstr>
      <vt:lpstr>협업하기 취소 : 참여자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574</cp:revision>
  <dcterms:created xsi:type="dcterms:W3CDTF">2021-03-25T01:55:58Z</dcterms:created>
  <dcterms:modified xsi:type="dcterms:W3CDTF">2021-04-22T06:44:20Z</dcterms:modified>
</cp:coreProperties>
</file>