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257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320" r:id="rId14"/>
    <p:sldId id="328" r:id="rId15"/>
    <p:sldId id="281" r:id="rId16"/>
    <p:sldId id="282" r:id="rId17"/>
    <p:sldId id="279" r:id="rId18"/>
    <p:sldId id="296" r:id="rId19"/>
    <p:sldId id="306" r:id="rId20"/>
    <p:sldId id="280" r:id="rId21"/>
    <p:sldId id="307" r:id="rId22"/>
    <p:sldId id="300" r:id="rId23"/>
    <p:sldId id="318" r:id="rId24"/>
    <p:sldId id="309" r:id="rId25"/>
    <p:sldId id="308" r:id="rId26"/>
    <p:sldId id="310" r:id="rId27"/>
    <p:sldId id="311" r:id="rId28"/>
    <p:sldId id="312" r:id="rId29"/>
    <p:sldId id="313" r:id="rId30"/>
    <p:sldId id="314" r:id="rId31"/>
    <p:sldId id="304" r:id="rId32"/>
    <p:sldId id="322" r:id="rId33"/>
    <p:sldId id="321" r:id="rId34"/>
    <p:sldId id="302" r:id="rId35"/>
    <p:sldId id="316" r:id="rId36"/>
    <p:sldId id="319" r:id="rId37"/>
    <p:sldId id="315" r:id="rId38"/>
    <p:sldId id="323" r:id="rId39"/>
    <p:sldId id="330" r:id="rId40"/>
    <p:sldId id="331" r:id="rId41"/>
    <p:sldId id="332" r:id="rId42"/>
    <p:sldId id="329" r:id="rId43"/>
    <p:sldId id="325" r:id="rId44"/>
    <p:sldId id="324" r:id="rId45"/>
    <p:sldId id="326" r:id="rId46"/>
    <p:sldId id="317" r:id="rId47"/>
    <p:sldId id="305" r:id="rId48"/>
    <p:sldId id="301" r:id="rId49"/>
    <p:sldId id="298" r:id="rId50"/>
    <p:sldId id="299" r:id="rId51"/>
    <p:sldId id="275" r:id="rId52"/>
    <p:sldId id="303" r:id="rId53"/>
    <p:sldId id="335" r:id="rId54"/>
    <p:sldId id="337" r:id="rId55"/>
    <p:sldId id="338" r:id="rId56"/>
    <p:sldId id="334" r:id="rId57"/>
    <p:sldId id="295" r:id="rId58"/>
    <p:sldId id="327" r:id="rId59"/>
    <p:sldId id="342" r:id="rId60"/>
    <p:sldId id="339" r:id="rId61"/>
    <p:sldId id="341" r:id="rId62"/>
    <p:sldId id="340" r:id="rId63"/>
    <p:sldId id="294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  <a:srgbClr val="0000FF"/>
    <a:srgbClr val="126C0E"/>
    <a:srgbClr val="1C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5" autoAdjust="0"/>
    <p:restoredTop sz="95730" autoAdjust="0"/>
  </p:normalViewPr>
  <p:slideViewPr>
    <p:cSldViewPr snapToGrid="0">
      <p:cViewPr varScale="1">
        <p:scale>
          <a:sx n="103" d="100"/>
          <a:sy n="103" d="100"/>
        </p:scale>
        <p:origin x="1506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여기있는</a:t>
            </a:r>
            <a:r>
              <a:rPr lang="ko-KR" altLang="en-US" dirty="0"/>
              <a:t> 사람들은 협업을 해야 하는 사람들이니 다들 똑같이 알아야 함</a:t>
            </a:r>
            <a:r>
              <a:rPr lang="en-US" altLang="ko-KR" dirty="0"/>
              <a:t>. </a:t>
            </a:r>
            <a:r>
              <a:rPr lang="ko-KR" altLang="en-US" dirty="0"/>
              <a:t>한명이 모르면 다른 팀원들과 같이 작업이 불가함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여기서는 기본을 확실히 알고 가기 위함이니 반드시 알아야 함</a:t>
            </a:r>
            <a:r>
              <a:rPr lang="en-US" altLang="ko-KR" baseline="0" dirty="0"/>
              <a:t> </a:t>
            </a:r>
            <a:r>
              <a:rPr lang="ko-KR" altLang="en-US" baseline="0" dirty="0"/>
              <a:t>그래야 협업이 가능해 짐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모르는 것은 나중에 혼자 학습할 수 있을 능력을 갖추면 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49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디렉토리명은</a:t>
            </a:r>
            <a:r>
              <a:rPr lang="ko-KR" altLang="en-US" dirty="0"/>
              <a:t> </a:t>
            </a:r>
            <a:r>
              <a:rPr lang="ko-KR" altLang="en-US" dirty="0" err="1"/>
              <a:t>모두영문으로</a:t>
            </a:r>
            <a:r>
              <a:rPr lang="ko-KR" altLang="en-US" dirty="0"/>
              <a:t> 이어서 작성</a:t>
            </a:r>
            <a:r>
              <a:rPr lang="en-US" altLang="ko-KR" dirty="0"/>
              <a:t>. </a:t>
            </a:r>
            <a:r>
              <a:rPr lang="ko-KR" altLang="en-US" dirty="0"/>
              <a:t>나중에 </a:t>
            </a:r>
            <a:r>
              <a:rPr lang="ko-KR" altLang="en-US" dirty="0" err="1"/>
              <a:t>깃헙에서</a:t>
            </a:r>
            <a:r>
              <a:rPr lang="ko-KR" altLang="en-US" dirty="0"/>
              <a:t> </a:t>
            </a:r>
            <a:r>
              <a:rPr lang="en-US" altLang="ko-KR" dirty="0"/>
              <a:t>repo</a:t>
            </a:r>
            <a:r>
              <a:rPr lang="ko-KR" altLang="en-US" dirty="0" err="1"/>
              <a:t>만들때</a:t>
            </a:r>
            <a:r>
              <a:rPr lang="ko-KR" altLang="en-US" dirty="0"/>
              <a:t> 한글은 인식 못함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2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14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Bash</a:t>
            </a:r>
            <a:r>
              <a:rPr lang="ko-KR" altLang="en-US" dirty="0">
                <a:solidFill>
                  <a:srgbClr val="FF0000"/>
                </a:solidFill>
              </a:rPr>
              <a:t>창과 메모창은 화면위에 각각 보이도록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개의 창을 위치시키고 항상 같은 위치에 두고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52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r>
              <a:rPr lang="en-US" altLang="ko-KR" dirty="0"/>
              <a:t>. </a:t>
            </a:r>
            <a:r>
              <a:rPr lang="ko-KR" altLang="en-US" dirty="0"/>
              <a:t>나중에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등록할 때를 대비하여 </a:t>
            </a:r>
            <a:r>
              <a:rPr lang="en-US" altLang="ko-KR" dirty="0"/>
              <a:t>username</a:t>
            </a:r>
            <a:r>
              <a:rPr lang="ko-KR" altLang="en-US" dirty="0"/>
              <a:t>과 </a:t>
            </a:r>
            <a:r>
              <a:rPr lang="en-US" altLang="ko-KR" dirty="0"/>
              <a:t>email</a:t>
            </a:r>
            <a:r>
              <a:rPr lang="ko-KR" altLang="en-US" dirty="0"/>
              <a:t>을 생각하여 설정</a:t>
            </a:r>
            <a:endParaRPr lang="en-US" altLang="ko-KR" dirty="0"/>
          </a:p>
          <a:p>
            <a:r>
              <a:rPr lang="en-US" altLang="ko-KR" dirty="0"/>
              <a:t>Notepad</a:t>
            </a:r>
            <a:r>
              <a:rPr lang="ko-KR" altLang="en-US" dirty="0"/>
              <a:t>가 안 먹음</a:t>
            </a:r>
            <a:r>
              <a:rPr lang="en-US" altLang="ko-KR" dirty="0"/>
              <a:t>. 2020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월에 </a:t>
            </a:r>
            <a:r>
              <a:rPr lang="en-US" altLang="ko-KR" dirty="0"/>
              <a:t>master</a:t>
            </a:r>
            <a:r>
              <a:rPr lang="ko-KR" altLang="en-US" dirty="0"/>
              <a:t>에서  </a:t>
            </a:r>
            <a:r>
              <a:rPr lang="en-US" altLang="ko-KR" dirty="0"/>
              <a:t>main</a:t>
            </a:r>
            <a:r>
              <a:rPr lang="ko-KR" altLang="en-US" dirty="0"/>
              <a:t>으로 변경 사용 </a:t>
            </a:r>
            <a:r>
              <a:rPr lang="en-US" altLang="ko-KR" dirty="0"/>
              <a:t>(black</a:t>
            </a:r>
            <a:r>
              <a:rPr lang="ko-KR" altLang="en-US" dirty="0"/>
              <a:t> </a:t>
            </a:r>
            <a:r>
              <a:rPr lang="en-US" altLang="ko-KR" dirty="0"/>
              <a:t>lives matter </a:t>
            </a:r>
            <a:r>
              <a:rPr lang="ko-KR" altLang="en-US" dirty="0"/>
              <a:t>운동</a:t>
            </a:r>
            <a:r>
              <a:rPr lang="en-US" altLang="ko-KR" dirty="0"/>
              <a:t>, master slave</a:t>
            </a:r>
            <a:r>
              <a:rPr lang="ko-KR" altLang="en-US" dirty="0"/>
              <a:t>를 연상한다는 이야기때문에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Config </a:t>
            </a:r>
            <a:r>
              <a:rPr lang="ko-KR" altLang="en-US" dirty="0"/>
              <a:t>파일 순서 </a:t>
            </a:r>
            <a:r>
              <a:rPr lang="en-US" altLang="ko-KR" dirty="0"/>
              <a:t>: </a:t>
            </a:r>
            <a:r>
              <a:rPr lang="ko-KR" altLang="en-US" dirty="0"/>
              <a:t>겹치는 명령은 가까운 </a:t>
            </a:r>
            <a:r>
              <a:rPr lang="en-US" altLang="ko-KR" dirty="0"/>
              <a:t>config</a:t>
            </a:r>
            <a:r>
              <a:rPr lang="ko-KR" altLang="en-US" dirty="0"/>
              <a:t>부터 선택  </a:t>
            </a:r>
            <a:r>
              <a:rPr lang="en-US" altLang="ko-KR" dirty="0"/>
              <a:t>.git/config, c:/user/user/.gitconfig, 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C:\Program Files\Git\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etc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gitconfig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75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78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66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status</a:t>
            </a:r>
            <a:r>
              <a:rPr lang="ko-KR" altLang="en-US" dirty="0"/>
              <a:t>에서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은 알려주기만 하고 </a:t>
            </a:r>
            <a:r>
              <a:rPr lang="ko-KR" altLang="en-US" dirty="0" err="1"/>
              <a:t>지나감</a:t>
            </a:r>
            <a:endParaRPr lang="en-US" altLang="ko-KR" dirty="0"/>
          </a:p>
          <a:p>
            <a:r>
              <a:rPr lang="en-US" altLang="ko-KR" dirty="0"/>
              <a:t>Working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파일 수정</a:t>
            </a:r>
            <a:r>
              <a:rPr lang="en-US" altLang="ko-KR" dirty="0"/>
              <a:t>, </a:t>
            </a:r>
            <a:r>
              <a:rPr lang="ko-KR" altLang="en-US" dirty="0"/>
              <a:t>저장 등의 작업을 하는 </a:t>
            </a:r>
            <a:r>
              <a:rPr lang="en-US" altLang="ko-KR" dirty="0"/>
              <a:t>directory(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 working directory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7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한번 </a:t>
            </a:r>
            <a:r>
              <a:rPr lang="en-US" altLang="ko-KR" dirty="0"/>
              <a:t>commit</a:t>
            </a:r>
            <a:r>
              <a:rPr lang="ko-KR" altLang="en-US" dirty="0"/>
              <a:t>했으면 그 상태로 계속 있게 됨</a:t>
            </a:r>
            <a:r>
              <a:rPr lang="en-US" altLang="ko-KR" dirty="0"/>
              <a:t>. </a:t>
            </a:r>
            <a:r>
              <a:rPr lang="ko-KR" altLang="en-US" dirty="0"/>
              <a:t>스냅샷 사진 조작 안됨</a:t>
            </a:r>
            <a:r>
              <a:rPr lang="en-US" altLang="ko-KR" dirty="0"/>
              <a:t>. </a:t>
            </a:r>
            <a:r>
              <a:rPr lang="ko-KR" altLang="en-US" dirty="0"/>
              <a:t>후에 스냅샷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69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cr</a:t>
            </a:r>
            <a:r>
              <a:rPr lang="en-US" altLang="ko-KR" baseline="0" dirty="0" err="1"/>
              <a:t>lf</a:t>
            </a:r>
            <a:r>
              <a:rPr lang="en-US" altLang="ko-KR" baseline="0" dirty="0"/>
              <a:t> </a:t>
            </a:r>
            <a:r>
              <a:rPr lang="ko-KR" altLang="en-US" baseline="0" dirty="0"/>
              <a:t>는 리눅스와 윈도우 라인</a:t>
            </a:r>
            <a:r>
              <a:rPr lang="en-US" altLang="ko-KR" baseline="0" dirty="0"/>
              <a:t>feed </a:t>
            </a:r>
            <a:r>
              <a:rPr lang="ko-KR" altLang="en-US" baseline="0" dirty="0"/>
              <a:t>방식이 달라서 발생하는 것임</a:t>
            </a:r>
            <a:r>
              <a:rPr lang="en-US" altLang="ko-KR" baseline="0" dirty="0"/>
              <a:t>.</a:t>
            </a:r>
            <a:r>
              <a:rPr lang="en-US" altLang="ko-KR" dirty="0"/>
              <a:t> </a:t>
            </a:r>
          </a:p>
          <a:p>
            <a:r>
              <a:rPr lang="en-US" altLang="ko-KR" b="0" i="0" dirty="0">
                <a:solidFill>
                  <a:srgbClr val="C9D1D9"/>
                </a:solidFill>
                <a:effectLst/>
                <a:latin typeface="SFMono-Regular"/>
              </a:rPr>
              <a:t>git config --global </a:t>
            </a:r>
            <a:r>
              <a:rPr lang="en-US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core.autocrlf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SFMono-Regular"/>
              </a:rPr>
              <a:t> true 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SFMono-Regular"/>
              </a:rPr>
              <a:t>로 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15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baseline="0" dirty="0"/>
              <a:t> 가리키는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객체를 나중에 다시 설명할 필요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브랜치는</a:t>
            </a:r>
            <a:r>
              <a:rPr lang="ko-KR" altLang="en-US" baseline="0" dirty="0"/>
              <a:t> 브랜치생성으로 새로운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의 연결고리가 생기게 되고</a:t>
            </a:r>
            <a:endParaRPr lang="en-US" altLang="ko-KR" baseline="0" dirty="0"/>
          </a:p>
          <a:p>
            <a:r>
              <a:rPr lang="en-US" altLang="ko-KR" baseline="0" dirty="0"/>
              <a:t>Checkout</a:t>
            </a:r>
            <a:r>
              <a:rPr lang="ko-KR" altLang="en-US" baseline="0" dirty="0"/>
              <a:t>하면 </a:t>
            </a:r>
            <a:r>
              <a:rPr lang="en-US" altLang="ko-KR" baseline="0" dirty="0"/>
              <a:t>checkout</a:t>
            </a:r>
            <a:r>
              <a:rPr lang="ko-KR" altLang="en-US" baseline="0" dirty="0"/>
              <a:t>하는 </a:t>
            </a:r>
            <a:r>
              <a:rPr lang="ko-KR" altLang="en-US" baseline="0" dirty="0" err="1"/>
              <a:t>브랜치의</a:t>
            </a:r>
            <a:r>
              <a:rPr lang="ko-KR" altLang="en-US" baseline="0" dirty="0"/>
              <a:t> 가장 최근의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으로 이동함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9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주의 사항</a:t>
            </a:r>
            <a:r>
              <a:rPr lang="en-US" altLang="ko-KR" dirty="0"/>
              <a:t>: </a:t>
            </a:r>
            <a:r>
              <a:rPr lang="ko-KR" altLang="en-US" dirty="0"/>
              <a:t>수업의 진행</a:t>
            </a:r>
            <a:r>
              <a:rPr lang="en-US" altLang="ko-KR" dirty="0"/>
              <a:t>, </a:t>
            </a:r>
            <a:r>
              <a:rPr lang="ko-KR" altLang="en-US" dirty="0"/>
              <a:t>보조를 맞추기 위해서 </a:t>
            </a:r>
            <a:r>
              <a:rPr lang="ko-KR" altLang="en-US" dirty="0" err="1"/>
              <a:t>실습시</a:t>
            </a:r>
            <a:r>
              <a:rPr lang="en-US" altLang="ko-KR" dirty="0"/>
              <a:t> </a:t>
            </a:r>
            <a:r>
              <a:rPr lang="ko-KR" altLang="en-US" dirty="0"/>
              <a:t>입력명령</a:t>
            </a:r>
            <a:r>
              <a:rPr lang="en-US" altLang="ko-KR" dirty="0"/>
              <a:t> </a:t>
            </a:r>
            <a:r>
              <a:rPr lang="ko-KR" altLang="en-US" dirty="0" err="1"/>
              <a:t>예제명</a:t>
            </a:r>
            <a:r>
              <a:rPr lang="ko-KR" altLang="en-US" dirty="0"/>
              <a:t> 등</a:t>
            </a:r>
          </a:p>
          <a:p>
            <a:r>
              <a:rPr lang="ko-KR" altLang="en-US" dirty="0"/>
              <a:t>반드시 똑같이 따라 해야 함</a:t>
            </a:r>
            <a:r>
              <a:rPr lang="en-US" altLang="ko-KR" dirty="0"/>
              <a:t>. </a:t>
            </a:r>
            <a:r>
              <a:rPr lang="ko-KR" altLang="en-US" dirty="0"/>
              <a:t>응용은 나중에 집에 가서 복습할 때 하기 바람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67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Commitment : </a:t>
            </a:r>
            <a:r>
              <a:rPr lang="ko-KR" altLang="en-US" dirty="0"/>
              <a:t>약속</a:t>
            </a:r>
            <a:r>
              <a:rPr lang="en-US" altLang="ko-KR" dirty="0"/>
              <a:t>, </a:t>
            </a:r>
            <a:r>
              <a:rPr lang="ko-KR" altLang="en-US" dirty="0"/>
              <a:t>헌신</a:t>
            </a:r>
            <a:r>
              <a:rPr lang="en-US" altLang="ko-KR" dirty="0"/>
              <a:t>, commit</a:t>
            </a:r>
            <a:r>
              <a:rPr lang="ko-KR" altLang="en-US" dirty="0"/>
              <a:t> </a:t>
            </a:r>
            <a:r>
              <a:rPr lang="en-US" altLang="ko-KR" dirty="0"/>
              <a:t>suicide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자살하다 등</a:t>
            </a:r>
            <a:endParaRPr lang="en-US" altLang="ko-KR" dirty="0"/>
          </a:p>
          <a:p>
            <a:r>
              <a:rPr lang="en-US" altLang="ko-KR" dirty="0"/>
              <a:t>Committed : </a:t>
            </a:r>
            <a:r>
              <a:rPr lang="ko-KR" altLang="en-US" dirty="0"/>
              <a:t>헌신적인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69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객체를 포함하여 모두 </a:t>
            </a:r>
            <a:r>
              <a:rPr lang="en-US" altLang="ko-KR" dirty="0"/>
              <a:t>4</a:t>
            </a:r>
            <a:r>
              <a:rPr lang="ko-KR" altLang="en-US" dirty="0"/>
              <a:t>개 객체가 존재함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37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52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64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84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switch</a:t>
            </a:r>
            <a:r>
              <a:rPr lang="ko-KR" altLang="en-US" dirty="0"/>
              <a:t> 로 바뀌고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33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2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하나만 보기할 때 </a:t>
            </a:r>
            <a:r>
              <a:rPr lang="en-US" altLang="ko-KR" dirty="0" err="1"/>
              <a:t>git</a:t>
            </a:r>
            <a:r>
              <a:rPr lang="en-US" altLang="ko-KR" baseline="0" dirty="0"/>
              <a:t> log -1 </a:t>
            </a:r>
            <a:r>
              <a:rPr lang="ko-KR" altLang="en-US" baseline="0" dirty="0"/>
              <a:t>도 설명 </a:t>
            </a:r>
            <a:r>
              <a:rPr lang="en-US" altLang="ko-KR" baseline="0" dirty="0"/>
              <a:t>(</a:t>
            </a:r>
            <a:r>
              <a:rPr lang="ko-KR" altLang="en-US" baseline="0" dirty="0"/>
              <a:t>앞쪽에서 이미 설명함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69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201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6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대부분의 작업은 로컬에서 벌어지므로 로컬</a:t>
            </a:r>
            <a:r>
              <a:rPr lang="en-US" altLang="ko-KR" dirty="0"/>
              <a:t>repo</a:t>
            </a:r>
            <a:r>
              <a:rPr lang="ko-KR" altLang="en-US" dirty="0"/>
              <a:t>를 다루는 능력이 매우 중요하다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로컬에서 한 것을 원격에서는 취합 </a:t>
            </a:r>
            <a:r>
              <a:rPr lang="ko-KR" altLang="en-US" dirty="0" err="1"/>
              <a:t>결합등을</a:t>
            </a:r>
            <a:r>
              <a:rPr lang="ko-KR" altLang="en-US" dirty="0"/>
              <a:t> 하기 때문에 로컬에서 작업이 매우 중요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원격은 협업 공간</a:t>
            </a:r>
            <a:r>
              <a:rPr lang="en-US" altLang="ko-KR" dirty="0"/>
              <a:t>. </a:t>
            </a:r>
            <a:r>
              <a:rPr lang="ko-KR" altLang="en-US" dirty="0"/>
              <a:t>용어는 원격 </a:t>
            </a:r>
            <a:r>
              <a:rPr lang="ko-KR" altLang="en-US" dirty="0" err="1"/>
              <a:t>리모트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로컬 지역 저장소 등으로 혼용해서 사용하고자 하니 혼동 없도록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70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208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baseline="0" dirty="0"/>
              <a:t> 가리키는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객체를 나중에 다시 설명할 필요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브랜치는</a:t>
            </a:r>
            <a:r>
              <a:rPr lang="ko-KR" altLang="en-US" baseline="0" dirty="0"/>
              <a:t> 브랜치생성으로 새로운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의 연결고리가 생기게 되고</a:t>
            </a:r>
            <a:endParaRPr lang="en-US" altLang="ko-KR" baseline="0" dirty="0"/>
          </a:p>
          <a:p>
            <a:r>
              <a:rPr lang="en-US" altLang="ko-KR" baseline="0" dirty="0"/>
              <a:t>Checkout</a:t>
            </a:r>
            <a:r>
              <a:rPr lang="ko-KR" altLang="en-US" baseline="0" dirty="0"/>
              <a:t>하면 </a:t>
            </a:r>
            <a:r>
              <a:rPr lang="en-US" altLang="ko-KR" baseline="0" dirty="0"/>
              <a:t>checkout</a:t>
            </a:r>
            <a:r>
              <a:rPr lang="ko-KR" altLang="en-US" baseline="0" dirty="0"/>
              <a:t>하는 </a:t>
            </a:r>
            <a:r>
              <a:rPr lang="ko-KR" altLang="en-US" baseline="0" dirty="0" err="1"/>
              <a:t>브랜치의</a:t>
            </a:r>
            <a:r>
              <a:rPr lang="ko-KR" altLang="en-US" baseline="0" dirty="0"/>
              <a:t> 가장 최근의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으로 이동함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863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528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15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41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8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462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686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83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0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다운로드하는데 </a:t>
            </a:r>
            <a:r>
              <a:rPr lang="en-US" altLang="ko-KR" dirty="0"/>
              <a:t>2</a:t>
            </a:r>
            <a:r>
              <a:rPr lang="ko-KR" altLang="en-US" dirty="0"/>
              <a:t>부 정도 소요</a:t>
            </a:r>
            <a:r>
              <a:rPr lang="en-US" altLang="ko-KR" dirty="0"/>
              <a:t>. </a:t>
            </a:r>
            <a:r>
              <a:rPr lang="ko-KR" altLang="en-US" dirty="0"/>
              <a:t>여기를 직접 클릭해도 다운로드됨</a:t>
            </a:r>
            <a:r>
              <a:rPr lang="en-US" altLang="ko-KR" dirty="0"/>
              <a:t>. (</a:t>
            </a:r>
            <a:r>
              <a:rPr lang="ko-KR" altLang="en-US" dirty="0"/>
              <a:t>다운로드 </a:t>
            </a:r>
            <a:r>
              <a:rPr lang="en-US" altLang="ko-KR" dirty="0"/>
              <a:t>directory</a:t>
            </a:r>
            <a:r>
              <a:rPr lang="ko-KR" altLang="en-US" dirty="0"/>
              <a:t>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822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506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655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6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373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991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523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587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322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 feature-1..main : feature-1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에만 있는 내용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p3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를 제외한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p1.txt</a:t>
            </a:r>
            <a:r>
              <a:rPr lang="en-US" altLang="ko-KR" baseline="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aseline="0" dirty="0">
                <a:latin typeface="+mn-ea"/>
                <a:sym typeface="Wingdings" panose="05000000000000000000" pitchFamily="2" charset="2"/>
              </a:rPr>
              <a:t>내용은 모두 </a:t>
            </a:r>
            <a:r>
              <a:rPr lang="en-US" altLang="ko-KR" baseline="0" dirty="0">
                <a:latin typeface="+mn-ea"/>
                <a:sym typeface="Wingdings" panose="05000000000000000000" pitchFamily="2" charset="2"/>
              </a:rPr>
              <a:t>feature</a:t>
            </a:r>
            <a:r>
              <a:rPr lang="ko-KR" altLang="en-US" baseline="0" dirty="0">
                <a:latin typeface="+mn-ea"/>
                <a:sym typeface="Wingdings" panose="05000000000000000000" pitchFamily="2" charset="2"/>
              </a:rPr>
              <a:t>에서 포함하고 있음</a:t>
            </a:r>
            <a:endParaRPr lang="en-US" altLang="ko-KR" baseline="0" dirty="0">
              <a:latin typeface="+mn-ea"/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diff main..feature-1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브랜치간</a:t>
            </a:r>
            <a:r>
              <a:rPr lang="ko-KR" altLang="en-US" dirty="0">
                <a:latin typeface="+mn-ea"/>
              </a:rPr>
              <a:t> 비교보다는 앞에서 설명한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비교 </a:t>
            </a:r>
            <a:r>
              <a:rPr lang="ko-KR" altLang="en-US" dirty="0" err="1">
                <a:latin typeface="+mn-ea"/>
              </a:rPr>
              <a:t>사용하도옥</a:t>
            </a:r>
            <a:endParaRPr lang="en-US" altLang="ko-KR" dirty="0">
              <a:latin typeface="+mn-ea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553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diff : add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파일 수정하고 비교 보여줄 것 </a:t>
            </a:r>
            <a:r>
              <a:rPr lang="en-US" altLang="ko-KR" dirty="0"/>
              <a:t>(</a:t>
            </a:r>
            <a:r>
              <a:rPr lang="ko-KR" altLang="en-US" dirty="0"/>
              <a:t>녹색 </a:t>
            </a:r>
            <a:r>
              <a:rPr lang="en-US" altLang="ko-KR" dirty="0"/>
              <a:t>modified  </a:t>
            </a:r>
            <a:r>
              <a:rPr lang="ko-KR" altLang="en-US" dirty="0"/>
              <a:t>적색 </a:t>
            </a:r>
            <a:r>
              <a:rPr lang="en-US" altLang="ko-KR" dirty="0"/>
              <a:t>modified</a:t>
            </a:r>
            <a:r>
              <a:rPr lang="ko-KR" altLang="en-US" dirty="0"/>
              <a:t>의 차이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8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컴퓨터사양 확인 방법 필요하면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848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572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reflog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head</a:t>
            </a:r>
            <a:r>
              <a:rPr lang="ko-KR" altLang="en-US" baseline="0" dirty="0"/>
              <a:t>확인후 찾아갈 수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379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515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7513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864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3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는 나중에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4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26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3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Notepad</a:t>
            </a:r>
            <a:r>
              <a:rPr lang="ko-KR" altLang="en-US" dirty="0"/>
              <a:t> 선정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7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20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화면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0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MINGW64 </a:t>
            </a:r>
            <a:r>
              <a:rPr lang="ko-KR" altLang="en-US" dirty="0"/>
              <a:t>간단 </a:t>
            </a:r>
            <a:r>
              <a:rPr lang="ko-KR" altLang="en-US" b="0" dirty="0"/>
              <a:t>설명</a:t>
            </a:r>
            <a:r>
              <a:rPr lang="en-US" altLang="ko-KR" b="0" dirty="0"/>
              <a:t>,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MinGW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마이크로소프트 윈도우로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포팅한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GNU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소프트웨어 도구 모음</a:t>
            </a:r>
            <a:endParaRPr lang="en-US" altLang="ko-KR" b="0" dirty="0"/>
          </a:p>
          <a:p>
            <a:r>
              <a:rPr lang="en-US" altLang="ko-KR" dirty="0" err="1"/>
              <a:t>Pwd</a:t>
            </a:r>
            <a:r>
              <a:rPr lang="ko-KR" altLang="en-US" dirty="0"/>
              <a:t>로 현재 </a:t>
            </a:r>
            <a:r>
              <a:rPr lang="en-US" altLang="ko-KR" dirty="0"/>
              <a:t>directory </a:t>
            </a:r>
            <a:r>
              <a:rPr lang="ko-KR" altLang="en-US" dirty="0"/>
              <a:t>확인 </a:t>
            </a:r>
            <a:r>
              <a:rPr lang="en-US" altLang="ko-KR" dirty="0"/>
              <a:t>= 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5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83074-0A47-46BB-A694-81430595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email@example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onnected.com/how-to-delete-file-on-git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D36AF9-20F9-4329-88A7-AB208C94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02EA14-EBAB-4F44-AF03-28782D92BA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7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666490-B7C8-49E0-B401-DB2C8675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25" y="2317810"/>
            <a:ext cx="5849564" cy="390176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적당한 위치에 실습 워킹 디렉토리</a:t>
            </a:r>
            <a:r>
              <a:rPr lang="en-US" altLang="ko-KR" dirty="0">
                <a:latin typeface="+mn-ea"/>
              </a:rPr>
              <a:t>(working directory)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명은 자유지만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통일된 실습을 위하여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로 일치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영문으로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043611" y="2644236"/>
            <a:ext cx="1426957" cy="2761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7173C-AE5C-4C43-960F-2EFF9F6C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99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D3F44C-5C58-4081-AB74-F491822E8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85" y="2232337"/>
            <a:ext cx="6537083" cy="436035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direcory</a:t>
            </a:r>
            <a:r>
              <a:rPr lang="ko-KR" altLang="en-US" dirty="0">
                <a:latin typeface="+mn-ea"/>
              </a:rPr>
              <a:t> 화면 위에서 마우스 오른쪽 버튼 클릭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Git Bash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Here </a:t>
            </a:r>
            <a:r>
              <a:rPr lang="ko-KR" altLang="en-US" dirty="0">
                <a:latin typeface="+mn-ea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82896" y="4869713"/>
            <a:ext cx="1426957" cy="1594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4598726" y="4837815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C15E75-9139-4DBD-B049-365F2F49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11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EAB454-C8DE-4292-A54D-E6AC7B64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04" y="2227050"/>
            <a:ext cx="7820025" cy="44386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혹은 명령창에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pwd</a:t>
            </a:r>
            <a:r>
              <a:rPr lang="en-US" altLang="ko-KR" dirty="0">
                <a:latin typeface="+mn-ea"/>
              </a:rPr>
              <a:t>’  </a:t>
            </a:r>
            <a:r>
              <a:rPr lang="ko-KR" altLang="en-US" dirty="0">
                <a:latin typeface="+mn-ea"/>
              </a:rPr>
              <a:t>입력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3605910" y="2677345"/>
            <a:ext cx="1426957" cy="2232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5321740" y="2677346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83A2C-B52F-47CB-B616-CCEA0CAB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11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893175" cy="509196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첫번째 명령 </a:t>
            </a:r>
            <a:r>
              <a:rPr lang="en-US" altLang="ko-KR" dirty="0">
                <a:latin typeface="+mn-ea"/>
              </a:rPr>
              <a:t>: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directory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.git </a:t>
            </a:r>
            <a:r>
              <a:rPr lang="ko-KR" altLang="en-US" dirty="0">
                <a:latin typeface="+mn-ea"/>
              </a:rPr>
              <a:t>하위 디렉토리가 생겼는지 확인 </a:t>
            </a:r>
            <a:r>
              <a:rPr lang="en-US" altLang="ko-KR" dirty="0">
                <a:latin typeface="+mn-ea"/>
              </a:rPr>
              <a:t>(☞ ls -al 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확인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user.name </a:t>
            </a:r>
            <a:r>
              <a:rPr lang="en-US" altLang="ko-KR" dirty="0" err="1">
                <a:latin typeface="+mn-ea"/>
              </a:rPr>
              <a:t>your_username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 </a:t>
            </a:r>
            <a:r>
              <a:rPr lang="en-US" altLang="ko-KR" dirty="0">
                <a:latin typeface="+mn-ea"/>
                <a:hlinkClick r:id="rId3"/>
              </a:rPr>
              <a:t>your_email@example.com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en-US" altLang="ko-KR" dirty="0">
                <a:latin typeface="+mn-ea"/>
              </a:rPr>
              <a:t> C:/Windows/System32/notepad.exe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editor </a:t>
            </a:r>
            <a:r>
              <a:rPr lang="ko-KR" altLang="en-US" dirty="0" err="1">
                <a:latin typeface="+mn-ea"/>
              </a:rPr>
              <a:t>틍록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나중에 자신에 맞는 것으로 수정 사용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--list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환경 설정 확인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Branch</a:t>
            </a:r>
            <a:r>
              <a:rPr lang="ko-KR" altLang="en-US" dirty="0">
                <a:latin typeface="+mn-ea"/>
              </a:rPr>
              <a:t>명 변경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main)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--global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init.defaultBranch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-M main (master </a:t>
            </a:r>
            <a:r>
              <a:rPr lang="ko-KR" altLang="en-US" dirty="0">
                <a:latin typeface="+mn-ea"/>
              </a:rPr>
              <a:t>확인후 조치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ECA502-7626-46A3-8AD7-32ABEAB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74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93175" cy="462440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CRLF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개행문자</a:t>
            </a:r>
            <a:r>
              <a:rPr lang="ko-KR" altLang="en-US" dirty="0">
                <a:latin typeface="+mn-ea"/>
              </a:rPr>
              <a:t> 처리 및 한글 처리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 err="1">
                <a:latin typeface="+mn-ea"/>
              </a:rPr>
              <a:t>개행문자</a:t>
            </a:r>
            <a:r>
              <a:rPr lang="ko-KR" altLang="en-US" dirty="0">
                <a:latin typeface="+mn-ea"/>
              </a:rPr>
              <a:t> 처리를 위한 환경 설정 </a:t>
            </a:r>
            <a:r>
              <a:rPr lang="en-US" altLang="ko-KR" dirty="0">
                <a:latin typeface="+mn-ea"/>
              </a:rPr>
              <a:t>(Windows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&amp;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Unix or Mac OS </a:t>
            </a:r>
            <a:r>
              <a:rPr lang="ko-KR" altLang="en-US" dirty="0" err="1">
                <a:latin typeface="+mn-ea"/>
              </a:rPr>
              <a:t>협업시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true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(for Unix or Mac OS : 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input)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한글 처리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config --global  </a:t>
            </a:r>
            <a:r>
              <a:rPr lang="en-US" altLang="ko-KR" dirty="0" err="1">
                <a:latin typeface="+mn-ea"/>
              </a:rPr>
              <a:t>core.quotepath</a:t>
            </a:r>
            <a:r>
              <a:rPr lang="en-US" altLang="ko-KR" dirty="0">
                <a:latin typeface="+mn-ea"/>
              </a:rPr>
              <a:t> false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c:/Users/user/gitconfig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[core] --&gt; </a:t>
            </a:r>
            <a:r>
              <a:rPr lang="en-US" altLang="ko-KR" dirty="0" err="1">
                <a:latin typeface="+mn-ea"/>
              </a:rPr>
              <a:t>quotepath</a:t>
            </a:r>
            <a:r>
              <a:rPr lang="en-US" altLang="ko-KR" dirty="0">
                <a:latin typeface="+mn-ea"/>
              </a:rPr>
              <a:t> = false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bash </a:t>
            </a:r>
            <a:r>
              <a:rPr lang="ko-KR" altLang="en-US" dirty="0">
                <a:latin typeface="+mn-ea"/>
              </a:rPr>
              <a:t>창에서 오른쪽 버튼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options → Text → Locale</a:t>
            </a:r>
            <a:r>
              <a:rPr lang="ko-KR" altLang="en-US" dirty="0">
                <a:latin typeface="+mn-ea"/>
              </a:rPr>
              <a:t>항목에서 </a:t>
            </a:r>
            <a:r>
              <a:rPr lang="en-US" altLang="ko-KR" dirty="0" err="1">
                <a:latin typeface="+mn-ea"/>
              </a:rPr>
              <a:t>ko_KR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,  Character set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UTF-8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저장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* </a:t>
            </a:r>
            <a:r>
              <a:rPr lang="ko-KR" altLang="en-US" dirty="0">
                <a:latin typeface="+mn-ea"/>
              </a:rPr>
              <a:t>폰트 사이즈 등 수정 후 저장</a:t>
            </a:r>
            <a:endParaRPr lang="en-US" altLang="ko-KR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B0964-434E-4ECB-96B6-ECA4BC305B99}"/>
              </a:ext>
            </a:extLst>
          </p:cNvPr>
          <p:cNvSpPr txBox="1"/>
          <p:nvPr/>
        </p:nvSpPr>
        <p:spPr>
          <a:xfrm>
            <a:off x="638647" y="5470734"/>
            <a:ext cx="8254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☎ 설정파일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가지 </a:t>
            </a:r>
            <a:r>
              <a:rPr lang="en-US" altLang="ko-KR" sz="1400" dirty="0">
                <a:latin typeface="+mn-ea"/>
              </a:rPr>
              <a:t>: ① .git/config, ② C:/Users/user/.gitconfig, ③ </a:t>
            </a:r>
            <a:r>
              <a:rPr lang="fr-FR" altLang="ko-KR" sz="1400" dirty="0">
                <a:latin typeface="+mn-ea"/>
              </a:rPr>
              <a:t>C:/Program Files/Git/</a:t>
            </a:r>
            <a:r>
              <a:rPr lang="fr-FR" altLang="ko-KR" sz="1400" dirty="0" err="1">
                <a:latin typeface="+mn-ea"/>
              </a:rPr>
              <a:t>etc</a:t>
            </a:r>
            <a:r>
              <a:rPr lang="fr-FR" altLang="ko-KR" sz="1400" dirty="0">
                <a:latin typeface="+mn-ea"/>
              </a:rPr>
              <a:t>/</a:t>
            </a:r>
            <a:r>
              <a:rPr lang="fr-FR" altLang="ko-KR" sz="1400" dirty="0" err="1">
                <a:latin typeface="+mn-ea"/>
              </a:rPr>
              <a:t>gitconfig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ECA502-7626-46A3-8AD7-32ABEAB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6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3116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두개의 창</a:t>
            </a:r>
            <a:r>
              <a:rPr lang="en-US" altLang="ko-KR" dirty="0">
                <a:latin typeface="+mn-ea"/>
              </a:rPr>
              <a:t>(bash</a:t>
            </a:r>
            <a:r>
              <a:rPr lang="ko-KR" altLang="en-US" dirty="0">
                <a:latin typeface="+mn-ea"/>
              </a:rPr>
              <a:t>창과 </a:t>
            </a:r>
            <a:r>
              <a:rPr lang="en-US" altLang="ko-KR" dirty="0">
                <a:latin typeface="+mn-ea"/>
              </a:rPr>
              <a:t>working directory)</a:t>
            </a:r>
            <a:r>
              <a:rPr lang="ko-KR" altLang="en-US" dirty="0">
                <a:latin typeface="+mn-ea"/>
              </a:rPr>
              <a:t>으로 볼 수 있게 조정</a:t>
            </a:r>
            <a:endParaRPr lang="en-US" altLang="ko-KR" dirty="0">
              <a:latin typeface="+mn-ea"/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>
                <a:latin typeface="+mn-ea"/>
              </a:rPr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내용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첫 줄에 </a:t>
            </a:r>
            <a:r>
              <a:rPr lang="en-US" altLang="ko-KR" dirty="0">
                <a:latin typeface="+mn-ea"/>
              </a:rPr>
              <a:t>‘1. first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후 저장 닫기</a:t>
            </a:r>
            <a:r>
              <a:rPr lang="en-US" altLang="ko-KR" dirty="0"/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status</a:t>
            </a:r>
            <a:r>
              <a:rPr lang="en-US" altLang="ko-KR" dirty="0">
                <a:latin typeface="+mn-ea"/>
              </a:rPr>
              <a:t> # </a:t>
            </a:r>
            <a:r>
              <a:rPr lang="ko-KR" altLang="en-US" dirty="0">
                <a:latin typeface="+mn-ea"/>
              </a:rPr>
              <a:t>현재 상태 확인</a:t>
            </a:r>
            <a:r>
              <a:rPr lang="en-US" altLang="ko-KR" dirty="0">
                <a:latin typeface="+mn-ea"/>
              </a:rPr>
              <a:t>. Untracked file </a:t>
            </a:r>
            <a:r>
              <a:rPr lang="ko-KR" altLang="en-US" dirty="0">
                <a:latin typeface="+mn-ea"/>
              </a:rPr>
              <a:t>확인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수시로 확인하는 습관 필요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add</a:t>
            </a:r>
            <a:r>
              <a:rPr lang="en-US" altLang="ko-KR" dirty="0">
                <a:latin typeface="+mn-ea"/>
              </a:rPr>
              <a:t> p1.txt # staging area </a:t>
            </a:r>
            <a:r>
              <a:rPr lang="ko-KR" altLang="en-US" dirty="0">
                <a:latin typeface="+mn-ea"/>
              </a:rPr>
              <a:t>에 등록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녹색으로 된 </a:t>
            </a:r>
            <a:r>
              <a:rPr lang="en-US" altLang="ko-KR" dirty="0">
                <a:latin typeface="+mn-ea"/>
              </a:rPr>
              <a:t>new file</a:t>
            </a:r>
            <a:r>
              <a:rPr lang="ko-KR" altLang="en-US" dirty="0">
                <a:latin typeface="+mn-ea"/>
              </a:rPr>
              <a:t> 내용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저장소에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commit</a:t>
            </a:r>
            <a:r>
              <a:rPr lang="ko-KR" altLang="en-US" dirty="0">
                <a:latin typeface="+mn-ea"/>
              </a:rPr>
              <a:t> 객체를 나타내는 </a:t>
            </a:r>
            <a:r>
              <a:rPr lang="en-US" altLang="ko-KR" dirty="0">
                <a:latin typeface="+mn-ea"/>
              </a:rPr>
              <a:t>Message(</a:t>
            </a:r>
            <a:r>
              <a:rPr lang="ko-KR" altLang="en-US" dirty="0">
                <a:latin typeface="+mn-ea"/>
              </a:rPr>
              <a:t>기록내용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삽입하라고 메모창이 뜸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</a:t>
            </a:r>
            <a:r>
              <a:rPr lang="ko-KR" altLang="en-US" dirty="0" err="1">
                <a:latin typeface="+mn-ea"/>
              </a:rPr>
              <a:t>메모창</a:t>
            </a:r>
            <a:r>
              <a:rPr lang="en-US" altLang="ko-KR" dirty="0">
                <a:latin typeface="+mn-ea"/>
              </a:rPr>
              <a:t>(notepad)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ko-KR" altLang="en-US" dirty="0">
                <a:latin typeface="+mn-ea"/>
              </a:rPr>
              <a:t> 로 기본 </a:t>
            </a:r>
            <a:r>
              <a:rPr lang="en-US" altLang="ko-KR" dirty="0">
                <a:latin typeface="+mn-ea"/>
              </a:rPr>
              <a:t>editor</a:t>
            </a:r>
            <a:r>
              <a:rPr lang="ko-KR" altLang="en-US" dirty="0">
                <a:latin typeface="+mn-ea"/>
              </a:rPr>
              <a:t>로 설정해 놓은 상태임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>
                <a:latin typeface="+mn-ea"/>
              </a:rPr>
              <a:t>첫 줄에 </a:t>
            </a:r>
            <a:r>
              <a:rPr lang="en-US" altLang="ko-KR" dirty="0">
                <a:latin typeface="+mn-ea"/>
              </a:rPr>
              <a:t>‘first commit’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입력 후 저장 닫기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예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589" y="2713084"/>
            <a:ext cx="2124075" cy="9429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940300" y="3352800"/>
            <a:ext cx="747289" cy="127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E4CCD-E18E-4084-8093-FC11F2C3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3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25" y="4044399"/>
            <a:ext cx="6381750" cy="12192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2862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/>
              <a:t> </a:t>
            </a:r>
            <a:r>
              <a:rPr lang="ko-KR" altLang="en-US" dirty="0">
                <a:latin typeface="+mn-ea"/>
              </a:rPr>
              <a:t>로그 상태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2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1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11" name="왼쪽 화살표 10"/>
          <p:cNvSpPr/>
          <p:nvPr/>
        </p:nvSpPr>
        <p:spPr>
          <a:xfrm rot="10800000">
            <a:off x="749300" y="4355939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 rot="10800000">
            <a:off x="1028700" y="5048702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화살표 12"/>
          <p:cNvSpPr/>
          <p:nvPr/>
        </p:nvSpPr>
        <p:spPr>
          <a:xfrm rot="10800000">
            <a:off x="736600" y="5883727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1471612"/>
            <a:ext cx="5486400" cy="561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27800" y="1583322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이런것이</a:t>
            </a:r>
            <a:r>
              <a:rPr lang="ko-KR" altLang="en-US" sz="1600" dirty="0"/>
              <a:t> 보여지고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88100" y="2102783"/>
            <a:ext cx="261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이런 메모장이 보이면</a:t>
            </a:r>
            <a:endParaRPr lang="en-US" altLang="ko-KR" sz="1600" dirty="0"/>
          </a:p>
          <a:p>
            <a:r>
              <a:rPr lang="ko-KR" altLang="en-US" sz="1600" dirty="0"/>
              <a:t>여기에 내용 기입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725" y="2049714"/>
            <a:ext cx="5172075" cy="1162050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stCxn id="15" idx="1"/>
          </p:cNvCxnSpPr>
          <p:nvPr/>
        </p:nvCxnSpPr>
        <p:spPr>
          <a:xfrm flipH="1">
            <a:off x="1968500" y="2395171"/>
            <a:ext cx="4419600" cy="25428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025" y="5526539"/>
            <a:ext cx="6076950" cy="7143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D78CCD-DF67-499F-BE83-C6987F44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26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 형태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63664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파일의 구성 및 상태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개의 상태로 구분 </a:t>
            </a:r>
            <a:r>
              <a:rPr lang="en-US" altLang="ko-KR" dirty="0">
                <a:latin typeface="+mn-ea"/>
              </a:rPr>
              <a:t>: Untracked,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(Unmodified, Modified), Staged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</a:t>
            </a:r>
            <a:r>
              <a:rPr lang="ko-KR" altLang="en-US" dirty="0">
                <a:latin typeface="+mn-ea"/>
              </a:rPr>
              <a:t>저장소에 저장하기 위한 단계로 구성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Untracked</a:t>
            </a:r>
            <a:r>
              <a:rPr lang="ko-KR" altLang="en-US" dirty="0">
                <a:latin typeface="+mn-ea"/>
              </a:rPr>
              <a:t> 파일은 </a:t>
            </a:r>
            <a:r>
              <a:rPr lang="en-US" altLang="ko-KR" dirty="0">
                <a:latin typeface="+mn-ea"/>
              </a:rPr>
              <a:t>Tracked</a:t>
            </a:r>
            <a:r>
              <a:rPr lang="ko-KR" altLang="en-US" dirty="0">
                <a:latin typeface="+mn-ea"/>
              </a:rPr>
              <a:t>가 되기 전에는 관심의 대상이 아님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BD20FA5-DA3E-456D-9F89-38324A422479}"/>
              </a:ext>
            </a:extLst>
          </p:cNvPr>
          <p:cNvSpPr/>
          <p:nvPr/>
        </p:nvSpPr>
        <p:spPr>
          <a:xfrm>
            <a:off x="467821" y="2892061"/>
            <a:ext cx="2519926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Working Directory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(working tree)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CAE96B-75F1-4786-8E57-82293D72DA89}"/>
              </a:ext>
            </a:extLst>
          </p:cNvPr>
          <p:cNvSpPr/>
          <p:nvPr/>
        </p:nvSpPr>
        <p:spPr>
          <a:xfrm>
            <a:off x="3356948" y="2860162"/>
            <a:ext cx="115894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7A49D6-03F2-4E34-871C-EB0EEFD96209}"/>
              </a:ext>
            </a:extLst>
          </p:cNvPr>
          <p:cNvSpPr/>
          <p:nvPr/>
        </p:nvSpPr>
        <p:spPr>
          <a:xfrm>
            <a:off x="1661236" y="3753301"/>
            <a:ext cx="1326511" cy="1456656"/>
          </a:xfrm>
          <a:prstGeom prst="roundRect">
            <a:avLst>
              <a:gd name="adj" fmla="val 7048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Tracked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7DAF0B9-261B-42CE-8F53-886145B24F3F}"/>
              </a:ext>
            </a:extLst>
          </p:cNvPr>
          <p:cNvSpPr/>
          <p:nvPr/>
        </p:nvSpPr>
        <p:spPr>
          <a:xfrm>
            <a:off x="5088403" y="2860162"/>
            <a:ext cx="188231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Repository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(.git directory)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8B0ADBD-0564-4D98-9419-76C105307E76}"/>
              </a:ext>
            </a:extLst>
          </p:cNvPr>
          <p:cNvSpPr/>
          <p:nvPr/>
        </p:nvSpPr>
        <p:spPr>
          <a:xfrm>
            <a:off x="7480910" y="2860162"/>
            <a:ext cx="1158949" cy="829340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Repo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44758E2-66B1-43DB-BA9E-D8E37964EF89}"/>
              </a:ext>
            </a:extLst>
          </p:cNvPr>
          <p:cNvSpPr/>
          <p:nvPr/>
        </p:nvSpPr>
        <p:spPr>
          <a:xfrm>
            <a:off x="5088403" y="3753301"/>
            <a:ext cx="188231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Committed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07E8E48-7082-43C3-BCC5-4F68D6685507}"/>
              </a:ext>
            </a:extLst>
          </p:cNvPr>
          <p:cNvSpPr/>
          <p:nvPr/>
        </p:nvSpPr>
        <p:spPr>
          <a:xfrm>
            <a:off x="3356947" y="3753301"/>
            <a:ext cx="115894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113E9E-B469-4299-8C28-9C4A2274D03B}"/>
              </a:ext>
            </a:extLst>
          </p:cNvPr>
          <p:cNvSpPr/>
          <p:nvPr/>
        </p:nvSpPr>
        <p:spPr>
          <a:xfrm>
            <a:off x="1693136" y="4231765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FC50109-8B04-43E3-A62C-331A21D9DA53}"/>
              </a:ext>
            </a:extLst>
          </p:cNvPr>
          <p:cNvSpPr/>
          <p:nvPr/>
        </p:nvSpPr>
        <p:spPr>
          <a:xfrm>
            <a:off x="1693136" y="4699596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678CD60-7A7E-4CF7-AAEC-046CA589CF51}"/>
              </a:ext>
            </a:extLst>
          </p:cNvPr>
          <p:cNvGrpSpPr/>
          <p:nvPr/>
        </p:nvGrpSpPr>
        <p:grpSpPr>
          <a:xfrm>
            <a:off x="1254646" y="4603140"/>
            <a:ext cx="2729629" cy="829340"/>
            <a:chOff x="871873" y="4528708"/>
            <a:chExt cx="3474285" cy="988831"/>
          </a:xfrm>
        </p:grpSpPr>
        <p:sp>
          <p:nvSpPr>
            <p:cNvPr id="19" name="화살표: 굽음 18">
              <a:extLst>
                <a:ext uri="{FF2B5EF4-FFF2-40B4-BE49-F238E27FC236}">
                  <a16:creationId xmlns:a16="http://schemas.microsoft.com/office/drawing/2014/main" id="{113EC087-AE4D-4092-8E5E-B3895A4724F7}"/>
                </a:ext>
              </a:extLst>
            </p:cNvPr>
            <p:cNvSpPr/>
            <p:nvPr/>
          </p:nvSpPr>
          <p:spPr>
            <a:xfrm rot="16200000">
              <a:off x="1655856" y="4138890"/>
              <a:ext cx="594665" cy="2162632"/>
            </a:xfrm>
            <a:prstGeom prst="bentArrow">
              <a:avLst>
                <a:gd name="adj1" fmla="val 14272"/>
                <a:gd name="adj2" fmla="val 25000"/>
                <a:gd name="adj3" fmla="val 25000"/>
                <a:gd name="adj4" fmla="val 419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U자형 17">
              <a:extLst>
                <a:ext uri="{FF2B5EF4-FFF2-40B4-BE49-F238E27FC236}">
                  <a16:creationId xmlns:a16="http://schemas.microsoft.com/office/drawing/2014/main" id="{8745CEEE-3DBB-4A2F-89DA-92828E1D5DD0}"/>
                </a:ext>
              </a:extLst>
            </p:cNvPr>
            <p:cNvSpPr/>
            <p:nvPr/>
          </p:nvSpPr>
          <p:spPr>
            <a:xfrm rot="5400000" flipH="1">
              <a:off x="3188487" y="4359868"/>
              <a:ext cx="988831" cy="1326511"/>
            </a:xfrm>
            <a:prstGeom prst="uturnArrow">
              <a:avLst>
                <a:gd name="adj1" fmla="val 7987"/>
                <a:gd name="adj2" fmla="val 11454"/>
                <a:gd name="adj3" fmla="val 20054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0F4630-67E5-47D0-92B5-753C3D83F3D2}"/>
              </a:ext>
            </a:extLst>
          </p:cNvPr>
          <p:cNvSpPr/>
          <p:nvPr/>
        </p:nvSpPr>
        <p:spPr>
          <a:xfrm>
            <a:off x="467821" y="3753302"/>
            <a:ext cx="1158949" cy="1456655"/>
          </a:xfrm>
          <a:prstGeom prst="roundRect">
            <a:avLst>
              <a:gd name="adj" fmla="val 841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Untracked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신규파일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092E3C-0D01-4FB7-B1B0-7BD9587B9A82}"/>
              </a:ext>
            </a:extLst>
          </p:cNvPr>
          <p:cNvSpPr txBox="1"/>
          <p:nvPr/>
        </p:nvSpPr>
        <p:spPr>
          <a:xfrm>
            <a:off x="982737" y="5549439"/>
            <a:ext cx="3270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한번이라도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add </a:t>
            </a:r>
            <a:r>
              <a:rPr lang="ko-KR" altLang="en-US" sz="1400" dirty="0">
                <a:latin typeface="+mn-ea"/>
              </a:rPr>
              <a:t>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</a:t>
            </a:r>
            <a:r>
              <a:rPr lang="en-US" altLang="ko-KR" sz="1400" dirty="0">
                <a:latin typeface="+mn-ea"/>
              </a:rPr>
              <a:t>staging area</a:t>
            </a:r>
            <a:r>
              <a:rPr lang="ko-KR" altLang="en-US" sz="1400" dirty="0">
                <a:latin typeface="+mn-ea"/>
              </a:rPr>
              <a:t>에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등록</a:t>
            </a:r>
            <a:r>
              <a:rPr lang="ko-KR" altLang="en-US" sz="1400" dirty="0">
                <a:latin typeface="+mn-ea"/>
              </a:rPr>
              <a:t>되어야 </a:t>
            </a:r>
            <a:r>
              <a:rPr lang="en-US" altLang="ko-KR" sz="1400" dirty="0">
                <a:latin typeface="+mn-ea"/>
              </a:rPr>
              <a:t>tracked file</a:t>
            </a:r>
            <a:r>
              <a:rPr lang="ko-KR" altLang="en-US" sz="1400" dirty="0">
                <a:latin typeface="+mn-ea"/>
              </a:rPr>
              <a:t>이 됨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4572000" y="4231765"/>
            <a:ext cx="484503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2AC9F-182E-46AC-ABAE-98FFF8CEFA28}"/>
              </a:ext>
            </a:extLst>
          </p:cNvPr>
          <p:cNvSpPr txBox="1"/>
          <p:nvPr/>
        </p:nvSpPr>
        <p:spPr>
          <a:xfrm>
            <a:off x="4851388" y="5284389"/>
            <a:ext cx="25305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commit </a:t>
            </a:r>
            <a:r>
              <a:rPr lang="ko-KR" altLang="en-US" sz="1400" dirty="0">
                <a:latin typeface="+mn-ea"/>
              </a:rPr>
              <a:t>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비로소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지역저장소에 저장됨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스냅샷 저장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D7F83E-6D1D-4B37-8390-05888C53BAEC}"/>
              </a:ext>
            </a:extLst>
          </p:cNvPr>
          <p:cNvCxnSpPr/>
          <p:nvPr/>
        </p:nvCxnSpPr>
        <p:spPr>
          <a:xfrm>
            <a:off x="4776961" y="2594350"/>
            <a:ext cx="0" cy="3399615"/>
          </a:xfrm>
          <a:prstGeom prst="line">
            <a:avLst/>
          </a:prstGeom>
          <a:ln w="317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6105106-30E1-4E13-B9C1-93841FA2ADB8}"/>
              </a:ext>
            </a:extLst>
          </p:cNvPr>
          <p:cNvCxnSpPr/>
          <p:nvPr/>
        </p:nvCxnSpPr>
        <p:spPr>
          <a:xfrm>
            <a:off x="7243714" y="2594350"/>
            <a:ext cx="0" cy="3399615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F8D411A3-4532-453F-ABF8-4FD4926AEF3B}"/>
              </a:ext>
            </a:extLst>
          </p:cNvPr>
          <p:cNvSpPr/>
          <p:nvPr/>
        </p:nvSpPr>
        <p:spPr>
          <a:xfrm>
            <a:off x="6985589" y="3147241"/>
            <a:ext cx="495321" cy="37745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3040270" y="4142865"/>
            <a:ext cx="316678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19572B-D523-45BC-9418-50C7288F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3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>
                <a:latin typeface="+mn-ea"/>
              </a:rPr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둘째 </a:t>
            </a:r>
            <a:r>
              <a:rPr lang="ko-KR" altLang="en-US" dirty="0">
                <a:latin typeface="+mn-ea"/>
              </a:rPr>
              <a:t>줄에 </a:t>
            </a:r>
            <a:r>
              <a:rPr lang="en-US" altLang="ko-KR" dirty="0">
                <a:latin typeface="+mn-ea"/>
              </a:rPr>
              <a:t>‘2. 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후 저장 닫기</a:t>
            </a:r>
            <a:r>
              <a:rPr lang="en-US" altLang="ko-KR" dirty="0">
                <a:latin typeface="+mn-ea"/>
              </a:rPr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‘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modified’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p1.txt # staging area </a:t>
            </a:r>
            <a:r>
              <a:rPr lang="ko-KR" altLang="en-US" dirty="0">
                <a:latin typeface="+mn-ea"/>
              </a:rPr>
              <a:t>에 등록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warning </a:t>
            </a:r>
            <a:r>
              <a:rPr lang="ko-KR" altLang="en-US" dirty="0">
                <a:latin typeface="+mn-ea"/>
              </a:rPr>
              <a:t>나오면 조치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‘</a:t>
            </a:r>
            <a:r>
              <a:rPr lang="ko-KR" altLang="en-US" dirty="0">
                <a:latin typeface="+mn-ea"/>
              </a:rPr>
              <a:t>녹색 </a:t>
            </a:r>
            <a:r>
              <a:rPr lang="en-US" altLang="ko-KR" dirty="0">
                <a:latin typeface="+mn-ea"/>
              </a:rPr>
              <a:t>modified’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  -m</a:t>
            </a:r>
            <a:r>
              <a:rPr lang="en-US" altLang="ko-KR" dirty="0">
                <a:latin typeface="+mn-ea"/>
              </a:rPr>
              <a:t> ‘second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저장소에 두번째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message</a:t>
            </a:r>
            <a:r>
              <a:rPr lang="ko-KR" altLang="en-US" dirty="0">
                <a:latin typeface="+mn-ea"/>
              </a:rPr>
              <a:t>를 작성하겠다는 의미로 이어서 메시지를 작성하면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2633662"/>
            <a:ext cx="2105025" cy="10572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076700" y="2946400"/>
            <a:ext cx="2490787" cy="4953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897565" y="5492640"/>
            <a:ext cx="72551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+mn-ea"/>
              </a:rPr>
              <a:t> ※  </a:t>
            </a:r>
            <a:r>
              <a:rPr lang="en-US" altLang="ko-KR" sz="1600" dirty="0" err="1">
                <a:latin typeface="+mn-ea"/>
              </a:rPr>
              <a:t>crlf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warning</a:t>
            </a:r>
            <a:r>
              <a:rPr lang="ko-KR" altLang="en-US" sz="1600" dirty="0">
                <a:latin typeface="+mn-ea"/>
              </a:rPr>
              <a:t>는 리눅스와 윈도우 </a:t>
            </a:r>
            <a:r>
              <a:rPr lang="en-US" altLang="ko-KR" sz="1600" dirty="0">
                <a:latin typeface="+mn-ea"/>
              </a:rPr>
              <a:t>linefeed </a:t>
            </a:r>
            <a:r>
              <a:rPr lang="ko-KR" altLang="en-US" sz="1600" dirty="0">
                <a:latin typeface="+mn-ea"/>
              </a:rPr>
              <a:t>방식이 달라서 발생하는 것임</a:t>
            </a:r>
            <a:r>
              <a:rPr lang="en-US" altLang="ko-KR" sz="1600" dirty="0">
                <a:latin typeface="+mn-ea"/>
              </a:rPr>
              <a:t>. </a:t>
            </a:r>
          </a:p>
          <a:p>
            <a:r>
              <a:rPr lang="en-US" altLang="ko-KR" sz="1600" dirty="0">
                <a:latin typeface="+mn-ea"/>
              </a:rPr>
              <a:t>     ☞ git config --global </a:t>
            </a:r>
            <a:r>
              <a:rPr lang="en-US" altLang="ko-KR" sz="1600" dirty="0" err="1">
                <a:latin typeface="+mn-ea"/>
              </a:rPr>
              <a:t>core.autocrlf</a:t>
            </a:r>
            <a:r>
              <a:rPr lang="en-US" altLang="ko-KR" sz="1600" dirty="0">
                <a:latin typeface="+mn-ea"/>
              </a:rPr>
              <a:t> true </a:t>
            </a:r>
            <a:r>
              <a:rPr lang="ko-KR" altLang="en-US" sz="1600" dirty="0">
                <a:latin typeface="+mn-ea"/>
              </a:rPr>
              <a:t>로 해결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606EA42-503E-48AB-B6EE-38D88BC1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A1D6224-E94D-4D6D-8798-4838F75C5307}"/>
              </a:ext>
            </a:extLst>
          </p:cNvPr>
          <p:cNvCxnSpPr>
            <a:cxnSpLocks/>
          </p:cNvCxnSpPr>
          <p:nvPr/>
        </p:nvCxnSpPr>
        <p:spPr>
          <a:xfrm flipH="1">
            <a:off x="6457950" y="4091940"/>
            <a:ext cx="109537" cy="144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1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oneline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62" y="2290762"/>
            <a:ext cx="6315075" cy="2276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5067300"/>
            <a:ext cx="6343650" cy="7620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D3BC18-A713-410D-B57B-A59138F2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40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2987316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코드 버전 관리 시스템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소스코드의 변경 이력을 관리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소스코드 추가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삭제에 대한 기록을 저장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변경내용에 대한 소스코드의 비교 가능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언제든지 원하는 시점으로 파일의 상태변경이 가능함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별도로 파일을 카피해 놓거나 백업하지 않아도 됨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Source Code Management(SCM)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System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특정 시점 변경 추적</a:t>
            </a:r>
            <a:endParaRPr lang="en-US" altLang="ko-KR" dirty="0">
              <a:latin typeface="+mn-ea"/>
            </a:endParaRP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C695239-5301-4FBD-8EC0-C63E5A919FF1}"/>
              </a:ext>
            </a:extLst>
          </p:cNvPr>
          <p:cNvSpPr txBox="1">
            <a:spLocks/>
          </p:cNvSpPr>
          <p:nvPr/>
        </p:nvSpPr>
        <p:spPr>
          <a:xfrm>
            <a:off x="250825" y="4148771"/>
            <a:ext cx="8641655" cy="18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dirty="0"/>
              <a:t>Git</a:t>
            </a:r>
            <a:r>
              <a:rPr lang="ko-KR" altLang="en-US" dirty="0"/>
              <a:t>의 역사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Linus Torvalds</a:t>
            </a:r>
            <a:r>
              <a:rPr lang="ko-KR" altLang="en-US" dirty="0" err="1">
                <a:latin typeface="+mn-ea"/>
              </a:rPr>
              <a:t>는직접</a:t>
            </a:r>
            <a:r>
              <a:rPr lang="ko-KR" altLang="en-US" dirty="0">
                <a:latin typeface="+mn-ea"/>
              </a:rPr>
              <a:t> 개발 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April 2005 - </a:t>
            </a:r>
            <a:r>
              <a:rPr lang="en-US" altLang="ko-KR" dirty="0" err="1">
                <a:latin typeface="+mn-ea"/>
              </a:rPr>
              <a:t>Bitkeeper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라이선스 이슈로 인하여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약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주</a:t>
            </a:r>
            <a:r>
              <a:rPr lang="en-US" altLang="ko-KR" dirty="0">
                <a:latin typeface="+mn-ea"/>
              </a:rPr>
              <a:t>)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GitHub(2008</a:t>
            </a:r>
            <a:r>
              <a:rPr lang="ko-KR" altLang="en-US" dirty="0">
                <a:latin typeface="+mn-ea"/>
              </a:rPr>
              <a:t>년경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인해서 폭발적으로 성장</a:t>
            </a: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08971C3-24A2-4AD8-AB6C-12BBEDC4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46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4450799"/>
            <a:ext cx="6381750" cy="12192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Commit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동사로 사용되는 </a:t>
            </a:r>
            <a:r>
              <a:rPr lang="ko-KR" altLang="en-US" dirty="0">
                <a:latin typeface="+mn-ea"/>
              </a:rPr>
              <a:t>의미 </a:t>
            </a:r>
            <a:r>
              <a:rPr lang="en-US" altLang="ko-KR" dirty="0">
                <a:latin typeface="+mn-ea"/>
              </a:rPr>
              <a:t>: 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 err="1">
                <a:latin typeface="+mn-ea"/>
              </a:rPr>
              <a:t>했어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ko-KR" altLang="en-US" dirty="0">
                <a:latin typeface="+mn-ea"/>
              </a:rPr>
              <a:t>사전적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저지르다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범하다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약속하다</a:t>
            </a:r>
            <a:r>
              <a:rPr lang="en-US" altLang="ko-KR" dirty="0">
                <a:latin typeface="+mn-ea"/>
              </a:rPr>
              <a:t>,  (</a:t>
            </a:r>
            <a:r>
              <a:rPr lang="ko-KR" altLang="en-US" dirty="0">
                <a:latin typeface="+mn-ea"/>
              </a:rPr>
              <a:t>일</a:t>
            </a:r>
            <a:r>
              <a:rPr lang="en-US" altLang="ko-KR" dirty="0">
                <a:latin typeface="+mn-ea"/>
              </a:rPr>
              <a:t>·</a:t>
            </a:r>
            <a:r>
              <a:rPr lang="ko-KR" altLang="en-US" dirty="0">
                <a:latin typeface="+mn-ea"/>
              </a:rPr>
              <a:t>활동 등에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전념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헌신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하다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ko-KR" altLang="en-US" dirty="0">
                <a:solidFill>
                  <a:srgbClr val="0000FF"/>
                </a:solidFill>
              </a:rPr>
              <a:t>회부하다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~</a:t>
            </a:r>
            <a:r>
              <a:rPr lang="ko-KR" altLang="en-US" dirty="0">
                <a:solidFill>
                  <a:srgbClr val="0000FF"/>
                </a:solidFill>
              </a:rPr>
              <a:t>을 마음에 새기다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기억하다</a:t>
            </a:r>
            <a:r>
              <a:rPr lang="en-US" altLang="ko-KR" dirty="0">
                <a:solidFill>
                  <a:srgbClr val="0000FF"/>
                </a:solidFill>
              </a:rPr>
              <a:t>],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~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적어 두다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※ </a:t>
            </a:r>
            <a:r>
              <a:rPr lang="ko-KR" altLang="en-US" dirty="0">
                <a:latin typeface="+mn-ea"/>
              </a:rPr>
              <a:t>파일을 </a:t>
            </a:r>
            <a:r>
              <a:rPr lang="en-US" altLang="ko-KR" dirty="0">
                <a:latin typeface="+mn-ea"/>
              </a:rPr>
              <a:t>.git directory (</a:t>
            </a:r>
            <a:r>
              <a:rPr lang="ko-KR" altLang="en-US" dirty="0">
                <a:latin typeface="+mn-ea"/>
              </a:rPr>
              <a:t>로컬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원격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등록시키는 명령어로 생각하면 무리 없음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명사로 사용되는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>
                <a:latin typeface="+mn-ea"/>
              </a:rPr>
              <a:t>에 기록되어 있으니 걱정하지 마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commit </a:t>
            </a:r>
            <a:r>
              <a:rPr lang="ko-KR" altLang="en-US" dirty="0">
                <a:latin typeface="+mn-ea"/>
              </a:rPr>
              <a:t>객체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스냅샷으로 모든 정보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실제로는 정보의 연결고리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보유하고 있는 객체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40</a:t>
            </a:r>
            <a:r>
              <a:rPr lang="ko-KR" altLang="en-US" dirty="0">
                <a:latin typeface="+mn-ea"/>
              </a:rPr>
              <a:t>가지의 문자로 구성된 </a:t>
            </a:r>
            <a:r>
              <a:rPr lang="en-US" altLang="ko-KR" dirty="0">
                <a:latin typeface="+mn-ea"/>
              </a:rPr>
              <a:t>SHA-1 </a:t>
            </a:r>
            <a:r>
              <a:rPr lang="ko-KR" altLang="en-US" dirty="0" err="1">
                <a:latin typeface="+mn-ea"/>
              </a:rPr>
              <a:t>체크썸</a:t>
            </a:r>
            <a:r>
              <a:rPr lang="ko-KR" altLang="en-US" dirty="0">
                <a:latin typeface="+mn-ea"/>
              </a:rPr>
              <a:t> 해시로 연결되어 고유한 상태 유지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8" name="왼쪽 화살표 7"/>
          <p:cNvSpPr/>
          <p:nvPr/>
        </p:nvSpPr>
        <p:spPr>
          <a:xfrm rot="10800000">
            <a:off x="460176" y="4763690"/>
            <a:ext cx="556306" cy="16391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6828E8-F83A-4C22-87B3-E86500F8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1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스냅샷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70" y="1735131"/>
            <a:ext cx="8701175" cy="4284669"/>
          </a:xfrm>
          <a:prstGeom prst="rect">
            <a:avLst/>
          </a:prstGeom>
        </p:spPr>
      </p:pic>
      <p:sp>
        <p:nvSpPr>
          <p:cNvPr id="79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Snapshot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3B8814-C98D-45ED-BB82-D4B348CA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244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5" y="4884737"/>
            <a:ext cx="5772150" cy="7715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생성 이유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(branch)</a:t>
            </a:r>
            <a:r>
              <a:rPr lang="ko-KR" altLang="en-US" dirty="0">
                <a:latin typeface="+mn-ea"/>
              </a:rPr>
              <a:t>는 왜 만드나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원본은 그대로 두고 원본을 수정하고자 할 때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업무를 세분화하여 부분적 기능적으로 작업하고자 할 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협업 할 때 업무 분할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(Branch) : </a:t>
            </a:r>
            <a:r>
              <a:rPr lang="ko-KR" altLang="en-US" dirty="0">
                <a:latin typeface="+mn-ea"/>
              </a:rPr>
              <a:t>가지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만들기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>
                <a:latin typeface="+mn-ea"/>
              </a:rPr>
              <a:t>가지 만들기</a:t>
            </a:r>
            <a:r>
              <a:rPr lang="en-US" altLang="ko-KR" dirty="0">
                <a:latin typeface="+mn-ea"/>
              </a:rPr>
              <a:t>  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 기본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 현재 작업중인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 main </a:t>
            </a:r>
            <a:r>
              <a:rPr lang="ko-KR" altLang="en-US" dirty="0">
                <a:latin typeface="+mn-ea"/>
              </a:rPr>
              <a:t>위에서 </a:t>
            </a:r>
            <a:r>
              <a:rPr lang="ko-KR" altLang="en-US" dirty="0" err="1">
                <a:latin typeface="+mn-ea"/>
              </a:rPr>
              <a:t>작업중임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525255" y="4860924"/>
            <a:ext cx="913646" cy="231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029454" y="5207001"/>
            <a:ext cx="159944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616578" y="4735535"/>
            <a:ext cx="964822" cy="471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771900" y="4735535"/>
            <a:ext cx="1753356" cy="22857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80AC521-6F8C-4AD1-BE33-163EA6DE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125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955" y="1466850"/>
            <a:ext cx="1876425" cy="17145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</a:t>
            </a:r>
            <a:r>
              <a:rPr lang="en-US" altLang="ko-KR" dirty="0"/>
              <a:t>(</a:t>
            </a:r>
            <a:r>
              <a:rPr lang="ko-KR" altLang="en-US" dirty="0"/>
              <a:t>업무 분담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(branch)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만들기 전에</a:t>
            </a:r>
            <a:r>
              <a:rPr lang="ko-KR" altLang="en-US" dirty="0">
                <a:latin typeface="+mn-ea"/>
              </a:rPr>
              <a:t> 업무 분담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p1.txt</a:t>
            </a:r>
            <a:r>
              <a:rPr lang="ko-KR" altLang="en-US" dirty="0">
                <a:latin typeface="+mn-ea"/>
              </a:rPr>
              <a:t>에 업무 기록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p1.txt 3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‘3. -- main work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4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‘4.’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       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‘5. -- feature work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--‘ </a:t>
            </a:r>
            <a:r>
              <a:rPr lang="ko-KR" altLang="en-US" dirty="0">
                <a:latin typeface="+mn-ea"/>
              </a:rPr>
              <a:t> 입력 후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 -am </a:t>
            </a:r>
            <a:r>
              <a:rPr lang="en-US" altLang="ko-KR" dirty="0">
                <a:latin typeface="+mn-ea"/>
              </a:rPr>
              <a:t>‘work allocation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저장소에 세번째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‘-am’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all(changed file)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message</a:t>
            </a:r>
            <a:r>
              <a:rPr lang="ko-KR" altLang="en-US" dirty="0">
                <a:latin typeface="+mn-ea"/>
              </a:rPr>
              <a:t>을 같이 하겠다는 의미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하지 않고 </a:t>
            </a:r>
            <a:r>
              <a:rPr lang="en-US" altLang="ko-KR" dirty="0">
                <a:latin typeface="+mn-ea"/>
              </a:rPr>
              <a:t>-am</a:t>
            </a:r>
            <a:r>
              <a:rPr lang="ko-KR" altLang="en-US" dirty="0">
                <a:latin typeface="+mn-ea"/>
              </a:rPr>
              <a:t>을 사용하기 위하여는 한번은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수행 했어야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tracked file</a:t>
            </a:r>
            <a:r>
              <a:rPr lang="ko-KR" altLang="en-US" dirty="0">
                <a:latin typeface="+mn-ea"/>
              </a:rPr>
              <a:t>로 만든 후에 가능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889500" y="2413000"/>
            <a:ext cx="2067508" cy="72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346700" y="2882805"/>
            <a:ext cx="1610308" cy="10002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529322" y="2677594"/>
            <a:ext cx="3427686" cy="8466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194" y="5530849"/>
            <a:ext cx="5838825" cy="8953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5DEEA5-247A-44BA-AD7A-45DFF3E9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70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62" y="5246687"/>
            <a:ext cx="5934075" cy="5810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/>
              <a:t>실행 후 작업 </a:t>
            </a:r>
            <a:r>
              <a:rPr lang="en-US" altLang="ko-KR" dirty="0"/>
              <a:t>(</a:t>
            </a:r>
            <a:r>
              <a:rPr lang="ko-KR" altLang="en-US" dirty="0"/>
              <a:t>실행 중이면 무시</a:t>
            </a:r>
            <a:r>
              <a:rPr lang="en-US" altLang="ko-KR" dirty="0"/>
              <a:t>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목록 볼 때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</a:t>
            </a:r>
            <a:r>
              <a:rPr lang="en-US" altLang="ko-KR" dirty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</a:t>
            </a:r>
            <a:r>
              <a:rPr lang="ko-KR" altLang="en-US" dirty="0">
                <a:solidFill>
                  <a:srgbClr val="FF0000"/>
                </a:solidFill>
              </a:rPr>
              <a:t>  </a:t>
            </a:r>
            <a:r>
              <a:rPr lang="en-US" altLang="ko-KR" dirty="0">
                <a:solidFill>
                  <a:srgbClr val="FF0000"/>
                </a:solidFill>
              </a:rPr>
              <a:t>-v </a:t>
            </a:r>
            <a:r>
              <a:rPr lang="en-US" altLang="ko-KR" dirty="0"/>
              <a:t> # </a:t>
            </a:r>
            <a:r>
              <a:rPr lang="ko-KR" altLang="en-US" dirty="0"/>
              <a:t>위와 차이점 확인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/>
              <a:t>만</a:t>
            </a:r>
            <a:r>
              <a:rPr lang="ko-KR" altLang="en-US" dirty="0">
                <a:latin typeface="+mn-ea"/>
              </a:rPr>
              <a:t>들기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 # “feature-1“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-v # 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중에서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가 있음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별표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녹색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266825" y="5410199"/>
            <a:ext cx="1209676" cy="43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455" y="2601634"/>
            <a:ext cx="5857875" cy="581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0" y="3549650"/>
            <a:ext cx="6019800" cy="4191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FEF718-0573-4997-9215-D0F12515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245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2974975"/>
            <a:ext cx="5981700" cy="1466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후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실행 중이면 무시</a:t>
            </a:r>
            <a:r>
              <a:rPr lang="en-US" altLang="ko-KR" dirty="0">
                <a:latin typeface="+mn-ea"/>
              </a:rPr>
              <a:t>)</a:t>
            </a: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전환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checkout</a:t>
            </a:r>
            <a:r>
              <a:rPr lang="en-US" altLang="ko-KR" dirty="0">
                <a:latin typeface="+mn-ea"/>
              </a:rPr>
              <a:t> feature-1 # “feature-1“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전환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-v # </a:t>
            </a:r>
            <a:r>
              <a:rPr lang="ko-KR" altLang="en-US" dirty="0">
                <a:latin typeface="+mn-ea"/>
              </a:rPr>
              <a:t>상태 확인</a:t>
            </a:r>
            <a:r>
              <a:rPr lang="en-US" altLang="ko-KR" dirty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  <a:r>
              <a:rPr lang="en-US" altLang="ko-KR" dirty="0">
                <a:solidFill>
                  <a:srgbClr val="FF0000"/>
                </a:solidFill>
              </a:rPr>
              <a:t>  -1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8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HEAD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feaure-1, main</a:t>
            </a:r>
            <a:r>
              <a:rPr lang="ko-KR" altLang="en-US" dirty="0">
                <a:latin typeface="+mn-ea"/>
              </a:rPr>
              <a:t>으로 변경되어 가리키는 것을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038225" y="3954462"/>
            <a:ext cx="1209676" cy="43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495924" y="36068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445124" y="29464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699124" y="3225800"/>
            <a:ext cx="80132" cy="32861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87" y="4806950"/>
            <a:ext cx="7210425" cy="11049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806353-8EF3-4F45-8505-4C641B86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306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>
                <a:latin typeface="+mn-ea"/>
              </a:rPr>
              <a:t>6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‘6. feature story1’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modified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p1.txt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‘commit1 from feature-1’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305" y="2239962"/>
            <a:ext cx="1781175" cy="19716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05" y="3949700"/>
            <a:ext cx="6057900" cy="9334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6165787" y="2150548"/>
            <a:ext cx="1026927" cy="167215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DC8EE2-0A02-43BF-BB39-E08833F7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0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☞ git log # </a:t>
            </a:r>
            <a:r>
              <a:rPr lang="ko-KR" altLang="en-US" dirty="0">
                <a:latin typeface="+mn-ea"/>
              </a:rPr>
              <a:t>이제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길게 보이기 시작하면서 복잡해 짐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37" y="1892669"/>
            <a:ext cx="7019925" cy="427672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9513D-D696-4541-904B-7D9BB230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484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12" y="3863975"/>
            <a:ext cx="6048375" cy="1085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☞ git checkout main # main</a:t>
            </a:r>
            <a:r>
              <a:rPr lang="ko-KR" altLang="en-US" dirty="0">
                <a:latin typeface="+mn-ea"/>
              </a:rPr>
              <a:t>으로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전환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p1.txt. </a:t>
            </a:r>
            <a:r>
              <a:rPr lang="ko-KR" altLang="en-US" dirty="0">
                <a:latin typeface="+mn-ea"/>
              </a:rPr>
              <a:t>내용 확인하기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p1.txt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와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feature-1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p1.txt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내용이 틀려 보이는 것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확인해야 함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브랜치마다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고유의 폴더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(working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tree)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존재하니 혼동하지 말아야 함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파일작업하기전에 반드시 어느 </a:t>
            </a:r>
            <a:r>
              <a:rPr lang="ko-KR" altLang="en-US" b="1" dirty="0" err="1">
                <a:solidFill>
                  <a:srgbClr val="0000FF"/>
                </a:solidFill>
                <a:latin typeface="+mn-ea"/>
              </a:rPr>
              <a:t>브랜치에서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 작업하는지 확인해야 함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699124" y="38227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330118" y="3628943"/>
            <a:ext cx="172282" cy="23848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25E0CE-C7B4-42CC-8EE3-E4AE59CA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91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특성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옮기면서 연습해 보기</a:t>
            </a:r>
            <a:endParaRPr lang="ko-KR" altLang="en-US" dirty="0">
              <a:solidFill>
                <a:srgbClr val="FF0000"/>
              </a:solidFill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 err="1">
                <a:latin typeface="+mn-ea"/>
              </a:rPr>
              <a:t>브</a:t>
            </a:r>
            <a:r>
              <a:rPr lang="ko-KR" altLang="en-US" dirty="0" err="1"/>
              <a:t>랜치로</a:t>
            </a:r>
            <a:r>
              <a:rPr lang="ko-KR" altLang="en-US" dirty="0"/>
              <a:t> 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feature-1 #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 후 새로운 파일</a:t>
            </a:r>
            <a:r>
              <a:rPr lang="en-US" altLang="ko-KR" dirty="0">
                <a:latin typeface="+mn-ea"/>
              </a:rPr>
              <a:t>(p2.txt)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파일명 </a:t>
            </a:r>
            <a:r>
              <a:rPr lang="en-US" altLang="ko-KR" dirty="0">
                <a:latin typeface="+mn-ea"/>
              </a:rPr>
              <a:t>: p2.txt, </a:t>
            </a:r>
            <a:r>
              <a:rPr lang="ko-KR" altLang="en-US" dirty="0">
                <a:latin typeface="+mn-ea"/>
              </a:rPr>
              <a:t>내용</a:t>
            </a:r>
            <a:r>
              <a:rPr lang="en-US" altLang="ko-KR" dirty="0">
                <a:latin typeface="+mn-ea"/>
              </a:rPr>
              <a:t>: ‘branch checkout’</a:t>
            </a:r>
            <a:r>
              <a:rPr lang="ko-KR" altLang="en-US" dirty="0">
                <a:latin typeface="+mn-ea"/>
              </a:rPr>
              <a:t> 입력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</a:t>
            </a:r>
            <a:r>
              <a:rPr lang="ko-KR" altLang="en-US" dirty="0">
                <a:latin typeface="+mn-ea"/>
              </a:rPr>
              <a:t>폴더에서 파일 확인 </a:t>
            </a:r>
            <a:r>
              <a:rPr lang="en-US" altLang="ko-KR" dirty="0">
                <a:latin typeface="+mn-ea"/>
              </a:rPr>
              <a:t>(p1.txt, p2.txt)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untracked 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p2.txt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 #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폴더에서 파일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같은 내용 확인하고 닫음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했던 내용과 동일한 것을 확인</a:t>
            </a:r>
            <a:endParaRPr lang="en-US" altLang="ko-KR" b="1" dirty="0">
              <a:solidFill>
                <a:srgbClr val="0000FF"/>
              </a:solidFill>
              <a:latin typeface="+mn-ea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 flipV="1">
            <a:off x="4699000" y="3632200"/>
            <a:ext cx="952500" cy="118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7DF28-BAEF-4F4D-A1A7-D65E153D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85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저장소의 종류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EF1697-26ED-451F-B42B-99763CE4A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2" y="1718653"/>
            <a:ext cx="7676708" cy="437979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E6171-B27B-4C3F-B62E-7232D8DB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46653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로컬 저장소</a:t>
            </a:r>
            <a:r>
              <a:rPr lang="en-US" altLang="ko-KR" dirty="0"/>
              <a:t>, </a:t>
            </a:r>
            <a:r>
              <a:rPr lang="ko-KR" altLang="en-US" dirty="0"/>
              <a:t>원격 저장소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지역저장소 </a:t>
            </a:r>
            <a:r>
              <a:rPr lang="en-US" altLang="ko-KR" dirty="0">
                <a:latin typeface="+mn-ea"/>
              </a:rPr>
              <a:t>(Local Repository) : </a:t>
            </a:r>
            <a:r>
              <a:rPr lang="ko-KR" altLang="en-US" dirty="0">
                <a:latin typeface="+mn-ea"/>
              </a:rPr>
              <a:t>내 </a:t>
            </a:r>
            <a:r>
              <a:rPr lang="en-US" altLang="ko-KR" dirty="0">
                <a:latin typeface="+mn-ea"/>
              </a:rPr>
              <a:t>PC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(Remote Repository) :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등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5662F85-464B-4F3D-ACEA-811E56F770C9}"/>
              </a:ext>
            </a:extLst>
          </p:cNvPr>
          <p:cNvSpPr/>
          <p:nvPr/>
        </p:nvSpPr>
        <p:spPr>
          <a:xfrm>
            <a:off x="3934050" y="2677343"/>
            <a:ext cx="786810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36F139E-A4B8-4065-A07A-FDB7F06C9A18}"/>
              </a:ext>
            </a:extLst>
          </p:cNvPr>
          <p:cNvSpPr/>
          <p:nvPr/>
        </p:nvSpPr>
        <p:spPr>
          <a:xfrm rot="10800000">
            <a:off x="5518288" y="4846384"/>
            <a:ext cx="521005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5C39D-44A6-4266-B624-30D8F1B5D7BC}"/>
              </a:ext>
            </a:extLst>
          </p:cNvPr>
          <p:cNvSpPr txBox="1"/>
          <p:nvPr/>
        </p:nvSpPr>
        <p:spPr>
          <a:xfrm>
            <a:off x="6071190" y="4846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rgbClr val="0000FF"/>
                </a:solidFill>
              </a:rPr>
              <a:t>지역저장소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(Local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개인활동공간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45E97-AAAD-4DDD-8675-AD542BAF4D38}"/>
              </a:ext>
            </a:extLst>
          </p:cNvPr>
          <p:cNvSpPr txBox="1"/>
          <p:nvPr/>
        </p:nvSpPr>
        <p:spPr>
          <a:xfrm>
            <a:off x="1031351" y="2643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</a:rPr>
              <a:t>원격저장소 </a:t>
            </a:r>
            <a:r>
              <a:rPr lang="en-US" altLang="ko-KR" sz="1600" dirty="0">
                <a:solidFill>
                  <a:srgbClr val="0000FF"/>
                </a:solidFill>
              </a:rPr>
              <a:t>(Remote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협업공간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2B2077-5A58-4F3D-8150-BB2BE9BA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94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특성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옮기면서 연습해 보기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 err="1">
                <a:latin typeface="+mn-ea"/>
              </a:rPr>
              <a:t>브</a:t>
            </a:r>
            <a:r>
              <a:rPr lang="ko-KR" altLang="en-US" dirty="0" err="1"/>
              <a:t>랜치로</a:t>
            </a:r>
            <a:r>
              <a:rPr lang="ko-KR" altLang="en-US" dirty="0"/>
              <a:t> 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p2.txt #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‘p2.txt from feature-1’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 내용 확인</a:t>
            </a:r>
            <a:r>
              <a:rPr lang="en-US" altLang="ko-KR" dirty="0">
                <a:latin typeface="+mn-ea"/>
              </a:rPr>
              <a:t> (p1.txt, p2.txt)</a:t>
            </a: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폴더에서 파일 확인 </a:t>
            </a:r>
            <a:r>
              <a:rPr lang="en-US" altLang="ko-KR" dirty="0">
                <a:latin typeface="+mn-ea"/>
              </a:rPr>
              <a:t>(p2.txt</a:t>
            </a:r>
            <a:r>
              <a:rPr lang="ko-KR" altLang="en-US" dirty="0">
                <a:latin typeface="+mn-ea"/>
              </a:rPr>
              <a:t>가 안보임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차이가 느껴지나요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5EEE46-C5EF-4317-A79F-866F3D5F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330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작업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feature-1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>
                <a:latin typeface="+mn-ea"/>
              </a:rPr>
              <a:t>7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‘7. feature story2’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-am ‘commit2 from feature-1’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--branches 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# 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전체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(main</a:t>
            </a:r>
            <a:r>
              <a:rPr lang="ko-KR" altLang="en-US" dirty="0">
                <a:latin typeface="+mn-ea"/>
              </a:rPr>
              <a:t>과</a:t>
            </a:r>
            <a:r>
              <a:rPr lang="en-US" altLang="ko-KR" dirty="0">
                <a:latin typeface="+mn-ea"/>
              </a:rPr>
              <a:t> feature-1)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→ --branches </a:t>
            </a:r>
            <a:r>
              <a:rPr lang="ko-KR" altLang="en-US" dirty="0">
                <a:latin typeface="+mn-ea"/>
              </a:rPr>
              <a:t>옵션이 없으면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해당 </a:t>
            </a:r>
            <a:r>
              <a:rPr lang="en-US" altLang="ko-KR" dirty="0">
                <a:latin typeface="+mn-ea"/>
              </a:rPr>
              <a:t>branch log</a:t>
            </a:r>
            <a:r>
              <a:rPr lang="ko-KR" altLang="en-US" dirty="0">
                <a:latin typeface="+mn-ea"/>
              </a:rPr>
              <a:t>의 직계존속</a:t>
            </a:r>
            <a:r>
              <a:rPr lang="en-US" altLang="ko-KR" dirty="0">
                <a:latin typeface="+mn-ea"/>
              </a:rPr>
              <a:t>(history)</a:t>
            </a:r>
            <a:r>
              <a:rPr lang="ko-KR" altLang="en-US" dirty="0">
                <a:latin typeface="+mn-ea"/>
              </a:rPr>
              <a:t>만 보여줌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HEAD</a:t>
            </a:r>
            <a:r>
              <a:rPr lang="ko-KR" altLang="en-US" dirty="0">
                <a:latin typeface="+mn-ea"/>
              </a:rPr>
              <a:t>의 위치 확인 중요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HEAD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특수한 포인터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현재 작업중인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브랜치를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가리킴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(</a:t>
            </a:r>
            <a:r>
              <a:rPr lang="ko-KR" altLang="en-US" dirty="0">
                <a:latin typeface="+mn-ea"/>
              </a:rPr>
              <a:t>사실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가리키는 것이 아닌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객체를 가리키고 있는 것임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980" y="2546349"/>
            <a:ext cx="1714500" cy="20859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437064" y="2581275"/>
            <a:ext cx="753616" cy="181292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878" y="4059702"/>
            <a:ext cx="5581650" cy="13906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F69FBB-23AB-4251-B5D2-402CF8B6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152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작업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옮긴 후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gitplace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 후 신규 파일 작성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파일명 </a:t>
            </a:r>
            <a:r>
              <a:rPr lang="en-US" altLang="ko-KR" dirty="0">
                <a:latin typeface="+mn-ea"/>
              </a:rPr>
              <a:t>: p3.txt, </a:t>
            </a:r>
            <a:r>
              <a:rPr lang="ko-KR" altLang="en-US" dirty="0">
                <a:latin typeface="+mn-ea"/>
              </a:rPr>
              <a:t>내용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첫 줄에</a:t>
            </a:r>
            <a:r>
              <a:rPr lang="en-US" altLang="ko-KR" dirty="0">
                <a:latin typeface="+mn-ea"/>
              </a:rPr>
              <a:t> ‘main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저장 후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(bash</a:t>
            </a:r>
            <a:r>
              <a:rPr lang="ko-KR" altLang="en-US" dirty="0">
                <a:latin typeface="+mn-ea"/>
              </a:rPr>
              <a:t>창에서 </a:t>
            </a:r>
            <a:r>
              <a:rPr lang="en-US" altLang="ko-KR" dirty="0">
                <a:latin typeface="+mn-ea"/>
              </a:rPr>
              <a:t>$ echo 'main story’ &gt;&gt; p3.txt)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p3.txt # warning </a:t>
            </a:r>
            <a:r>
              <a:rPr lang="ko-KR" altLang="en-US" dirty="0">
                <a:latin typeface="+mn-ea"/>
              </a:rPr>
              <a:t>무시 </a:t>
            </a:r>
            <a:r>
              <a:rPr lang="en-US" altLang="ko-KR" dirty="0">
                <a:latin typeface="+mn-ea"/>
              </a:rPr>
              <a:t>(bash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p3.txt</a:t>
            </a:r>
            <a:r>
              <a:rPr lang="ko-KR" altLang="en-US" dirty="0">
                <a:latin typeface="+mn-ea"/>
              </a:rPr>
              <a:t>생성시 발생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-m ‘p3.txt from main’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--branches  --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oneline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--graph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#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브랜치가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 나누어 진 것을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89" y="4439019"/>
            <a:ext cx="5495925" cy="1781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153689" y="4711700"/>
            <a:ext cx="433811" cy="990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290" y="2759075"/>
            <a:ext cx="1533525" cy="857250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6035040" y="3187700"/>
            <a:ext cx="85725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71018EC-A6C9-4C9C-B643-35E70A5F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601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D09A0AB-6B83-4681-9C40-11F79EE4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32" y="3959293"/>
            <a:ext cx="5505450" cy="17621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(Merge)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각기 다른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작업한 내용을 합하는 과정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합치고자 하는 </a:t>
            </a:r>
            <a:r>
              <a:rPr lang="ko-KR" altLang="en-US" dirty="0"/>
              <a:t>경우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으로 전환한 후에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merge</a:t>
            </a:r>
            <a:r>
              <a:rPr lang="en-US" altLang="ko-KR" dirty="0">
                <a:latin typeface="+mn-ea"/>
              </a:rPr>
              <a:t> feature-1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feature-1</a:t>
            </a:r>
            <a:r>
              <a:rPr lang="ko-KR" altLang="en-US" dirty="0">
                <a:latin typeface="+mn-ea"/>
              </a:rPr>
              <a:t>의 내용을 가져옴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message </a:t>
            </a:r>
            <a:r>
              <a:rPr lang="ko-KR" altLang="en-US" dirty="0">
                <a:latin typeface="+mn-ea"/>
              </a:rPr>
              <a:t>작업을 위한 텍스트화면이 </a:t>
            </a:r>
            <a:r>
              <a:rPr lang="en-US" altLang="ko-KR" dirty="0">
                <a:latin typeface="+mn-ea"/>
              </a:rPr>
              <a:t>pop up</a:t>
            </a:r>
            <a:r>
              <a:rPr lang="ko-KR" altLang="en-US" dirty="0">
                <a:latin typeface="+mn-ea"/>
              </a:rPr>
              <a:t>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775" y="3041732"/>
            <a:ext cx="6038850" cy="581025"/>
          </a:xfrm>
          <a:prstGeom prst="rect">
            <a:avLst/>
          </a:prstGeom>
        </p:spPr>
      </p:pic>
      <p:sp>
        <p:nvSpPr>
          <p:cNvPr id="8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3467968" y="4427129"/>
            <a:ext cx="513039" cy="265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81007" y="440600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확인후 수정하고 저장 닫기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E14D8-C803-4D01-84FB-782F35C6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88BF2D-BB51-49D0-AE0D-3910DB90D150}"/>
              </a:ext>
            </a:extLst>
          </p:cNvPr>
          <p:cNvSpPr/>
          <p:nvPr/>
        </p:nvSpPr>
        <p:spPr>
          <a:xfrm>
            <a:off x="1127760" y="3365342"/>
            <a:ext cx="497586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8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(Merge)</a:t>
            </a:r>
            <a:r>
              <a:rPr lang="ko-KR" altLang="en-US" dirty="0"/>
              <a:t> </a:t>
            </a:r>
            <a:endParaRPr lang="ko-KR" altLang="en-US" dirty="0">
              <a:solidFill>
                <a:srgbClr val="FF00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-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내용물이 모두 보임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∙ p2.txt </a:t>
            </a:r>
            <a:r>
              <a:rPr lang="ko-KR" altLang="en-US" dirty="0">
                <a:latin typeface="+mn-ea"/>
              </a:rPr>
              <a:t>포함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- p1.txt </a:t>
            </a:r>
            <a:r>
              <a:rPr lang="ko-KR" altLang="en-US" dirty="0">
                <a:latin typeface="+mn-ea"/>
              </a:rPr>
              <a:t>내용은</a:t>
            </a:r>
            <a:r>
              <a:rPr lang="en-US" altLang="ko-KR" dirty="0">
                <a:latin typeface="+mn-ea"/>
              </a:rPr>
              <a:t>?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3249612"/>
            <a:ext cx="1676400" cy="2085975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540000" y="4610100"/>
            <a:ext cx="27813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619832-58DE-4A50-8487-CBBC490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350103-8670-44DF-A6BB-3BA5CEFF9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50243"/>
            <a:ext cx="5981700" cy="1238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69D7895-3174-434F-A922-8184F1995129}"/>
              </a:ext>
            </a:extLst>
          </p:cNvPr>
          <p:cNvSpPr/>
          <p:nvPr/>
        </p:nvSpPr>
        <p:spPr>
          <a:xfrm>
            <a:off x="5321300" y="4736308"/>
            <a:ext cx="1586608" cy="4757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97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428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(Merge)</a:t>
            </a:r>
            <a:endParaRPr lang="ko-KR" altLang="en-US" dirty="0">
              <a:solidFill>
                <a:srgbClr val="FF0000"/>
              </a:solidFill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합쳐진</a:t>
            </a:r>
            <a:r>
              <a:rPr lang="en-US" altLang="ko-KR" dirty="0">
                <a:latin typeface="+mn-ea"/>
              </a:rPr>
              <a:t>(merged)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--branches --graph  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245E9-C142-4A5F-AB45-5A0B639B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51B84-533B-42C6-9C3E-8B0302B2E651}"/>
              </a:ext>
            </a:extLst>
          </p:cNvPr>
          <p:cNvSpPr txBox="1"/>
          <p:nvPr/>
        </p:nvSpPr>
        <p:spPr>
          <a:xfrm>
            <a:off x="1050925" y="4919181"/>
            <a:ext cx="6331220" cy="1057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>
                <a:latin typeface="+mn-ea"/>
              </a:rPr>
              <a:t> ※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중에 </a:t>
            </a:r>
            <a:r>
              <a:rPr lang="en-US" altLang="ko-KR" sz="1600" dirty="0">
                <a:latin typeface="+mn-ea"/>
              </a:rPr>
              <a:t>conflict</a:t>
            </a:r>
            <a:r>
              <a:rPr lang="ko-KR" altLang="en-US" sz="1600" dirty="0">
                <a:latin typeface="+mn-ea"/>
              </a:rPr>
              <a:t>가 나서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이전으로 돌리고 싶을 경우 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   </a:t>
            </a:r>
            <a:r>
              <a:rPr lang="ko-KR" altLang="en-US" sz="1600" dirty="0">
                <a:latin typeface="+mn-ea"/>
              </a:rPr>
              <a:t>다음 명령어를 하면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이전 상태로 돌아 감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   ☞ git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merge --abort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61F6FA-9E6C-44A0-B62D-C21EB3632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57" y="2225992"/>
            <a:ext cx="5762625" cy="20859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101725" y="2549142"/>
            <a:ext cx="433811" cy="1273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 rot="10800000">
            <a:off x="661711" y="3617816"/>
            <a:ext cx="389214" cy="2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 rot="10800000">
            <a:off x="661711" y="2574542"/>
            <a:ext cx="389214" cy="2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41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0223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연습 </a:t>
            </a:r>
            <a:endParaRPr lang="ko-KR" altLang="en-US" dirty="0">
              <a:solidFill>
                <a:srgbClr val="FF0000"/>
              </a:solidFill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아래와 같이 수정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으로 전환한 후에 수정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‘main story from main’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75" y="2720907"/>
            <a:ext cx="1600200" cy="21812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022600" y="3714682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1209" y="50596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현재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6617" y="505961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FF55DAF-323D-472D-ADEB-37E25495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671C719-18CA-4FED-B8E4-59A58F0C4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736" y="2720907"/>
            <a:ext cx="1628775" cy="23717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28EB26-BBAD-4F4F-9ED8-553B1BBE9BA9}"/>
              </a:ext>
            </a:extLst>
          </p:cNvPr>
          <p:cNvSpPr/>
          <p:nvPr/>
        </p:nvSpPr>
        <p:spPr>
          <a:xfrm>
            <a:off x="3585161" y="3820092"/>
            <a:ext cx="1657350" cy="5969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80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연습  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feaure-1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 항목 추가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‘feature story add from feature-1’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2690812"/>
            <a:ext cx="1647825" cy="2009775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2982118" y="4548187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1209" y="49212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현재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6617" y="49212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DC73F6-FE45-463A-BBF6-5E371D25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52D196-CE3C-4DFC-8525-6B106518B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844" y="2654617"/>
            <a:ext cx="1771650" cy="22764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E9C23D-7A9F-40F7-B99B-68EF3BEF87E3}"/>
              </a:ext>
            </a:extLst>
          </p:cNvPr>
          <p:cNvSpPr/>
          <p:nvPr/>
        </p:nvSpPr>
        <p:spPr>
          <a:xfrm>
            <a:off x="3667866" y="4584700"/>
            <a:ext cx="1586608" cy="26828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95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병합 연습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merge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E8D85-EBF9-40B5-9D1F-1C749820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29D685-FC4B-4946-9C1F-CCCE629EA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" y="3485197"/>
            <a:ext cx="5562600" cy="1762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8D0E9E-1490-4FA5-A265-C8EC67C81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" y="2701290"/>
            <a:ext cx="6172200" cy="771525"/>
          </a:xfrm>
          <a:prstGeom prst="rect">
            <a:avLst/>
          </a:prstGeom>
        </p:spPr>
      </p:pic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1A38F6C7-2D08-465A-A74F-1ADD3FF47E1E}"/>
              </a:ext>
            </a:extLst>
          </p:cNvPr>
          <p:cNvSpPr/>
          <p:nvPr/>
        </p:nvSpPr>
        <p:spPr>
          <a:xfrm>
            <a:off x="3525118" y="3981359"/>
            <a:ext cx="513039" cy="265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5654C5-F149-4F84-84F8-1A096BFA646C}"/>
              </a:ext>
            </a:extLst>
          </p:cNvPr>
          <p:cNvSpPr txBox="1"/>
          <p:nvPr/>
        </p:nvSpPr>
        <p:spPr>
          <a:xfrm>
            <a:off x="4038157" y="396023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확인후 수정하고 저장 닫기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8444D4-CFB4-4F5C-9338-8CD9E37F004D}"/>
              </a:ext>
            </a:extLst>
          </p:cNvPr>
          <p:cNvSpPr/>
          <p:nvPr/>
        </p:nvSpPr>
        <p:spPr>
          <a:xfrm>
            <a:off x="1002030" y="3205322"/>
            <a:ext cx="497586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30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endParaRPr lang="ko-KR" altLang="en-US" dirty="0">
              <a:solidFill>
                <a:srgbClr val="FF00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28650" lvl="1" indent="-2730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- p1.txt </a:t>
            </a:r>
            <a:r>
              <a:rPr lang="ko-KR" altLang="en-US" dirty="0">
                <a:latin typeface="+mn-ea"/>
              </a:rPr>
              <a:t>내용은</a:t>
            </a:r>
            <a:r>
              <a:rPr lang="en-US" altLang="ko-KR" dirty="0">
                <a:latin typeface="+mn-ea"/>
              </a:rPr>
              <a:t>?</a:t>
            </a: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내용이 바뀌지 않고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추가가 된다면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이와 같은 순조로운 결과 발생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2711102" y="2436735"/>
            <a:ext cx="2523838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619832-58DE-4A50-8487-CBBC490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4836D3-DE2A-4CDF-BE5F-78396FAB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60" y="1510285"/>
            <a:ext cx="1771650" cy="26384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419C8B-52EF-4135-9E20-1C2E214B195E}"/>
              </a:ext>
            </a:extLst>
          </p:cNvPr>
          <p:cNvSpPr/>
          <p:nvPr/>
        </p:nvSpPr>
        <p:spPr>
          <a:xfrm>
            <a:off x="5292060" y="3850231"/>
            <a:ext cx="132969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C31085-4D32-4F96-A0E1-8E029359156A}"/>
              </a:ext>
            </a:extLst>
          </p:cNvPr>
          <p:cNvSpPr/>
          <p:nvPr/>
        </p:nvSpPr>
        <p:spPr>
          <a:xfrm>
            <a:off x="5292060" y="2626854"/>
            <a:ext cx="1329690" cy="67221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2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http://git-scm.com/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FA89B-8456-4B30-B70B-0959D911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64E5F0-8266-4CE1-945D-0FAC0225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124" y="1842240"/>
            <a:ext cx="6487278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04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0223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 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Conflict</a:t>
            </a:r>
            <a:r>
              <a:rPr lang="ko-KR" altLang="en-US" dirty="0">
                <a:latin typeface="+mn-ea"/>
              </a:rPr>
              <a:t>란</a:t>
            </a:r>
            <a:r>
              <a:rPr lang="en-US" altLang="ko-KR" dirty="0">
                <a:latin typeface="+mn-ea"/>
              </a:rPr>
              <a:t>?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합치는 파일의 내용이 서로 충돌이 발생하는 경우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아래와 같이 수정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으로 전환한 후에 수정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‘numbering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story from main’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2892494" y="4544060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1209" y="55346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현재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6617" y="55689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FF55DAF-323D-472D-ADEB-37E25495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93A164-2281-4969-9315-FB0651161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964279"/>
            <a:ext cx="1562100" cy="2600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58E8466-AE41-4931-BD1F-2BB72AE93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424" y="2978250"/>
            <a:ext cx="1628775" cy="26384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90925" y="4258310"/>
            <a:ext cx="182562" cy="12966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6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 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feaure-1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 항목 추가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5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‘add 9 feature story from feature-1’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982118" y="4548187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1209" y="493268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현재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6617" y="49784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DC73F6-FE45-463A-BBF6-5E371D25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FC7DC1-7579-47D1-A76F-62DCC0A3D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91" y="2614572"/>
            <a:ext cx="1495425" cy="2190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7C9676-A72E-486C-AA08-A3D705EA0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50" y="2631757"/>
            <a:ext cx="1571625" cy="239077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661667" y="4756151"/>
            <a:ext cx="1586608" cy="2206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550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78BDC8D-26E7-4C31-80E3-053F3973C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60" y="2637793"/>
            <a:ext cx="6372225" cy="8953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merge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※ p1.txt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conflict </a:t>
            </a:r>
            <a:r>
              <a:rPr lang="ko-KR" altLang="en-US" dirty="0">
                <a:latin typeface="+mn-ea"/>
              </a:rPr>
              <a:t>발생</a:t>
            </a:r>
            <a:r>
              <a:rPr lang="en-US" altLang="ko-KR" dirty="0">
                <a:latin typeface="+mn-ea"/>
              </a:rPr>
              <a:t>   ※ </a:t>
            </a:r>
            <a:r>
              <a:rPr lang="ko-KR" altLang="en-US" dirty="0">
                <a:latin typeface="+mn-ea"/>
              </a:rPr>
              <a:t>자동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실패    </a:t>
            </a:r>
            <a:r>
              <a:rPr lang="en-US" altLang="ko-KR" dirty="0">
                <a:latin typeface="+mn-ea"/>
              </a:rPr>
              <a:t>※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수정후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해라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※ p1.txt </a:t>
            </a:r>
            <a:r>
              <a:rPr lang="ko-KR" altLang="en-US" dirty="0">
                <a:latin typeface="+mn-ea"/>
              </a:rPr>
              <a:t>열고 수정</a:t>
            </a:r>
            <a:endParaRPr lang="en-US" altLang="ko-KR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25524" y="3092413"/>
            <a:ext cx="4651375" cy="2235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형 화살표 2"/>
          <p:cNvSpPr/>
          <p:nvPr/>
        </p:nvSpPr>
        <p:spPr>
          <a:xfrm rot="16200000" flipH="1">
            <a:off x="635972" y="3190660"/>
            <a:ext cx="707666" cy="683419"/>
          </a:xfrm>
          <a:prstGeom prst="circular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왼쪽 화살표 14"/>
          <p:cNvSpPr/>
          <p:nvPr/>
        </p:nvSpPr>
        <p:spPr>
          <a:xfrm rot="11378664">
            <a:off x="2868823" y="3544235"/>
            <a:ext cx="1143770" cy="166651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54348" y="3304639"/>
            <a:ext cx="3849092" cy="21651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굽은 화살표 7"/>
          <p:cNvSpPr/>
          <p:nvPr/>
        </p:nvSpPr>
        <p:spPr>
          <a:xfrm rot="5400000">
            <a:off x="7361934" y="3327444"/>
            <a:ext cx="395482" cy="436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11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E8D85-EBF9-40B5-9D1F-1C749820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236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140E474-911B-4960-BBA3-BE55FF31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2252662"/>
            <a:ext cx="6667500" cy="21240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089302" y="2256472"/>
            <a:ext cx="1397348" cy="2111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27808" y="3793588"/>
            <a:ext cx="2604492" cy="22596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37AEDE-0924-49C3-ABA6-47900ED2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6B6FB5-E7DD-4745-A065-E6B55677DA46}"/>
              </a:ext>
            </a:extLst>
          </p:cNvPr>
          <p:cNvCxnSpPr>
            <a:cxnSpLocks/>
          </p:cNvCxnSpPr>
          <p:nvPr/>
        </p:nvCxnSpPr>
        <p:spPr>
          <a:xfrm flipH="1">
            <a:off x="6457950" y="2467610"/>
            <a:ext cx="528478" cy="223795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51F87E-D395-454A-B4AA-7697A0FA570A}"/>
              </a:ext>
            </a:extLst>
          </p:cNvPr>
          <p:cNvSpPr txBox="1"/>
          <p:nvPr/>
        </p:nvSpPr>
        <p:spPr>
          <a:xfrm>
            <a:off x="3561906" y="4655673"/>
            <a:ext cx="5054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 ※ merging </a:t>
            </a:r>
            <a:r>
              <a:rPr lang="ko-KR" altLang="en-US" sz="1400" dirty="0">
                <a:latin typeface="+mn-ea"/>
              </a:rPr>
              <a:t>중이므로 반드시 </a:t>
            </a:r>
            <a:r>
              <a:rPr lang="en-US" altLang="ko-KR" sz="1400" dirty="0">
                <a:latin typeface="+mn-ea"/>
              </a:rPr>
              <a:t>commit</a:t>
            </a:r>
            <a:r>
              <a:rPr lang="ko-KR" altLang="en-US" sz="1400" dirty="0">
                <a:latin typeface="+mn-ea"/>
              </a:rPr>
              <a:t>을 이후에 진행해야 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55693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F40692A-FAE8-4FDD-820C-281738DC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11" y="1846730"/>
            <a:ext cx="1800225" cy="44196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</a:t>
            </a:r>
            <a:r>
              <a:rPr lang="en-US" altLang="ko-KR" dirty="0">
                <a:latin typeface="+mn-ea"/>
              </a:rPr>
              <a:t>p1.txt  </a:t>
            </a:r>
            <a:r>
              <a:rPr lang="ko-KR" altLang="en-US" dirty="0">
                <a:latin typeface="+mn-ea"/>
              </a:rPr>
              <a:t>수정</a:t>
            </a:r>
            <a:endParaRPr lang="en-US" altLang="ko-KR" dirty="0">
              <a:latin typeface="+mn-ea"/>
            </a:endParaRPr>
          </a:p>
          <a:p>
            <a:pPr marL="6985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50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71661" y="3188970"/>
            <a:ext cx="1468439" cy="1370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60231" y="4782661"/>
            <a:ext cx="1468439" cy="121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0655" y="3570630"/>
            <a:ext cx="1080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main 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p1.txt</a:t>
            </a:r>
            <a:r>
              <a:rPr lang="ko-KR" altLang="en-US" sz="1600" dirty="0"/>
              <a:t>내용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7620" y="5077013"/>
            <a:ext cx="124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Feature-1 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p1.txt</a:t>
            </a:r>
            <a:r>
              <a:rPr lang="ko-KR" altLang="en-US" sz="1600" dirty="0"/>
              <a:t>내용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04865" y="4203413"/>
            <a:ext cx="7633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삭제</a:t>
            </a:r>
            <a:endParaRPr lang="en-US" altLang="ko-KR" sz="1400" dirty="0"/>
          </a:p>
          <a:p>
            <a:pPr algn="ctr"/>
            <a:r>
              <a:rPr lang="ko-KR" altLang="en-US" sz="1400" dirty="0"/>
              <a:t>수정 후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6106418" y="3728111"/>
            <a:ext cx="404751" cy="435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BD68BA-7B92-41E7-B503-C023CB2A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27" name="왼쪽 화살표 10">
            <a:extLst>
              <a:ext uri="{FF2B5EF4-FFF2-40B4-BE49-F238E27FC236}">
                <a16:creationId xmlns:a16="http://schemas.microsoft.com/office/drawing/2014/main" id="{B8759CD6-CCBE-47D2-B8F4-E3CD3F6976C2}"/>
              </a:ext>
            </a:extLst>
          </p:cNvPr>
          <p:cNvSpPr/>
          <p:nvPr/>
        </p:nvSpPr>
        <p:spPr>
          <a:xfrm rot="10800000">
            <a:off x="1356775" y="4571033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142BCA-0546-43E9-B0EF-EF2E3FE6C367}"/>
              </a:ext>
            </a:extLst>
          </p:cNvPr>
          <p:cNvSpPr txBox="1"/>
          <p:nvPr/>
        </p:nvSpPr>
        <p:spPr>
          <a:xfrm>
            <a:off x="561841" y="447611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/>
              <a:t>경계선</a:t>
            </a:r>
            <a:endParaRPr lang="ko-KR" altLang="en-US" sz="1600" dirty="0"/>
          </a:p>
        </p:txBody>
      </p:sp>
      <p:sp>
        <p:nvSpPr>
          <p:cNvPr id="31" name="왼쪽 화살표 10">
            <a:extLst>
              <a:ext uri="{FF2B5EF4-FFF2-40B4-BE49-F238E27FC236}">
                <a16:creationId xmlns:a16="http://schemas.microsoft.com/office/drawing/2014/main" id="{D2987EB5-F8DF-4324-ADA5-DD2E6330DD33}"/>
              </a:ext>
            </a:extLst>
          </p:cNvPr>
          <p:cNvSpPr/>
          <p:nvPr/>
        </p:nvSpPr>
        <p:spPr>
          <a:xfrm rot="10800000">
            <a:off x="1356775" y="3041790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DCB55-89B8-4DDB-A339-3BB3F9DDBD23}"/>
              </a:ext>
            </a:extLst>
          </p:cNvPr>
          <p:cNvSpPr txBox="1"/>
          <p:nvPr/>
        </p:nvSpPr>
        <p:spPr>
          <a:xfrm>
            <a:off x="366277" y="2832571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Main</a:t>
            </a:r>
            <a:r>
              <a:rPr lang="ko-KR" altLang="en-US" sz="1200" dirty="0"/>
              <a:t> 틀린 부분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경계 표시</a:t>
            </a:r>
          </a:p>
        </p:txBody>
      </p:sp>
      <p:sp>
        <p:nvSpPr>
          <p:cNvPr id="33" name="왼쪽 화살표 10">
            <a:extLst>
              <a:ext uri="{FF2B5EF4-FFF2-40B4-BE49-F238E27FC236}">
                <a16:creationId xmlns:a16="http://schemas.microsoft.com/office/drawing/2014/main" id="{19766E31-2EC5-46BF-989D-B519D70B4A4F}"/>
              </a:ext>
            </a:extLst>
          </p:cNvPr>
          <p:cNvSpPr/>
          <p:nvPr/>
        </p:nvSpPr>
        <p:spPr>
          <a:xfrm rot="10800000">
            <a:off x="1356775" y="6003057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2335C9-48B0-4B8B-AF74-AC3812DE4FE5}"/>
              </a:ext>
            </a:extLst>
          </p:cNvPr>
          <p:cNvSpPr txBox="1"/>
          <p:nvPr/>
        </p:nvSpPr>
        <p:spPr>
          <a:xfrm>
            <a:off x="134223" y="5770978"/>
            <a:ext cx="1472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Feature-1 </a:t>
            </a:r>
            <a:r>
              <a:rPr lang="ko-KR" altLang="en-US" sz="1200" dirty="0"/>
              <a:t>틀린 부분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경계 표시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673668-3356-4E97-88E2-B813862CE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088" y="2306899"/>
            <a:ext cx="1619250" cy="27908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6A41724-4BB2-4443-9590-C8D457788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511" y="1846730"/>
            <a:ext cx="1800225" cy="44196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4046537" y="3087370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046537" y="50825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046537" y="467253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046537" y="486303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046537" y="52730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046537" y="54762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C22D2AE-1F2E-44BD-8D58-AAD9B47F5552}"/>
              </a:ext>
            </a:extLst>
          </p:cNvPr>
          <p:cNvCxnSpPr/>
          <p:nvPr/>
        </p:nvCxnSpPr>
        <p:spPr>
          <a:xfrm>
            <a:off x="4046537" y="566305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8944846-C8BC-4564-ACD4-ACC748ED2A10}"/>
              </a:ext>
            </a:extLst>
          </p:cNvPr>
          <p:cNvCxnSpPr/>
          <p:nvPr/>
        </p:nvCxnSpPr>
        <p:spPr>
          <a:xfrm>
            <a:off x="4046537" y="6077415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51CDBBA-8B6B-490F-A251-0A360B9C46FF}"/>
              </a:ext>
            </a:extLst>
          </p:cNvPr>
          <p:cNvCxnSpPr>
            <a:cxnSpLocks/>
          </p:cNvCxnSpPr>
          <p:nvPr/>
        </p:nvCxnSpPr>
        <p:spPr>
          <a:xfrm flipV="1">
            <a:off x="5539551" y="4949190"/>
            <a:ext cx="1159537" cy="90678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224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‘third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merge after fixing conflict’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log --branches 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--graph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B257E-54F3-461A-B3BA-D4A09DF4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AB20B7-0EC9-4D4F-BE97-21DC44206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2638890"/>
            <a:ext cx="62007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191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90478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모양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타원 1"/>
          <p:cNvSpPr>
            <a:spLocks noChangeAspect="1"/>
          </p:cNvSpPr>
          <p:nvPr/>
        </p:nvSpPr>
        <p:spPr>
          <a:xfrm>
            <a:off x="2454579" y="30861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>
            <a:spLocks noChangeAspect="1"/>
          </p:cNvSpPr>
          <p:nvPr/>
        </p:nvSpPr>
        <p:spPr>
          <a:xfrm>
            <a:off x="977901" y="2413000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1716240" y="2413000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6"/>
            <a:endCxn id="8" idx="2"/>
          </p:cNvCxnSpPr>
          <p:nvPr/>
        </p:nvCxnSpPr>
        <p:spPr>
          <a:xfrm>
            <a:off x="1337901" y="2593000"/>
            <a:ext cx="378339" cy="0"/>
          </a:xfrm>
          <a:prstGeom prst="straightConnector1">
            <a:avLst/>
          </a:prstGeom>
          <a:ln w="50800">
            <a:solidFill>
              <a:srgbClr val="1C9F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5"/>
            <a:endCxn id="2" idx="2"/>
          </p:cNvCxnSpPr>
          <p:nvPr/>
        </p:nvCxnSpPr>
        <p:spPr>
          <a:xfrm>
            <a:off x="2023519" y="2720279"/>
            <a:ext cx="431060" cy="545821"/>
          </a:xfrm>
          <a:prstGeom prst="straightConnector1">
            <a:avLst/>
          </a:prstGeom>
          <a:ln w="50800">
            <a:solidFill>
              <a:srgbClr val="1C9F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>
            <a:spLocks noChangeAspect="1"/>
          </p:cNvSpPr>
          <p:nvPr/>
        </p:nvSpPr>
        <p:spPr>
          <a:xfrm>
            <a:off x="3192918" y="30861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" idx="6"/>
            <a:endCxn id="19" idx="2"/>
          </p:cNvCxnSpPr>
          <p:nvPr/>
        </p:nvCxnSpPr>
        <p:spPr>
          <a:xfrm>
            <a:off x="2814579" y="3266100"/>
            <a:ext cx="378339" cy="0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>
            <a:spLocks noChangeAspect="1"/>
          </p:cNvSpPr>
          <p:nvPr/>
        </p:nvSpPr>
        <p:spPr>
          <a:xfrm>
            <a:off x="3931257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19" idx="7"/>
            <a:endCxn id="25" idx="3"/>
          </p:cNvCxnSpPr>
          <p:nvPr/>
        </p:nvCxnSpPr>
        <p:spPr>
          <a:xfrm flipV="1">
            <a:off x="3500197" y="2720279"/>
            <a:ext cx="483781" cy="418542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>
            <a:spLocks noChangeAspect="1"/>
          </p:cNvSpPr>
          <p:nvPr/>
        </p:nvSpPr>
        <p:spPr>
          <a:xfrm>
            <a:off x="4669596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5" idx="6"/>
            <a:endCxn id="30" idx="2"/>
          </p:cNvCxnSpPr>
          <p:nvPr/>
        </p:nvCxnSpPr>
        <p:spPr>
          <a:xfrm>
            <a:off x="4291257" y="2593000"/>
            <a:ext cx="378339" cy="0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8" idx="6"/>
            <a:endCxn id="25" idx="2"/>
          </p:cNvCxnSpPr>
          <p:nvPr/>
        </p:nvCxnSpPr>
        <p:spPr>
          <a:xfrm>
            <a:off x="2076240" y="2593000"/>
            <a:ext cx="1855017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>
            <a:spLocks noChangeAspect="1"/>
          </p:cNvSpPr>
          <p:nvPr/>
        </p:nvSpPr>
        <p:spPr>
          <a:xfrm>
            <a:off x="5407935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6150861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30" idx="5"/>
            <a:endCxn id="58" idx="2"/>
          </p:cNvCxnSpPr>
          <p:nvPr/>
        </p:nvCxnSpPr>
        <p:spPr>
          <a:xfrm>
            <a:off x="4976875" y="2720279"/>
            <a:ext cx="431060" cy="54582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8" idx="6"/>
            <a:endCxn id="59" idx="2"/>
          </p:cNvCxnSpPr>
          <p:nvPr/>
        </p:nvCxnSpPr>
        <p:spPr>
          <a:xfrm>
            <a:off x="5767935" y="3266100"/>
            <a:ext cx="382926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>
            <a:spLocks noChangeAspect="1"/>
          </p:cNvSpPr>
          <p:nvPr/>
        </p:nvSpPr>
        <p:spPr>
          <a:xfrm>
            <a:off x="6884613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>
            <a:stCxn id="59" idx="6"/>
            <a:endCxn id="73" idx="2"/>
          </p:cNvCxnSpPr>
          <p:nvPr/>
        </p:nvCxnSpPr>
        <p:spPr>
          <a:xfrm>
            <a:off x="6510861" y="3266100"/>
            <a:ext cx="373752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>
            <a:spLocks noChangeAspect="1"/>
          </p:cNvSpPr>
          <p:nvPr/>
        </p:nvSpPr>
        <p:spPr>
          <a:xfrm>
            <a:off x="6146274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>
            <a:spLocks noChangeAspect="1"/>
          </p:cNvSpPr>
          <p:nvPr/>
        </p:nvSpPr>
        <p:spPr>
          <a:xfrm>
            <a:off x="7622954" y="2413000"/>
            <a:ext cx="360000" cy="36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>
            <a:stCxn id="30" idx="6"/>
            <a:endCxn id="77" idx="2"/>
          </p:cNvCxnSpPr>
          <p:nvPr/>
        </p:nvCxnSpPr>
        <p:spPr>
          <a:xfrm>
            <a:off x="5029596" y="2593000"/>
            <a:ext cx="1116678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7" idx="6"/>
            <a:endCxn id="79" idx="2"/>
          </p:cNvCxnSpPr>
          <p:nvPr/>
        </p:nvCxnSpPr>
        <p:spPr>
          <a:xfrm>
            <a:off x="6506274" y="2593000"/>
            <a:ext cx="1116680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3" idx="6"/>
            <a:endCxn id="79" idx="3"/>
          </p:cNvCxnSpPr>
          <p:nvPr/>
        </p:nvCxnSpPr>
        <p:spPr>
          <a:xfrm flipV="1">
            <a:off x="7244613" y="2720279"/>
            <a:ext cx="431062" cy="54582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 flipH="1">
            <a:off x="222979" y="2403668"/>
            <a:ext cx="74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 flipH="1">
            <a:off x="222978" y="3076768"/>
            <a:ext cx="11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Branch -1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910517" y="3748560"/>
            <a:ext cx="1304066" cy="92333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dirty="0"/>
              <a:t>Conflict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ko-KR" altLang="en-US" dirty="0"/>
              <a:t>가능성</a:t>
            </a:r>
            <a:endParaRPr lang="en-US" altLang="ko-KR" dirty="0"/>
          </a:p>
          <a:p>
            <a:pPr algn="ctr"/>
            <a:r>
              <a:rPr lang="ko-KR" altLang="en-US" dirty="0"/>
              <a:t>매우 높음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35380" y="3887060"/>
            <a:ext cx="1340418" cy="64633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dirty="0"/>
              <a:t>Conflict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ko-KR" altLang="en-US" dirty="0"/>
              <a:t>가능성 없음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525445" y="4025559"/>
            <a:ext cx="1546949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dirty="0"/>
              <a:t>순차적 </a:t>
            </a:r>
            <a:r>
              <a:rPr lang="ko-KR" altLang="en-US" dirty="0" err="1"/>
              <a:t>작업시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stCxn id="98" idx="3"/>
            <a:endCxn id="97" idx="1"/>
          </p:cNvCxnSpPr>
          <p:nvPr/>
        </p:nvCxnSpPr>
        <p:spPr>
          <a:xfrm>
            <a:off x="3072394" y="4210225"/>
            <a:ext cx="2629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227218" y="4025559"/>
            <a:ext cx="1316116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dirty="0"/>
              <a:t>병렬 </a:t>
            </a:r>
            <a:r>
              <a:rPr lang="ko-KR" altLang="en-US" dirty="0" err="1"/>
              <a:t>작업시</a:t>
            </a:r>
            <a:endParaRPr lang="ko-KR" altLang="en-US" dirty="0"/>
          </a:p>
        </p:txBody>
      </p:sp>
      <p:cxnSp>
        <p:nvCxnSpPr>
          <p:cNvPr id="103" name="직선 화살표 연결선 102"/>
          <p:cNvCxnSpPr>
            <a:stCxn id="102" idx="3"/>
            <a:endCxn id="96" idx="1"/>
          </p:cNvCxnSpPr>
          <p:nvPr/>
        </p:nvCxnSpPr>
        <p:spPr>
          <a:xfrm>
            <a:off x="6543334" y="4210225"/>
            <a:ext cx="367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3F7ED-7E45-46BA-B02E-57537370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049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893175" cy="52481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생성하고 전환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checkout -b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feature-2 # feature-2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※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br2 =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br2 </a:t>
            </a:r>
            <a:r>
              <a:rPr lang="ko-KR" altLang="en-US" dirty="0">
                <a:latin typeface="+mn-ea"/>
              </a:rPr>
              <a:t>를 실행하고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br2 </a:t>
            </a:r>
            <a:r>
              <a:rPr lang="ko-KR" altLang="en-US" dirty="0">
                <a:latin typeface="+mn-ea"/>
              </a:rPr>
              <a:t>실행한 결과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# </a:t>
            </a:r>
            <a:r>
              <a:rPr lang="ko-KR" altLang="en-US" dirty="0">
                <a:latin typeface="+mn-ea"/>
              </a:rPr>
              <a:t>현재 위치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100" dirty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다른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이동하여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r>
              <a:rPr lang="en-US" altLang="ko-KR" dirty="0">
                <a:latin typeface="+mn-ea"/>
              </a:rPr>
              <a:t>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    (on branch br2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br2 branch </a:t>
            </a:r>
            <a:r>
              <a:rPr lang="ko-KR" altLang="en-US" dirty="0">
                <a:latin typeface="+mn-ea"/>
              </a:rPr>
              <a:t>삭제 불가</a:t>
            </a:r>
            <a:r>
              <a:rPr lang="en-US" altLang="ko-KR" dirty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–d</a:t>
            </a:r>
            <a:r>
              <a:rPr lang="en-US" altLang="ko-KR" dirty="0">
                <a:latin typeface="+mn-ea"/>
              </a:rPr>
              <a:t>  feature-2 ( -D : merge</a:t>
            </a:r>
            <a:r>
              <a:rPr lang="ko-KR" altLang="en-US" dirty="0">
                <a:latin typeface="+mn-ea"/>
              </a:rPr>
              <a:t>가 되지 않았어도 삭제 </a:t>
            </a:r>
            <a:r>
              <a:rPr lang="en-US" altLang="ko-KR" dirty="0">
                <a:latin typeface="+mn-ea"/>
              </a:rPr>
              <a:t>) # </a:t>
            </a:r>
            <a:r>
              <a:rPr lang="ko-KR" altLang="en-US" dirty="0">
                <a:latin typeface="+mn-ea"/>
              </a:rPr>
              <a:t>삭제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# </a:t>
            </a:r>
            <a:r>
              <a:rPr lang="ko-KR" altLang="en-US" dirty="0">
                <a:latin typeface="+mn-ea"/>
              </a:rPr>
              <a:t>삭제된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65" y="3329736"/>
            <a:ext cx="5648325" cy="9048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636789" y="3304337"/>
            <a:ext cx="1119611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235365" y="3807573"/>
            <a:ext cx="1119611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771CB-60B2-4835-845F-3151E400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2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정보 확인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정보확인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ko-KR" altLang="en-US" dirty="0" err="1"/>
              <a:t>브랜치</a:t>
            </a:r>
            <a:r>
              <a:rPr lang="ko-KR" altLang="en-US" dirty="0"/>
              <a:t> 간 비교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main..feature-1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에만 있는 내용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log feature-1..main # feature-1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에만 있는 내용 </a:t>
            </a:r>
            <a:endParaRPr lang="en-US" altLang="ko-KR" dirty="0"/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간 내용 비교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main..feature-1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리스트 방법 </a:t>
            </a:r>
            <a:endParaRPr lang="en-US" altLang="ko-KR" dirty="0">
              <a:latin typeface="+mn-ea"/>
            </a:endParaRPr>
          </a:p>
          <a:p>
            <a:pPr marL="0" indent="0" fontAlgn="base">
              <a:buNone/>
            </a:pPr>
            <a:r>
              <a:rPr lang="ko-KR" altLang="en-US" sz="1600" b="0" dirty="0"/>
              <a:t>        </a:t>
            </a:r>
            <a:r>
              <a:rPr lang="en-US" altLang="ko-KR" sz="1600" dirty="0"/>
              <a:t>☞ </a:t>
            </a:r>
            <a:r>
              <a:rPr lang="en-US" altLang="ko-KR" sz="1600" b="0" dirty="0" err="1"/>
              <a:t>git</a:t>
            </a:r>
            <a:r>
              <a:rPr lang="en-US" altLang="ko-KR" sz="1600" b="0" dirty="0"/>
              <a:t> log --branches --graph  --</a:t>
            </a:r>
            <a:r>
              <a:rPr lang="en-US" altLang="ko-KR" sz="1600" b="0" dirty="0" err="1"/>
              <a:t>oneline</a:t>
            </a:r>
            <a:endParaRPr lang="en-US" altLang="ko-KR" sz="1600" b="0" dirty="0"/>
          </a:p>
          <a:p>
            <a:pPr marL="0" indent="0" algn="l" fontAlgn="base">
              <a:buNone/>
            </a:pPr>
            <a:r>
              <a:rPr lang="ko-KR" altLang="en-US" sz="1600" b="0" dirty="0"/>
              <a:t>          </a:t>
            </a:r>
            <a:r>
              <a:rPr lang="en-US" altLang="ko-KR" sz="1600" b="0" dirty="0"/>
              <a:t>- </a:t>
            </a:r>
            <a:r>
              <a:rPr lang="ko-KR" altLang="en-US" sz="1600" b="0" dirty="0"/>
              <a:t>로그에 모든 </a:t>
            </a:r>
            <a:r>
              <a:rPr lang="ko-KR" altLang="en-US" sz="1600" b="0" dirty="0" err="1"/>
              <a:t>브랜치를</a:t>
            </a:r>
            <a:r>
              <a:rPr lang="ko-KR" altLang="en-US" sz="1600" b="0" dirty="0"/>
              <a:t> 표시하고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그래프로 표현하고</a:t>
            </a:r>
            <a:r>
              <a:rPr lang="en-US" altLang="ko-KR" sz="1600" b="0" dirty="0"/>
              <a:t>, </a:t>
            </a:r>
            <a:r>
              <a:rPr lang="ko-KR" altLang="en-US" sz="1600" b="0" dirty="0" err="1"/>
              <a:t>브랜치</a:t>
            </a:r>
            <a:r>
              <a:rPr lang="ko-KR" altLang="en-US" sz="1600" b="0" dirty="0"/>
              <a:t> 명을 표시하고</a:t>
            </a:r>
            <a:r>
              <a:rPr lang="en-US" altLang="ko-KR" sz="1600" b="0" dirty="0"/>
              <a:t>, </a:t>
            </a:r>
          </a:p>
          <a:p>
            <a:pPr marL="0" indent="0" algn="l" fontAlgn="base">
              <a:buNone/>
            </a:pPr>
            <a:r>
              <a:rPr lang="en-US" altLang="ko-KR" sz="1600" b="0" dirty="0"/>
              <a:t>            </a:t>
            </a:r>
            <a:r>
              <a:rPr lang="ko-KR" altLang="en-US" sz="1600" b="0" dirty="0"/>
              <a:t>한 줄로 표시할 때 </a:t>
            </a:r>
          </a:p>
          <a:p>
            <a:pPr marL="0" indent="0" algn="l" fontAlgn="base">
              <a:buNone/>
            </a:pPr>
            <a:r>
              <a:rPr lang="en-US" altLang="ko-KR" sz="1600" dirty="0">
                <a:latin typeface="+mn-ea"/>
              </a:rPr>
              <a:t>            </a:t>
            </a:r>
            <a:endParaRPr lang="en-US" altLang="ko-KR" sz="16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98B7351-7B0C-4622-9321-CD353929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737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내용 비교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내용 비교 </a:t>
            </a:r>
            <a:r>
              <a:rPr lang="en-US" altLang="ko-KR" dirty="0"/>
              <a:t>(commit </a:t>
            </a:r>
            <a:r>
              <a:rPr lang="ko-KR" altLang="en-US" dirty="0"/>
              <a:t>간의 차이점</a:t>
            </a:r>
            <a:r>
              <a:rPr lang="en-US" altLang="ko-KR" dirty="0"/>
              <a:t>)</a:t>
            </a:r>
            <a:endParaRPr lang="ko-KR" altLang="en-US" dirty="0"/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비교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-p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/>
              <a:t># 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간의 차이가 </a:t>
            </a:r>
            <a:r>
              <a:rPr lang="ko-KR" altLang="en-US" dirty="0">
                <a:solidFill>
                  <a:srgbClr val="333300"/>
                </a:solidFill>
              </a:rPr>
              <a:t>위 아래로 전부 표시되어 보임</a:t>
            </a:r>
            <a:endParaRPr lang="en-US" altLang="ko-KR" dirty="0">
              <a:solidFill>
                <a:srgbClr val="3333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</a:rPr>
              <a:t>            </a:t>
            </a:r>
            <a:r>
              <a:rPr lang="ko-KR" altLang="en-US" dirty="0">
                <a:solidFill>
                  <a:srgbClr val="333300"/>
                </a:solidFill>
              </a:rPr>
              <a:t>파일로 결과를 저장할 때  </a:t>
            </a:r>
            <a:r>
              <a:rPr lang="en-US" altLang="ko-KR" dirty="0">
                <a:solidFill>
                  <a:srgbClr val="333300"/>
                </a:solidFill>
              </a:rPr>
              <a:t>: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-p 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&gt;&gt;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파일명</a:t>
            </a:r>
            <a:endParaRPr lang="en-US" altLang="ko-KR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차이점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&lt;commit ID1&gt;..&lt;commitID2&gt;  </a:t>
            </a:r>
            <a:r>
              <a:rPr lang="en-US" altLang="ko-KR" dirty="0">
                <a:latin typeface="+mn-ea"/>
              </a:rPr>
              <a:t>←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# ‘..’ </a:t>
            </a:r>
            <a:r>
              <a:rPr lang="ko-KR" altLang="en-US" dirty="0">
                <a:latin typeface="+mn-ea"/>
              </a:rPr>
              <a:t>앞뒤로 </a:t>
            </a:r>
            <a:r>
              <a:rPr lang="en-US" altLang="ko-KR" dirty="0">
                <a:latin typeface="+mn-ea"/>
              </a:rPr>
              <a:t>space</a:t>
            </a:r>
            <a:r>
              <a:rPr lang="ko-KR" altLang="en-US" dirty="0">
                <a:latin typeface="+mn-ea"/>
              </a:rPr>
              <a:t>가 없어야 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* 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git add </a:t>
            </a:r>
            <a:r>
              <a:rPr lang="ko-KR" altLang="en-US" dirty="0">
                <a:latin typeface="+mn-ea"/>
              </a:rPr>
              <a:t>전후 파일 비교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한 후에는 의미 없음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add</a:t>
            </a:r>
            <a:r>
              <a:rPr lang="ko-KR" altLang="en-US" dirty="0">
                <a:latin typeface="+mn-ea"/>
              </a:rPr>
              <a:t> 하기 전의 수정파일과 </a:t>
            </a:r>
            <a:r>
              <a:rPr lang="en-US" altLang="ko-KR" dirty="0">
                <a:latin typeface="+mn-ea"/>
              </a:rPr>
              <a:t>add </a:t>
            </a:r>
            <a:r>
              <a:rPr lang="ko-KR" altLang="en-US" dirty="0">
                <a:latin typeface="+mn-ea"/>
              </a:rPr>
              <a:t>혹은 마지막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한 파일 간의 비교 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AFD399-B9AE-4997-8D0E-C9CE4DAD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6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55C0877-6C70-46CA-8FB2-602932FF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09" y="1773025"/>
            <a:ext cx="6505575" cy="47910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http://git-scm.com/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519E-99EB-4DFA-9504-739D4D63CAD3}"/>
              </a:ext>
            </a:extLst>
          </p:cNvPr>
          <p:cNvSpPr/>
          <p:nvPr/>
        </p:nvSpPr>
        <p:spPr>
          <a:xfrm>
            <a:off x="1977656" y="4448556"/>
            <a:ext cx="3157870" cy="5682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5231214" y="4602126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E82403-2058-4ACD-90F8-0A510306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37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예전 파일 찾아보기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44861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dirty="0"/>
              <a:t>Git checkout &lt;commit </a:t>
            </a:r>
            <a:r>
              <a:rPr lang="ko-KR" altLang="en-US" dirty="0"/>
              <a:t>객체</a:t>
            </a:r>
            <a:r>
              <a:rPr lang="en-US" altLang="ko-KR" dirty="0"/>
              <a:t>&gt;</a:t>
            </a:r>
            <a:endParaRPr lang="ko-KR" altLang="en-US" dirty="0"/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it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하는 파일 위치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&lt;commit ID&gt;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생성시까지의 </a:t>
            </a:r>
            <a:r>
              <a:rPr lang="en-US" altLang="ko-KR" dirty="0">
                <a:latin typeface="+mn-ea"/>
              </a:rPr>
              <a:t>log</a:t>
            </a:r>
            <a:r>
              <a:rPr lang="ko-KR" altLang="en-US" dirty="0">
                <a:latin typeface="+mn-ea"/>
              </a:rPr>
              <a:t>만 보여줌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필요하면 복사 이동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확인후 원위치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# </a:t>
            </a:r>
            <a:r>
              <a:rPr lang="ko-KR" altLang="en-US" dirty="0">
                <a:latin typeface="+mn-ea"/>
              </a:rPr>
              <a:t>현재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D4277-B284-483A-B3D5-DE5723D8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759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과거로 돌아가기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3243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과거로 돌아가기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–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하는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폴더를 </a:t>
            </a:r>
            <a:r>
              <a:rPr lang="en-US" altLang="ko-KR" dirty="0">
                <a:latin typeface="+mn-ea"/>
              </a:rPr>
              <a:t>gitplace1</a:t>
            </a:r>
            <a:r>
              <a:rPr lang="ko-KR" altLang="en-US" dirty="0">
                <a:latin typeface="+mn-ea"/>
              </a:rPr>
              <a:t>로 폴더 복사 후 </a:t>
            </a:r>
            <a:r>
              <a:rPr lang="en-US" altLang="ko-KR" dirty="0">
                <a:latin typeface="+mn-ea"/>
              </a:rPr>
              <a:t>gitplace1 </a:t>
            </a:r>
            <a:r>
              <a:rPr lang="ko-KR" altLang="en-US" dirty="0">
                <a:latin typeface="+mn-ea"/>
              </a:rPr>
              <a:t>폴더로 이동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</a:t>
            </a:r>
            <a:r>
              <a:rPr lang="en-US" altLang="ko-KR" dirty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방법 </a:t>
            </a:r>
            <a:r>
              <a:rPr lang="en-US" altLang="ko-KR" b="1" dirty="0">
                <a:latin typeface="+mn-ea"/>
              </a:rPr>
              <a:t>1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# </a:t>
            </a:r>
            <a:r>
              <a:rPr lang="ko-KR" altLang="en-US" dirty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reset  --hard  &lt;commit ID&gt; </a:t>
            </a:r>
            <a:r>
              <a:rPr lang="en-US" altLang="ko-KR" dirty="0">
                <a:latin typeface="+mn-ea"/>
              </a:rPr>
              <a:t>#  commit ID 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과거로 돌아가면 돌아 올 수 없음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특성상 어딘 가에 저장되어 있으나 </a:t>
            </a:r>
            <a:r>
              <a:rPr lang="en-US" altLang="ko-KR" dirty="0">
                <a:latin typeface="+mn-ea"/>
              </a:rPr>
              <a:t>recover </a:t>
            </a:r>
            <a:r>
              <a:rPr lang="ko-KR" altLang="en-US" dirty="0">
                <a:latin typeface="+mn-ea"/>
              </a:rPr>
              <a:t>방법은 따로 배워야 함</a:t>
            </a:r>
            <a:r>
              <a:rPr lang="en-US" altLang="ko-KR" dirty="0">
                <a:latin typeface="+mn-ea"/>
              </a:rPr>
              <a:t>.)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gitplace1</a:t>
            </a:r>
            <a:r>
              <a:rPr lang="ko-KR" altLang="en-US" dirty="0">
                <a:latin typeface="+mn-ea"/>
              </a:rPr>
              <a:t>으로 가서 과거의 자료 확인하기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방법 </a:t>
            </a:r>
            <a:r>
              <a:rPr lang="en-US" altLang="ko-KR" b="1" dirty="0">
                <a:latin typeface="+mn-ea"/>
              </a:rPr>
              <a:t>2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checkout &lt;commit ID1&gt;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detached HEAD</a:t>
            </a:r>
            <a:r>
              <a:rPr lang="ko-KR" altLang="en-US" dirty="0">
                <a:latin typeface="+mn-ea"/>
              </a:rPr>
              <a:t> 발생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살려서 계속 작업을 해야 한다면 신규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 ‘</a:t>
            </a:r>
            <a:r>
              <a:rPr lang="ko-KR" altLang="en-US" dirty="0">
                <a:latin typeface="+mn-ea"/>
              </a:rPr>
              <a:t>신규브랜치명</a:t>
            </a:r>
            <a:r>
              <a:rPr lang="en-US" altLang="ko-KR" dirty="0">
                <a:latin typeface="+mn-ea"/>
              </a:rPr>
              <a:t>’ &lt;commit ID1&gt;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C872020-3E42-4377-8CC7-09C9FCDB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8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의 목적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표시를 해 두기 위한 기능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찾아가기 쉽게 혹은 버전을 </a:t>
            </a:r>
            <a:r>
              <a:rPr lang="ko-KR" altLang="en-US" dirty="0" err="1">
                <a:latin typeface="+mn-ea"/>
              </a:rPr>
              <a:t>릴리즈하기</a:t>
            </a:r>
            <a:r>
              <a:rPr lang="ko-KR" altLang="en-US" dirty="0">
                <a:latin typeface="+mn-ea"/>
              </a:rPr>
              <a:t> 위한 목적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의 종류 </a:t>
            </a:r>
            <a:r>
              <a:rPr lang="en-US" altLang="ko-KR" dirty="0">
                <a:latin typeface="+mn-ea"/>
              </a:rPr>
              <a:t> </a:t>
            </a:r>
          </a:p>
          <a:p>
            <a:pPr marL="536575" lvl="1" indent="-1825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LightWeight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태그 </a:t>
            </a:r>
            <a:r>
              <a:rPr lang="en-US" altLang="ko-KR" dirty="0">
                <a:latin typeface="+mn-ea"/>
              </a:rPr>
              <a:t>: tag</a:t>
            </a:r>
            <a:r>
              <a:rPr lang="ko-KR" altLang="en-US" dirty="0">
                <a:latin typeface="+mn-ea"/>
              </a:rPr>
              <a:t>명만 부여</a:t>
            </a:r>
            <a:endParaRPr lang="en-US" altLang="ko-KR" dirty="0">
              <a:latin typeface="+mn-ea"/>
            </a:endParaRPr>
          </a:p>
          <a:p>
            <a:pPr marL="354012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작성 형식 </a:t>
            </a:r>
            <a:r>
              <a:rPr lang="en-US" altLang="ko-KR" dirty="0">
                <a:latin typeface="+mn-ea"/>
              </a:rPr>
              <a:t>:  ☞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tag </a:t>
            </a:r>
            <a:r>
              <a:rPr lang="en-US" altLang="ko-KR" dirty="0" err="1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git tag v1.0)</a:t>
            </a:r>
          </a:p>
          <a:p>
            <a:pPr marL="536575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Annotated </a:t>
            </a:r>
            <a:r>
              <a:rPr lang="ko-KR" altLang="en-US" dirty="0">
                <a:latin typeface="+mn-ea"/>
              </a:rPr>
              <a:t>태그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태그명명자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이메일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태그생성 날짜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태그 메시지까지 저장 </a:t>
            </a:r>
            <a:endParaRPr lang="en-US" altLang="ko-KR" dirty="0">
              <a:latin typeface="+mn-ea"/>
            </a:endParaRPr>
          </a:p>
          <a:p>
            <a:pPr marL="354012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작성 형식 </a:t>
            </a:r>
            <a:r>
              <a:rPr lang="en-US" altLang="ko-KR" dirty="0">
                <a:latin typeface="+mn-ea"/>
              </a:rPr>
              <a:t>: git tag -a tag</a:t>
            </a:r>
            <a:r>
              <a:rPr lang="ko-KR" altLang="en-US" dirty="0">
                <a:latin typeface="+mn-ea"/>
              </a:rPr>
              <a:t>명</a:t>
            </a:r>
            <a:r>
              <a:rPr lang="en-US" altLang="ko-KR" dirty="0">
                <a:latin typeface="+mn-ea"/>
              </a:rPr>
              <a:t> -m “message“ 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git tag -a v1.0 -m "version 1.0)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5566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git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tag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현재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상태 확인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를 해야 하는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확인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 위치에서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 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v3.0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“Version 3.0“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commit </a:t>
            </a:r>
            <a:r>
              <a:rPr lang="ko-KR" altLang="en-US" dirty="0">
                <a:latin typeface="+mn-ea"/>
              </a:rPr>
              <a:t>위치로 </a:t>
            </a:r>
            <a:r>
              <a:rPr lang="ko-KR" altLang="en-US" dirty="0" err="1">
                <a:latin typeface="+mn-ea"/>
              </a:rPr>
              <a:t>이동후</a:t>
            </a:r>
            <a:r>
              <a:rPr lang="ko-KR" altLang="en-US" dirty="0">
                <a:latin typeface="+mn-ea"/>
              </a:rPr>
              <a:t> 설정 </a:t>
            </a:r>
            <a:r>
              <a:rPr lang="en-US" altLang="ko-KR" dirty="0">
                <a:latin typeface="+mn-ea"/>
              </a:rPr>
              <a:t>(lightweight)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checkout 57560ec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v2.0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5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로 설정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v1.0 fd13417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“first version 1.0“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FB1CE8-3216-4C89-AC58-85FFFC3F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848802"/>
            <a:ext cx="2276475" cy="33432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C48F9D4-75FC-4296-8044-A1B5D4127667}"/>
              </a:ext>
            </a:extLst>
          </p:cNvPr>
          <p:cNvSpPr/>
          <p:nvPr/>
        </p:nvSpPr>
        <p:spPr>
          <a:xfrm>
            <a:off x="6227445" y="4561953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CB3A56-D317-4B63-91E1-8C9324074979}"/>
              </a:ext>
            </a:extLst>
          </p:cNvPr>
          <p:cNvSpPr/>
          <p:nvPr/>
        </p:nvSpPr>
        <p:spPr>
          <a:xfrm>
            <a:off x="6227445" y="3355238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AFC9D6-B134-43EA-8A4B-00FE08A68FA4}"/>
              </a:ext>
            </a:extLst>
          </p:cNvPr>
          <p:cNvSpPr/>
          <p:nvPr/>
        </p:nvSpPr>
        <p:spPr>
          <a:xfrm>
            <a:off x="6227445" y="2012976"/>
            <a:ext cx="1819275" cy="20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9C03-3A8A-4068-A83D-F4299DA75F53}"/>
              </a:ext>
            </a:extLst>
          </p:cNvPr>
          <p:cNvSpPr txBox="1"/>
          <p:nvPr/>
        </p:nvSpPr>
        <p:spPr>
          <a:xfrm>
            <a:off x="5569569" y="45121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V1.0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6751-A314-4D9B-9A61-6326A7A1DEE6}"/>
              </a:ext>
            </a:extLst>
          </p:cNvPr>
          <p:cNvSpPr txBox="1"/>
          <p:nvPr/>
        </p:nvSpPr>
        <p:spPr>
          <a:xfrm>
            <a:off x="5569569" y="331718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V2.0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DDB11-E46E-42AC-A592-129B595B913C}"/>
              </a:ext>
            </a:extLst>
          </p:cNvPr>
          <p:cNvSpPr txBox="1"/>
          <p:nvPr/>
        </p:nvSpPr>
        <p:spPr>
          <a:xfrm>
            <a:off x="5569569" y="194412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V3.0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C105F-DEAF-4354-9A7D-50D12AABB3B8}"/>
              </a:ext>
            </a:extLst>
          </p:cNvPr>
          <p:cNvSpPr txBox="1"/>
          <p:nvPr/>
        </p:nvSpPr>
        <p:spPr>
          <a:xfrm>
            <a:off x="6155334" y="5192077"/>
            <a:ext cx="2276475" cy="58477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1600" dirty="0">
                <a:latin typeface="+mn-ea"/>
              </a:rPr>
              <a:t>git log --branches</a:t>
            </a:r>
          </a:p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--</a:t>
            </a:r>
            <a:r>
              <a:rPr lang="en-US" altLang="ko-KR" sz="1600" dirty="0" err="1">
                <a:latin typeface="+mn-ea"/>
              </a:rPr>
              <a:t>oneline</a:t>
            </a:r>
            <a:r>
              <a:rPr lang="en-US" altLang="ko-KR" sz="1600" dirty="0">
                <a:latin typeface="+mn-ea"/>
              </a:rPr>
              <a:t> --graph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7B190F-BF9C-45C3-8D24-4F5B5D69C4E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80560" y="2113400"/>
            <a:ext cx="1089009" cy="61837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C34069-61C5-4E4C-A87B-55ECCB7AF4E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000299" y="3486466"/>
            <a:ext cx="569270" cy="25631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8C4834-28AA-4A4E-9ADF-DFB71E24C7F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943955" y="4681435"/>
            <a:ext cx="1625614" cy="40113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647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B06316C-3095-4007-985F-1537873C3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225" y="1848802"/>
            <a:ext cx="4552950" cy="33432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결과 확인하기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를 해야 하는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확인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 위치에서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v3.0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“Version 3.0“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8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commit </a:t>
            </a:r>
            <a:r>
              <a:rPr lang="ko-KR" altLang="en-US" dirty="0">
                <a:latin typeface="+mn-ea"/>
              </a:rPr>
              <a:t>위치로 </a:t>
            </a:r>
            <a:r>
              <a:rPr lang="ko-KR" altLang="en-US" dirty="0" err="1">
                <a:latin typeface="+mn-ea"/>
              </a:rPr>
              <a:t>이동후</a:t>
            </a:r>
            <a:r>
              <a:rPr lang="ko-KR" altLang="en-US" dirty="0">
                <a:latin typeface="+mn-ea"/>
              </a:rPr>
              <a:t> 설정 </a:t>
            </a:r>
            <a:r>
              <a:rPr lang="en-US" altLang="ko-KR" dirty="0">
                <a:latin typeface="+mn-ea"/>
              </a:rPr>
              <a:t>(lightweight)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checkout 57560ec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v2.0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(</a:t>
            </a:r>
            <a:r>
              <a:rPr lang="ko-KR" altLang="en-US" dirty="0">
                <a:latin typeface="+mn-ea"/>
              </a:rPr>
              <a:t>아직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가 이동하지 않았음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7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로 설정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v1.0 fd13417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“first version 1.0“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48F9D4-75FC-4296-8044-A1B5D4127667}"/>
              </a:ext>
            </a:extLst>
          </p:cNvPr>
          <p:cNvSpPr/>
          <p:nvPr/>
        </p:nvSpPr>
        <p:spPr>
          <a:xfrm>
            <a:off x="5198745" y="4561953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CB3A56-D317-4B63-91E1-8C9324074979}"/>
              </a:ext>
            </a:extLst>
          </p:cNvPr>
          <p:cNvSpPr/>
          <p:nvPr/>
        </p:nvSpPr>
        <p:spPr>
          <a:xfrm>
            <a:off x="6078855" y="3355238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AFC9D6-B134-43EA-8A4B-00FE08A68FA4}"/>
              </a:ext>
            </a:extLst>
          </p:cNvPr>
          <p:cNvSpPr/>
          <p:nvPr/>
        </p:nvSpPr>
        <p:spPr>
          <a:xfrm>
            <a:off x="5450205" y="2012976"/>
            <a:ext cx="1819275" cy="20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9C03-3A8A-4068-A83D-F4299DA75F53}"/>
              </a:ext>
            </a:extLst>
          </p:cNvPr>
          <p:cNvSpPr txBox="1"/>
          <p:nvPr/>
        </p:nvSpPr>
        <p:spPr>
          <a:xfrm>
            <a:off x="5569569" y="45121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V1.0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6751-A314-4D9B-9A61-6326A7A1DEE6}"/>
              </a:ext>
            </a:extLst>
          </p:cNvPr>
          <p:cNvSpPr txBox="1"/>
          <p:nvPr/>
        </p:nvSpPr>
        <p:spPr>
          <a:xfrm>
            <a:off x="5569569" y="331718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V2.0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DDB11-E46E-42AC-A592-129B595B913C}"/>
              </a:ext>
            </a:extLst>
          </p:cNvPr>
          <p:cNvSpPr txBox="1"/>
          <p:nvPr/>
        </p:nvSpPr>
        <p:spPr>
          <a:xfrm>
            <a:off x="5569569" y="194412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V3.0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C105F-DEAF-4354-9A7D-50D12AABB3B8}"/>
              </a:ext>
            </a:extLst>
          </p:cNvPr>
          <p:cNvSpPr txBox="1"/>
          <p:nvPr/>
        </p:nvSpPr>
        <p:spPr>
          <a:xfrm>
            <a:off x="6155334" y="5192077"/>
            <a:ext cx="2276475" cy="58477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1600" dirty="0">
                <a:latin typeface="+mn-ea"/>
              </a:rPr>
              <a:t>git log --branches</a:t>
            </a:r>
          </a:p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--</a:t>
            </a:r>
            <a:r>
              <a:rPr lang="en-US" altLang="ko-KR" sz="1600" dirty="0" err="1">
                <a:latin typeface="+mn-ea"/>
              </a:rPr>
              <a:t>oneline</a:t>
            </a:r>
            <a:r>
              <a:rPr lang="en-US" altLang="ko-KR" sz="1600" dirty="0">
                <a:latin typeface="+mn-ea"/>
              </a:rPr>
              <a:t> --graph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7B190F-BF9C-45C3-8D24-4F5B5D69C4E3}"/>
              </a:ext>
            </a:extLst>
          </p:cNvPr>
          <p:cNvCxnSpPr>
            <a:cxnSpLocks/>
          </p:cNvCxnSpPr>
          <p:nvPr/>
        </p:nvCxnSpPr>
        <p:spPr>
          <a:xfrm flipV="1">
            <a:off x="3383280" y="2152535"/>
            <a:ext cx="1896110" cy="24362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C34069-61C5-4E4C-A87B-55ECCB7AF4E9}"/>
              </a:ext>
            </a:extLst>
          </p:cNvPr>
          <p:cNvCxnSpPr>
            <a:cxnSpLocks/>
          </p:cNvCxnSpPr>
          <p:nvPr/>
        </p:nvCxnSpPr>
        <p:spPr>
          <a:xfrm flipV="1">
            <a:off x="3505205" y="3517161"/>
            <a:ext cx="1152202" cy="24330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8C4834-28AA-4A4E-9ADF-DFB71E24C7FC}"/>
              </a:ext>
            </a:extLst>
          </p:cNvPr>
          <p:cNvCxnSpPr>
            <a:cxnSpLocks/>
          </p:cNvCxnSpPr>
          <p:nvPr/>
        </p:nvCxnSpPr>
        <p:spPr>
          <a:xfrm flipV="1">
            <a:off x="3945256" y="4681435"/>
            <a:ext cx="626094" cy="31723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09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결과 확인하기</a:t>
            </a: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show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6B62F4-5A91-4D4D-BBA6-96524124E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360" y="3749992"/>
            <a:ext cx="6000750" cy="21240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906C4F-783F-4F41-9B9C-357D643469A0}"/>
              </a:ext>
            </a:extLst>
          </p:cNvPr>
          <p:cNvSpPr/>
          <p:nvPr/>
        </p:nvSpPr>
        <p:spPr>
          <a:xfrm>
            <a:off x="2880360" y="3749992"/>
            <a:ext cx="3737610" cy="1039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2852B1-AF9D-462A-94E4-0BC9349DDA6E}"/>
              </a:ext>
            </a:extLst>
          </p:cNvPr>
          <p:cNvCxnSpPr>
            <a:cxnSpLocks/>
          </p:cNvCxnSpPr>
          <p:nvPr/>
        </p:nvCxnSpPr>
        <p:spPr>
          <a:xfrm>
            <a:off x="1932305" y="4269581"/>
            <a:ext cx="948055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36EC504F-8BDB-408D-B7BC-2AD135EEB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114" y="2259807"/>
            <a:ext cx="2295525" cy="952500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F0EC536-75E5-4462-92D1-613F98B5B22A}"/>
              </a:ext>
            </a:extLst>
          </p:cNvPr>
          <p:cNvCxnSpPr>
            <a:cxnSpLocks/>
          </p:cNvCxnSpPr>
          <p:nvPr/>
        </p:nvCxnSpPr>
        <p:spPr>
          <a:xfrm>
            <a:off x="2115185" y="2429351"/>
            <a:ext cx="765175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5863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461190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한 개의 </a:t>
            </a:r>
            <a:r>
              <a:rPr lang="en-US" altLang="ko-KR" dirty="0">
                <a:latin typeface="+mn-ea"/>
              </a:rPr>
              <a:t>tag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origin </a:t>
            </a: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( 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git push origin v1.0 )</a:t>
            </a: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 전체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일괄적으로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push origin --tags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 </a:t>
            </a:r>
            <a:r>
              <a:rPr lang="en-US" altLang="ko-KR" dirty="0">
                <a:latin typeface="+mn-ea"/>
              </a:rPr>
              <a:t>: 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tag -d</a:t>
            </a: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tag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v1.0</a:t>
            </a:r>
          </a:p>
          <a:p>
            <a:pPr marL="720725" lvl="1" indent="-276225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원격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 </a:t>
            </a:r>
            <a:r>
              <a:rPr lang="en-US" altLang="ko-KR" dirty="0">
                <a:latin typeface="+mn-ea"/>
              </a:rPr>
              <a:t>: git push origin :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push origin : v1.0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320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diff  </a:t>
            </a:r>
            <a:r>
              <a:rPr lang="ko-KR" altLang="en-US" dirty="0"/>
              <a:t>내용 확인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D98C4C-9010-4EC6-8D53-22FDAE71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EEAF6EA-3061-4066-BF4E-8028809A8CF2}"/>
              </a:ext>
            </a:extLst>
          </p:cNvPr>
          <p:cNvSpPr txBox="1">
            <a:spLocks/>
          </p:cNvSpPr>
          <p:nvPr/>
        </p:nvSpPr>
        <p:spPr>
          <a:xfrm>
            <a:off x="250826" y="1000222"/>
            <a:ext cx="4557842" cy="1881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600" dirty="0">
                <a:latin typeface="+mn-lt"/>
              </a:rPr>
              <a:t>내용 항목 보기 </a:t>
            </a:r>
            <a:r>
              <a:rPr lang="en-US" altLang="ko-KR" sz="1600" dirty="0">
                <a:latin typeface="+mn-lt"/>
              </a:rPr>
              <a:t>(v3.0</a:t>
            </a:r>
            <a:r>
              <a:rPr lang="ko-KR" altLang="en-US" sz="1600" dirty="0">
                <a:latin typeface="+mn-lt"/>
              </a:rPr>
              <a:t>과 </a:t>
            </a:r>
            <a:r>
              <a:rPr lang="en-US" altLang="ko-KR" sz="1600" dirty="0">
                <a:latin typeface="+mn-lt"/>
              </a:rPr>
              <a:t>v2.0</a:t>
            </a:r>
            <a:r>
              <a:rPr lang="ko-KR" altLang="en-US" sz="1600" dirty="0">
                <a:latin typeface="+mn-lt"/>
              </a:rPr>
              <a:t> 비교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p1.txt</a:t>
            </a:r>
            <a:r>
              <a:rPr lang="ko-KR" altLang="en-US" dirty="0"/>
              <a:t> 변경 내용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--- a/</a:t>
            </a:r>
            <a:r>
              <a:rPr lang="ko-KR" altLang="en-US" dirty="0"/>
              <a:t> 표시는 수정 전 내용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+++ b/</a:t>
            </a:r>
            <a:r>
              <a:rPr lang="ko-KR" altLang="en-US" dirty="0"/>
              <a:t> 표시는 수정 후 내용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-1 : </a:t>
            </a:r>
            <a:r>
              <a:rPr lang="ko-KR" altLang="en-US" dirty="0"/>
              <a:t>수정 전 파일의 첫째 라인부터</a:t>
            </a:r>
            <a:r>
              <a:rPr lang="en-US" altLang="ko-KR" dirty="0"/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11 : 11</a:t>
            </a:r>
            <a:r>
              <a:rPr lang="ko-KR" altLang="en-US" dirty="0"/>
              <a:t>개의 라인을 표시</a:t>
            </a:r>
            <a:r>
              <a:rPr lang="en-US" altLang="ko-KR" dirty="0"/>
              <a:t>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+1 :</a:t>
            </a:r>
            <a:r>
              <a:rPr lang="ko-KR" altLang="en-US" dirty="0"/>
              <a:t> 수정 후 파일의 첫째 라인부터</a:t>
            </a:r>
            <a:r>
              <a:rPr lang="en-US" altLang="ko-KR" dirty="0"/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7 : 7</a:t>
            </a:r>
            <a:r>
              <a:rPr lang="ko-KR" altLang="en-US" dirty="0"/>
              <a:t>개의 라인을 표시함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예</a:t>
            </a:r>
            <a:r>
              <a:rPr lang="en-US" altLang="ko-KR" dirty="0"/>
              <a:t>: -20,3 : </a:t>
            </a:r>
            <a:r>
              <a:rPr lang="ko-KR" altLang="en-US" dirty="0" err="1"/>
              <a:t>수정전</a:t>
            </a:r>
            <a:r>
              <a:rPr lang="ko-KR" altLang="en-US" dirty="0"/>
              <a:t> 파일 </a:t>
            </a:r>
            <a:r>
              <a:rPr lang="en-US" altLang="ko-KR" dirty="0"/>
              <a:t>20</a:t>
            </a:r>
            <a:r>
              <a:rPr lang="ko-KR" altLang="en-US" dirty="0"/>
              <a:t>번째 줄에서부터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               3</a:t>
            </a:r>
            <a:r>
              <a:rPr lang="ko-KR" altLang="en-US" dirty="0"/>
              <a:t>개의 라인을 표시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/>
              <a:t> </a:t>
            </a:r>
            <a:r>
              <a:rPr lang="ko-KR" altLang="en-US" dirty="0"/>
              <a:t>흰색 수정 없음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/>
              <a:t>  -</a:t>
            </a:r>
            <a:r>
              <a:rPr lang="ko-KR" altLang="en-US" dirty="0"/>
              <a:t>적색 삭제된 라인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/>
              <a:t> +</a:t>
            </a:r>
            <a:r>
              <a:rPr lang="ko-KR" altLang="en-US" dirty="0"/>
              <a:t>녹색 삽입된 라인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9C2764-6888-4A97-999F-35D44496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1490662"/>
            <a:ext cx="3143250" cy="38766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1F83F40-2B8B-44F0-BC63-04231DC8D17D}"/>
              </a:ext>
            </a:extLst>
          </p:cNvPr>
          <p:cNvSpPr/>
          <p:nvPr/>
        </p:nvSpPr>
        <p:spPr>
          <a:xfrm>
            <a:off x="6583342" y="1675098"/>
            <a:ext cx="688826" cy="1859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B0BC5-DEE2-4E71-BC68-C10D81338177}"/>
              </a:ext>
            </a:extLst>
          </p:cNvPr>
          <p:cNvCxnSpPr/>
          <p:nvPr/>
        </p:nvCxnSpPr>
        <p:spPr>
          <a:xfrm flipH="1" flipV="1">
            <a:off x="2474259" y="1581374"/>
            <a:ext cx="4109083" cy="18288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BAFC84-12A7-443A-8034-E164A7925AB9}"/>
              </a:ext>
            </a:extLst>
          </p:cNvPr>
          <p:cNvSpPr/>
          <p:nvPr/>
        </p:nvSpPr>
        <p:spPr>
          <a:xfrm>
            <a:off x="5372100" y="1990556"/>
            <a:ext cx="688826" cy="1859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19475B-0437-40D2-A493-0CEDE7A01E87}"/>
              </a:ext>
            </a:extLst>
          </p:cNvPr>
          <p:cNvSpPr/>
          <p:nvPr/>
        </p:nvSpPr>
        <p:spPr>
          <a:xfrm>
            <a:off x="5372100" y="2162917"/>
            <a:ext cx="688826" cy="1859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3BD8E52-2EEF-4720-AE51-96CB4BCC120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163086" y="1988392"/>
            <a:ext cx="2209014" cy="95152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C49CF66-0515-47C4-9534-D31545FB1E9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320420" y="2255905"/>
            <a:ext cx="2051680" cy="89501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C567AF-3549-4ED3-9B84-64B168F86EDF}"/>
              </a:ext>
            </a:extLst>
          </p:cNvPr>
          <p:cNvSpPr/>
          <p:nvPr/>
        </p:nvSpPr>
        <p:spPr>
          <a:xfrm>
            <a:off x="5372099" y="2332031"/>
            <a:ext cx="1609613" cy="182881"/>
          </a:xfrm>
          <a:prstGeom prst="rect">
            <a:avLst/>
          </a:prstGeom>
          <a:noFill/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68E22A1-2162-422F-B652-8A0AF502E24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001845" y="2423472"/>
            <a:ext cx="1370254" cy="26594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27155E-64FF-427A-9308-743FF8530071}"/>
              </a:ext>
            </a:extLst>
          </p:cNvPr>
          <p:cNvSpPr/>
          <p:nvPr/>
        </p:nvSpPr>
        <p:spPr>
          <a:xfrm>
            <a:off x="5372100" y="2514520"/>
            <a:ext cx="2298102" cy="55318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B79280-34AB-4301-9803-06F5AFCC5C35}"/>
              </a:ext>
            </a:extLst>
          </p:cNvPr>
          <p:cNvSpPr/>
          <p:nvPr/>
        </p:nvSpPr>
        <p:spPr>
          <a:xfrm>
            <a:off x="5372100" y="3067703"/>
            <a:ext cx="2298102" cy="135368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4334C1-E79E-4220-89E8-8309405BDAFA}"/>
              </a:ext>
            </a:extLst>
          </p:cNvPr>
          <p:cNvSpPr/>
          <p:nvPr/>
        </p:nvSpPr>
        <p:spPr>
          <a:xfrm>
            <a:off x="5372100" y="4412593"/>
            <a:ext cx="2298102" cy="731097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498210F-38E6-4951-B0BD-8DFC5FF75723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474259" y="2791112"/>
            <a:ext cx="2897841" cy="2103617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D393CAE-0898-411D-924F-C2569E8240E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594294" y="3744548"/>
            <a:ext cx="2777806" cy="153207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B7F2FCA-55A9-4722-A3D9-0A589418875F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594294" y="4778142"/>
            <a:ext cx="2777806" cy="865591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Stash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476358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stash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Stash</a:t>
            </a:r>
            <a:r>
              <a:rPr lang="ko-KR" altLang="en-US" dirty="0">
                <a:latin typeface="+mn-ea"/>
              </a:rPr>
              <a:t>의 목적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현재작업 중인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하던 작업을 멈추고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않은 상태에서 </a:t>
            </a:r>
            <a:r>
              <a:rPr lang="ko-KR" altLang="en-US" dirty="0" err="1">
                <a:latin typeface="+mn-ea"/>
              </a:rPr>
              <a:t>브랜치를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 바꿔서 작업을 해야 할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변경이 되지 않는 경우가 발생함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변경이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된다고 하여도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이동하면서 실수로 작업중인 내용이 변경될 소지가 있음</a:t>
            </a:r>
            <a:r>
              <a:rPr lang="en-US" altLang="ko-KR" dirty="0">
                <a:latin typeface="+mn-ea"/>
              </a:rPr>
              <a:t>.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→ </a:t>
            </a:r>
            <a:r>
              <a:rPr lang="ko-KR" altLang="en-US" dirty="0">
                <a:latin typeface="+mn-ea"/>
              </a:rPr>
              <a:t>아직 마무리하지 않은 현재의 작업 상태를 임시로 저장하는 명령어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# </a:t>
            </a:r>
            <a:r>
              <a:rPr lang="ko-KR" altLang="en-US" dirty="0">
                <a:latin typeface="+mn-ea"/>
              </a:rPr>
              <a:t>워킹 디렉토리에서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않은 수정한 파일만 저장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☞ git stash apply #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돌아온 후에 하던 작업을 불러 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list # </a:t>
            </a:r>
            <a:r>
              <a:rPr lang="ko-KR" altLang="en-US" dirty="0">
                <a:latin typeface="+mn-ea"/>
              </a:rPr>
              <a:t>저장된 </a:t>
            </a:r>
            <a:r>
              <a:rPr lang="en-US" altLang="ko-KR" dirty="0">
                <a:latin typeface="+mn-ea"/>
              </a:rPr>
              <a:t>stash </a:t>
            </a:r>
            <a:r>
              <a:rPr lang="ko-KR" altLang="en-US" dirty="0">
                <a:latin typeface="+mn-ea"/>
              </a:rPr>
              <a:t>목록 보기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drop # stash </a:t>
            </a:r>
            <a:r>
              <a:rPr lang="ko-KR" altLang="en-US" dirty="0">
                <a:latin typeface="+mn-ea"/>
              </a:rPr>
              <a:t>목록 지우기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pop # stash apply 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stash drop</a:t>
            </a:r>
            <a:r>
              <a:rPr lang="ko-KR" altLang="en-US" dirty="0">
                <a:latin typeface="+mn-ea"/>
              </a:rPr>
              <a:t>을 동시에 수행하는 명령어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465CB4-1564-4317-824A-C2A69657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757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삭제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476358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 smtClean="0"/>
              <a:t>브랜치에서</a:t>
            </a:r>
            <a:r>
              <a:rPr lang="ko-KR" altLang="en-US" dirty="0" smtClean="0"/>
              <a:t> 삭제할 때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에도 영향을 줌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smtClean="0">
                <a:latin typeface="+mn-ea"/>
              </a:rPr>
              <a:t>Rm </a:t>
            </a:r>
            <a:r>
              <a:rPr lang="ko-KR" altLang="en-US" dirty="0" smtClean="0">
                <a:latin typeface="+mn-ea"/>
              </a:rPr>
              <a:t>후 마지막은 항상 </a:t>
            </a:r>
            <a:r>
              <a:rPr lang="en-US" altLang="ko-KR" dirty="0" smtClean="0">
                <a:latin typeface="+mn-ea"/>
              </a:rPr>
              <a:t>commit!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   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rgbClr val="333300"/>
                </a:solidFill>
                <a:latin typeface="+mn-ea"/>
              </a:rPr>
              <a:t>rm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 &lt;file</a:t>
            </a:r>
            <a:r>
              <a:rPr lang="ko-KR" altLang="en-US" dirty="0" smtClean="0">
                <a:solidFill>
                  <a:srgbClr val="333300"/>
                </a:solidFill>
                <a:latin typeface="+mn-ea"/>
              </a:rPr>
              <a:t>명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&gt;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  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commit –m &lt;deleted the file from the </a:t>
            </a:r>
            <a:r>
              <a:rPr lang="en-US" altLang="ko-KR" dirty="0" err="1" smtClean="0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 repository’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   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push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  - </a:t>
            </a:r>
            <a:r>
              <a:rPr lang="en-US" altLang="ko-KR" dirty="0" err="1" smtClean="0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rgbClr val="333300"/>
                </a:solidFill>
                <a:latin typeface="+mn-ea"/>
              </a:rPr>
              <a:t>rm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 = delete files from repository + </a:t>
            </a:r>
            <a:r>
              <a:rPr lang="en-US" altLang="ko-KR" dirty="0" err="1" smtClean="0">
                <a:solidFill>
                  <a:srgbClr val="333300"/>
                </a:solidFill>
                <a:latin typeface="+mn-ea"/>
              </a:rPr>
              <a:t>filesystem</a:t>
            </a:r>
            <a:endParaRPr lang="en-US" altLang="ko-KR" dirty="0" smtClean="0">
              <a:solidFill>
                <a:srgbClr val="333300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  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ls-tree –r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Branch</a:t>
            </a:r>
            <a:r>
              <a:rPr lang="ko-KR" altLang="en-US" dirty="0" smtClean="0">
                <a:solidFill>
                  <a:srgbClr val="333300"/>
                </a:solidFill>
                <a:latin typeface="+mn-ea"/>
              </a:rPr>
              <a:t>에서 삭제할 경우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, main</a:t>
            </a:r>
            <a:r>
              <a:rPr lang="ko-KR" altLang="en-US" dirty="0" smtClean="0">
                <a:solidFill>
                  <a:srgbClr val="333300"/>
                </a:solidFill>
                <a:latin typeface="+mn-ea"/>
              </a:rPr>
              <a:t>에서 같이 삭제될 수 있으니 조심해야함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.</a:t>
            </a: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r>
              <a:rPr lang="ko-KR" altLang="en-US" dirty="0" smtClean="0">
                <a:solidFill>
                  <a:srgbClr val="333300"/>
                </a:solidFill>
                <a:latin typeface="+mn-ea"/>
              </a:rPr>
              <a:t>로컬 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main -&gt; checkout –b -&gt; </a:t>
            </a:r>
            <a:r>
              <a:rPr lang="en-US" altLang="ko-KR" dirty="0" err="1" smtClean="0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rgbClr val="333300"/>
                </a:solidFill>
                <a:latin typeface="+mn-ea"/>
              </a:rPr>
              <a:t>rm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 -&gt; commit -&gt; main </a:t>
            </a:r>
            <a:r>
              <a:rPr lang="ko-KR" altLang="en-US" dirty="0" err="1" smtClean="0">
                <a:solidFill>
                  <a:srgbClr val="333300"/>
                </a:solidFill>
                <a:latin typeface="+mn-ea"/>
              </a:rPr>
              <a:t>파일내용과</a:t>
            </a:r>
            <a:r>
              <a:rPr lang="ko-KR" altLang="en-US" dirty="0" smtClean="0">
                <a:solidFill>
                  <a:srgbClr val="333300"/>
                </a:solidFill>
                <a:latin typeface="+mn-ea"/>
              </a:rPr>
              <a:t> 비교</a:t>
            </a:r>
            <a:endParaRPr lang="en-US" altLang="ko-KR" dirty="0" smtClean="0">
              <a:solidFill>
                <a:srgbClr val="333300"/>
              </a:solidFill>
              <a:latin typeface="+mn-ea"/>
            </a:endParaRP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Push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 smtClean="0">
                <a:solidFill>
                  <a:srgbClr val="333300"/>
                </a:solidFill>
                <a:latin typeface="+mn-ea"/>
              </a:rPr>
              <a:t>원격으로 파일이 삭제된 </a:t>
            </a:r>
            <a:r>
              <a:rPr lang="ko-KR" altLang="en-US" dirty="0" err="1" smtClean="0">
                <a:solidFill>
                  <a:srgbClr val="333300"/>
                </a:solidFill>
                <a:latin typeface="+mn-ea"/>
              </a:rPr>
              <a:t>브랜치를</a:t>
            </a:r>
            <a:r>
              <a:rPr lang="ko-KR" altLang="en-US" dirty="0" smtClean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push</a:t>
            </a:r>
            <a:r>
              <a:rPr lang="ko-KR" altLang="en-US" dirty="0" smtClean="0">
                <a:solidFill>
                  <a:srgbClr val="333300"/>
                </a:solidFill>
                <a:latin typeface="+mn-ea"/>
              </a:rPr>
              <a:t>하고 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main</a:t>
            </a:r>
            <a:r>
              <a:rPr lang="ko-KR" altLang="en-US" dirty="0" smtClean="0">
                <a:solidFill>
                  <a:srgbClr val="333300"/>
                </a:solidFill>
                <a:latin typeface="+mn-ea"/>
              </a:rPr>
              <a:t>과 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merge</a:t>
            </a:r>
            <a:r>
              <a:rPr lang="ko-KR" altLang="en-US" dirty="0" smtClean="0">
                <a:solidFill>
                  <a:srgbClr val="333300"/>
                </a:solidFill>
                <a:latin typeface="+mn-ea"/>
              </a:rPr>
              <a:t>하면 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main</a:t>
            </a:r>
            <a:r>
              <a:rPr lang="ko-KR" altLang="en-US" dirty="0" smtClean="0">
                <a:solidFill>
                  <a:srgbClr val="333300"/>
                </a:solidFill>
                <a:latin typeface="+mn-ea"/>
              </a:rPr>
              <a:t>의 파일이</a:t>
            </a:r>
            <a:endParaRPr lang="en-US" altLang="ko-KR" dirty="0" smtClean="0">
              <a:solidFill>
                <a:srgbClr val="333300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 err="1" smtClean="0">
                <a:solidFill>
                  <a:srgbClr val="333300"/>
                </a:solidFill>
                <a:latin typeface="+mn-ea"/>
              </a:rPr>
              <a:t>브랜치과</a:t>
            </a:r>
            <a:r>
              <a:rPr lang="ko-KR" altLang="en-US" dirty="0" smtClean="0">
                <a:solidFill>
                  <a:srgbClr val="333300"/>
                </a:solidFill>
                <a:latin typeface="+mn-ea"/>
              </a:rPr>
              <a:t> 같이 파일이 삭제되어 있음 </a:t>
            </a:r>
            <a:r>
              <a:rPr lang="en-US" altLang="ko-KR" dirty="0" smtClean="0">
                <a:solidFill>
                  <a:srgbClr val="333300"/>
                </a:solidFill>
                <a:latin typeface="+mn-ea"/>
              </a:rPr>
              <a:t>?? </a:t>
            </a:r>
            <a:r>
              <a:rPr lang="en-US" altLang="ko-KR" smtClean="0">
                <a:solidFill>
                  <a:srgbClr val="333300"/>
                </a:solidFill>
                <a:latin typeface="+mn-ea"/>
              </a:rPr>
              <a:t>Cherry-pick?</a:t>
            </a:r>
            <a:endParaRPr lang="en-US" altLang="ko-KR" dirty="0">
              <a:solidFill>
                <a:srgbClr val="333300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465CB4-1564-4317-824A-C2A69657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38973" y="5690744"/>
            <a:ext cx="4099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How To Delete File on </a:t>
            </a:r>
            <a:r>
              <a:rPr lang="en-US" altLang="ko-KR" dirty="0" err="1">
                <a:hlinkClick r:id="rId3"/>
              </a:rPr>
              <a:t>Git</a:t>
            </a:r>
            <a:r>
              <a:rPr lang="en-US" altLang="ko-KR" dirty="0">
                <a:hlinkClick r:id="rId3"/>
              </a:rPr>
              <a:t> – </a:t>
            </a:r>
            <a:r>
              <a:rPr lang="en-US" altLang="ko-KR" dirty="0" err="1">
                <a:hlinkClick r:id="rId3"/>
              </a:rPr>
              <a:t>devconnected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95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1670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8332488" y="4787944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06F95B-DBC1-42E5-B956-4A51903F1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35" y="1562098"/>
            <a:ext cx="2153869" cy="169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9ABB31-334E-4CC3-B459-5B54BDF83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951" y="1562098"/>
            <a:ext cx="2153869" cy="1692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DF5399-F5AB-455A-89E3-0BC6A1159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867" y="1562098"/>
            <a:ext cx="2153869" cy="1692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7821B1-C760-45AD-96DB-457FE61E9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782" y="1562098"/>
            <a:ext cx="2153869" cy="1692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6D0611-8E8E-4978-8B6C-E20E1697E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838" y="3429000"/>
            <a:ext cx="3574506" cy="280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3BDB3A-DD4A-43EA-803D-E794BC6C4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3829" y="3429000"/>
            <a:ext cx="3574506" cy="280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4880344" y="4833000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68DB25E-F7A8-4A6C-A44A-0E958161E240}"/>
              </a:ext>
            </a:extLst>
          </p:cNvPr>
          <p:cNvSpPr/>
          <p:nvPr/>
        </p:nvSpPr>
        <p:spPr>
          <a:xfrm>
            <a:off x="230790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1CAA9BB-0703-499D-8BD3-DEF5219183B5}"/>
              </a:ext>
            </a:extLst>
          </p:cNvPr>
          <p:cNvSpPr/>
          <p:nvPr/>
        </p:nvSpPr>
        <p:spPr>
          <a:xfrm>
            <a:off x="456555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87441C5-378E-43B2-8E6B-85B8C4B23752}"/>
              </a:ext>
            </a:extLst>
          </p:cNvPr>
          <p:cNvSpPr/>
          <p:nvPr/>
        </p:nvSpPr>
        <p:spPr>
          <a:xfrm>
            <a:off x="680549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B56076-9845-4F9E-9AF8-6E30EA64153A}"/>
              </a:ext>
            </a:extLst>
          </p:cNvPr>
          <p:cNvSpPr/>
          <p:nvPr/>
        </p:nvSpPr>
        <p:spPr>
          <a:xfrm>
            <a:off x="847477" y="4250462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676DA918-8AD3-4220-9997-F048338E0F49}"/>
              </a:ext>
            </a:extLst>
          </p:cNvPr>
          <p:cNvSpPr/>
          <p:nvPr/>
        </p:nvSpPr>
        <p:spPr>
          <a:xfrm>
            <a:off x="4214749" y="4216039"/>
            <a:ext cx="243524" cy="1782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57623-8CC9-4EC4-87EC-81720F44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2726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&amp;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1AFC1A-AA20-4AA5-812B-B5483AD4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943100"/>
            <a:ext cx="4638675" cy="29718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9160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&amp;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3B4B56B-08C3-4B04-B45F-D928F752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명령어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config --global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status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add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commit -am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log --branches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--graph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branch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merge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diff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tag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☞  git stash</a:t>
            </a:r>
            <a:endParaRPr lang="en-US" altLang="ko-KR" sz="1600" b="0" dirty="0"/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show {commit ID}</a:t>
            </a:r>
          </a:p>
        </p:txBody>
      </p:sp>
    </p:spTree>
    <p:extLst>
      <p:ext uri="{BB962C8B-B14F-4D97-AF65-F5344CB8AC3E}">
        <p14:creationId xmlns:p14="http://schemas.microsoft.com/office/powerpoint/2010/main" val="360098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&amp;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8694C98-C42E-4737-8440-BF63D98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Merge </a:t>
            </a:r>
            <a:r>
              <a:rPr lang="ko-KR" altLang="en-US" dirty="0"/>
              <a:t>종류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master</a:t>
            </a: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merge my-branch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Squash &amp; 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master</a:t>
            </a: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merge --squash my-branch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Rebase &amp; 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my-</a:t>
            </a:r>
            <a:r>
              <a:rPr lang="en-US" altLang="ko-KR" dirty="0" err="1">
                <a:latin typeface="+mn-ea"/>
              </a:rPr>
              <a:t>branchmaster</a:t>
            </a:r>
            <a:endParaRPr lang="en-US" altLang="ko-KR" dirty="0">
              <a:latin typeface="+mn-ea"/>
            </a:endParaRP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rebase master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EBED26-48A0-4879-BB56-652377FE3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09" y="192579"/>
            <a:ext cx="2193394" cy="13463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C55334-63FC-4274-9B0D-1E40F65EF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055" y="1706961"/>
            <a:ext cx="2348595" cy="13123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F6D4F7-06A1-4B1C-94A6-83B1E5EDD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748" y="3114705"/>
            <a:ext cx="2488738" cy="14743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56ED0A4-6E9B-410F-B79C-14B17A311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354" y="4836459"/>
            <a:ext cx="2719311" cy="118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989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환경 설정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Bash </a:t>
            </a:r>
            <a:r>
              <a:rPr lang="ko-KR" altLang="en-US" sz="1600" dirty="0">
                <a:latin typeface="+mn-lt"/>
              </a:rPr>
              <a:t>한글 깨지는 문제 </a:t>
            </a:r>
            <a:r>
              <a:rPr lang="en-US" altLang="ko-KR" sz="1600" dirty="0">
                <a:latin typeface="+mn-lt"/>
              </a:rPr>
              <a:t>(</a:t>
            </a:r>
            <a:r>
              <a:rPr lang="ko-KR" altLang="en-US" sz="1600" dirty="0">
                <a:latin typeface="+mn-lt"/>
              </a:rPr>
              <a:t>파일명 깨지는 문제</a:t>
            </a:r>
            <a:r>
              <a:rPr lang="en-US" altLang="ko-KR" sz="1600" dirty="0">
                <a:latin typeface="+mn-lt"/>
              </a:rPr>
              <a:t>)</a:t>
            </a:r>
            <a:endParaRPr lang="ko-KR" altLang="en-US" sz="1600" dirty="0">
              <a:latin typeface="+mn-lt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1. git config --global  </a:t>
            </a:r>
            <a:r>
              <a:rPr lang="en-US" altLang="ko-KR" dirty="0" err="1">
                <a:latin typeface="+mn-ea"/>
              </a:rPr>
              <a:t>core.quotepath</a:t>
            </a:r>
            <a:r>
              <a:rPr lang="en-US" altLang="ko-KR" dirty="0">
                <a:latin typeface="+mn-ea"/>
              </a:rPr>
              <a:t> false (git bash </a:t>
            </a:r>
            <a:r>
              <a:rPr lang="ko-KR" altLang="en-US" dirty="0">
                <a:latin typeface="+mn-ea"/>
              </a:rPr>
              <a:t>창에서 꼭 실행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c:/Users/user/gitconfig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[core] --&gt; </a:t>
            </a:r>
            <a:r>
              <a:rPr lang="en-US" altLang="ko-KR" dirty="0" err="1">
                <a:latin typeface="+mn-ea"/>
              </a:rPr>
              <a:t>quotepath</a:t>
            </a:r>
            <a:r>
              <a:rPr lang="en-US" altLang="ko-KR" dirty="0">
                <a:latin typeface="+mn-ea"/>
              </a:rPr>
              <a:t> = false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2. bash </a:t>
            </a:r>
            <a:r>
              <a:rPr lang="ko-KR" altLang="en-US" dirty="0">
                <a:latin typeface="+mn-ea"/>
              </a:rPr>
              <a:t>창에서 </a:t>
            </a:r>
            <a:endParaRPr lang="en-US" altLang="ko-KR" dirty="0">
              <a:latin typeface="+mn-ea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options → Text → Locale</a:t>
            </a:r>
            <a:r>
              <a:rPr lang="ko-KR" altLang="en-US" dirty="0">
                <a:latin typeface="+mn-ea"/>
              </a:rPr>
              <a:t>항목에서 </a:t>
            </a:r>
            <a:r>
              <a:rPr lang="en-US" altLang="ko-KR" dirty="0" err="1">
                <a:latin typeface="+mn-ea"/>
              </a:rPr>
              <a:t>ko_KR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,  Character set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UTF-8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저장 </a:t>
            </a:r>
            <a:endParaRPr lang="en-US" altLang="ko-KR" dirty="0">
              <a:latin typeface="+mn-ea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1D0A99B-0950-4539-9272-9FB236971F12}"/>
              </a:ext>
            </a:extLst>
          </p:cNvPr>
          <p:cNvSpPr txBox="1">
            <a:spLocks/>
          </p:cNvSpPr>
          <p:nvPr/>
        </p:nvSpPr>
        <p:spPr>
          <a:xfrm>
            <a:off x="250825" y="2752338"/>
            <a:ext cx="8641655" cy="850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1600" b="1"/>
            </a:lvl1pPr>
            <a:lvl2pPr marL="0" lvl="1" indent="0" defTabSz="9144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>
                <a:latin typeface="+mn-ea"/>
              </a:defRPr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Editor </a:t>
            </a:r>
            <a:r>
              <a:rPr lang="ko-KR" altLang="en-US" dirty="0"/>
              <a:t>변경할 경우</a:t>
            </a:r>
          </a:p>
          <a:p>
            <a:pPr lvl="1"/>
            <a:r>
              <a:rPr lang="en-US" altLang="ko-KR" dirty="0"/>
              <a:t>   1. git config --global  </a:t>
            </a:r>
            <a:r>
              <a:rPr lang="en-US" altLang="ko-KR" dirty="0" err="1"/>
              <a:t>core.editor</a:t>
            </a:r>
            <a:r>
              <a:rPr lang="ko-KR" altLang="en-US" dirty="0"/>
              <a:t> </a:t>
            </a:r>
            <a:r>
              <a:rPr lang="en-US" altLang="ko-KR" dirty="0"/>
              <a:t>“vim”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6949066E-984C-4F4F-A0B2-2AC599011B5C}"/>
              </a:ext>
            </a:extLst>
          </p:cNvPr>
          <p:cNvSpPr txBox="1">
            <a:spLocks/>
          </p:cNvSpPr>
          <p:nvPr/>
        </p:nvSpPr>
        <p:spPr>
          <a:xfrm>
            <a:off x="250825" y="3549152"/>
            <a:ext cx="8641655" cy="198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1600" b="1"/>
            </a:lvl1pPr>
            <a:lvl2pPr marL="0" lvl="1" indent="0" defTabSz="9144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>
                <a:latin typeface="+mn-ea"/>
              </a:defRPr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LF will be replaced by CRLF</a:t>
            </a:r>
            <a:r>
              <a:rPr lang="ko-KR" altLang="en-US" dirty="0"/>
              <a:t> </a:t>
            </a:r>
            <a:r>
              <a:rPr lang="en-US" altLang="ko-KR" dirty="0"/>
              <a:t>warning</a:t>
            </a:r>
            <a:endParaRPr lang="ko-KR" altLang="en-US" dirty="0"/>
          </a:p>
          <a:p>
            <a:pPr lvl="1"/>
            <a:r>
              <a:rPr lang="en-US" altLang="ko-KR" dirty="0"/>
              <a:t>   1. 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true' (git bash </a:t>
            </a:r>
            <a:r>
              <a:rPr lang="ko-KR" altLang="en-US" dirty="0"/>
              <a:t>사용할 경우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     윈도우가 아닌 </a:t>
            </a:r>
            <a:r>
              <a:rPr lang="en-US" altLang="ko-KR" dirty="0"/>
              <a:t>Linux</a:t>
            </a:r>
            <a:r>
              <a:rPr lang="ko-KR" altLang="en-US" dirty="0"/>
              <a:t>등과 협업을 위해서는</a:t>
            </a:r>
            <a:endParaRPr lang="en-US" altLang="ko-KR" dirty="0"/>
          </a:p>
          <a:p>
            <a:pPr lvl="1"/>
            <a:r>
              <a:rPr lang="en-US" altLang="ko-KR" dirty="0"/>
              <a:t>                </a:t>
            </a:r>
            <a:r>
              <a:rPr lang="ko-KR" altLang="en-US" dirty="0"/>
              <a:t> </a:t>
            </a:r>
            <a:r>
              <a:rPr lang="en-US" altLang="ko-KR" dirty="0"/>
              <a:t>'git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input’   for UNX machines</a:t>
            </a:r>
          </a:p>
          <a:p>
            <a:pPr lvl="1"/>
            <a:r>
              <a:rPr lang="en-US" altLang="ko-KR" dirty="0"/>
              <a:t>                 'git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true’    for Windows machines</a:t>
            </a: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0CA565-6DBB-4F8B-91BC-5D5A444C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A1AD2F40-757E-44FD-8BDC-B27115BBF93D}"/>
              </a:ext>
            </a:extLst>
          </p:cNvPr>
          <p:cNvSpPr txBox="1">
            <a:spLocks/>
          </p:cNvSpPr>
          <p:nvPr/>
        </p:nvSpPr>
        <p:spPr>
          <a:xfrm>
            <a:off x="250825" y="5268751"/>
            <a:ext cx="8641655" cy="1066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1600" b="1"/>
            </a:lvl1pPr>
            <a:lvl2pPr marL="0" lvl="1" indent="0" defTabSz="9144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>
                <a:latin typeface="+mn-ea"/>
              </a:defRPr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‘/’ </a:t>
            </a:r>
            <a:r>
              <a:rPr lang="ko-KR" altLang="en-US" dirty="0"/>
              <a:t>와</a:t>
            </a:r>
            <a:r>
              <a:rPr lang="en-US" altLang="ko-KR" dirty="0"/>
              <a:t> ‘\’ </a:t>
            </a:r>
            <a:r>
              <a:rPr lang="ko-KR" altLang="en-US" dirty="0"/>
              <a:t>구분 </a:t>
            </a:r>
          </a:p>
          <a:p>
            <a:pPr lvl="1"/>
            <a:r>
              <a:rPr lang="en-US" altLang="ko-KR" dirty="0"/>
              <a:t>   1. windows,</a:t>
            </a:r>
            <a:r>
              <a:rPr lang="ko-KR" altLang="en-US" dirty="0"/>
              <a:t> </a:t>
            </a:r>
            <a:r>
              <a:rPr lang="en-US" altLang="ko-KR" dirty="0"/>
              <a:t>Linux</a:t>
            </a:r>
            <a:r>
              <a:rPr lang="ko-KR" altLang="en-US" dirty="0"/>
              <a:t>에서 다르게 사용되니</a:t>
            </a:r>
            <a:r>
              <a:rPr lang="en-US" altLang="ko-KR" dirty="0"/>
              <a:t>, Directory </a:t>
            </a:r>
            <a:r>
              <a:rPr lang="ko-KR" altLang="en-US" dirty="0"/>
              <a:t>지정할 때 혼동하지 말아야 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     window : C:\Users\user,    </a:t>
            </a:r>
            <a:r>
              <a:rPr lang="en-US" altLang="ko-KR" dirty="0" err="1"/>
              <a:t>linux</a:t>
            </a:r>
            <a:r>
              <a:rPr lang="en-US" altLang="ko-KR" dirty="0"/>
              <a:t> : /c/Users/user</a:t>
            </a:r>
          </a:p>
        </p:txBody>
      </p:sp>
    </p:spTree>
    <p:extLst>
      <p:ext uri="{BB962C8B-B14F-4D97-AF65-F5344CB8AC3E}">
        <p14:creationId xmlns:p14="http://schemas.microsoft.com/office/powerpoint/2010/main" val="43843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6352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3130E5-80CA-4654-9BF9-F4E48BBE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9" y="2018391"/>
            <a:ext cx="2088000" cy="16402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220E41-8212-4C44-8D55-2C773EAF4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373" y="2018391"/>
            <a:ext cx="2088000" cy="16402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55EF58-CAA4-4BB8-8F73-32FFA0EA7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927" y="2018391"/>
            <a:ext cx="2088000" cy="16402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B6B26B-44A1-451F-88F7-CFC0D644C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480" y="2018391"/>
            <a:ext cx="2088000" cy="16402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B7C8F7C-F4D4-4C8A-B5A2-F0003F0EC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19" y="4051509"/>
            <a:ext cx="2088000" cy="164024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67332A-C0AF-49F6-9769-94448AB75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5373" y="4051509"/>
            <a:ext cx="2088000" cy="164024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F382D0C-7DF0-4118-966B-886E539EA7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9927" y="4051509"/>
            <a:ext cx="2088000" cy="16402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DFA397E-459C-49C0-8813-CFE2517F5A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4480" y="4051509"/>
            <a:ext cx="2088000" cy="164024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990587-B2DD-45FE-8A72-30FAAF29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89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291DA56-63E3-44AA-A216-5F60A47A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21" y="3948077"/>
            <a:ext cx="2932928" cy="2304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6023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5494170" y="5911060"/>
            <a:ext cx="502274" cy="1648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8864D5-38B6-4409-9678-CA4188F42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21" y="1602266"/>
            <a:ext cx="2932928" cy="2304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79047" y="3634556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20B406-BA83-4809-A9A9-FB6E89C72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11" y="1561633"/>
            <a:ext cx="2932928" cy="2304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C429D6F-A9FC-42F4-A1AC-D93B1D52D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911" y="3965791"/>
            <a:ext cx="3650368" cy="2304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D27618-9945-4CFC-AC51-AEBE19E1294F}"/>
              </a:ext>
            </a:extLst>
          </p:cNvPr>
          <p:cNvSpPr/>
          <p:nvPr/>
        </p:nvSpPr>
        <p:spPr>
          <a:xfrm>
            <a:off x="2879047" y="5993484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1C36273-6EB0-4EAD-9575-5999901FC6D6}"/>
              </a:ext>
            </a:extLst>
          </p:cNvPr>
          <p:cNvSpPr/>
          <p:nvPr/>
        </p:nvSpPr>
        <p:spPr>
          <a:xfrm>
            <a:off x="4235160" y="4717305"/>
            <a:ext cx="336840" cy="560233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6C06D6-1645-4135-B2E6-DA990FDF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5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7861B05-6E88-40FC-928B-B0B41AF7E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0" y="1598319"/>
            <a:ext cx="2609740" cy="458229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3"/>
            <a:ext cx="8641655" cy="50276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568B2415-B37F-4E76-B5B9-591F913B2662}"/>
              </a:ext>
            </a:extLst>
          </p:cNvPr>
          <p:cNvSpPr/>
          <p:nvPr/>
        </p:nvSpPr>
        <p:spPr>
          <a:xfrm>
            <a:off x="1817091" y="3178780"/>
            <a:ext cx="327281" cy="1471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36AC26-317A-4058-A959-AA0BCA067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270" y="2158410"/>
            <a:ext cx="5492906" cy="311777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6FFAA4C-E7B0-489D-AA89-F6AAC47402BC}"/>
              </a:ext>
            </a:extLst>
          </p:cNvPr>
          <p:cNvSpPr/>
          <p:nvPr/>
        </p:nvSpPr>
        <p:spPr>
          <a:xfrm>
            <a:off x="558762" y="2955853"/>
            <a:ext cx="385482" cy="22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03270" y="5371781"/>
            <a:ext cx="15552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확인 후 창 닫기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467F4-6560-4B7C-BCCB-CC7ECF1F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63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2807</TotalTime>
  <Words>4432</Words>
  <Application>Microsoft Office PowerPoint</Application>
  <PresentationFormat>화면 슬라이드 쇼(4:3)</PresentationFormat>
  <Paragraphs>868</Paragraphs>
  <Slides>63</Slides>
  <Notes>58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1" baseType="lpstr">
      <vt:lpstr>SFMono-Regular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 이란?</vt:lpstr>
      <vt:lpstr>저장소의 종류</vt:lpstr>
      <vt:lpstr>Git 설치</vt:lpstr>
      <vt:lpstr>Git 설치</vt:lpstr>
      <vt:lpstr>Git 설치</vt:lpstr>
      <vt:lpstr>Git 설치</vt:lpstr>
      <vt:lpstr>Git 설치</vt:lpstr>
      <vt:lpstr>Git Bash 동작</vt:lpstr>
      <vt:lpstr>Git Bash 동작</vt:lpstr>
      <vt:lpstr>Git Bash 동작</vt:lpstr>
      <vt:lpstr>Git Bash 동작</vt:lpstr>
      <vt:lpstr>Git Bash 동작</vt:lpstr>
      <vt:lpstr>Git Bash 동작</vt:lpstr>
      <vt:lpstr>Initial Commit 만들기 </vt:lpstr>
      <vt:lpstr>Initial Commit 만들기 </vt:lpstr>
      <vt:lpstr>파일의  형태</vt:lpstr>
      <vt:lpstr>파일 수정 후 commit  </vt:lpstr>
      <vt:lpstr>파일 수정 후 commit  </vt:lpstr>
      <vt:lpstr>Initial Commit 만들기 </vt:lpstr>
      <vt:lpstr>스냅샷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특성  </vt:lpstr>
      <vt:lpstr>브랜치 특성  </vt:lpstr>
      <vt:lpstr>브랜치 만들기  </vt:lpstr>
      <vt:lpstr>브랜치 만들기  </vt:lpstr>
      <vt:lpstr>브랜치 병합  (merge) </vt:lpstr>
      <vt:lpstr>브랜치 병합  (merge) </vt:lpstr>
      <vt:lpstr>브랜치 병합  (merge) </vt:lpstr>
      <vt:lpstr>브랜치 병합 연습  </vt:lpstr>
      <vt:lpstr>브랜치 병합 연습 </vt:lpstr>
      <vt:lpstr>브랜치 병합 연습 </vt:lpstr>
      <vt:lpstr>브랜치 병합 연습 </vt:lpstr>
      <vt:lpstr>브랜치 병합 충돌 (conflict) </vt:lpstr>
      <vt:lpstr>브랜치 병합 충돌 (conflict) </vt:lpstr>
      <vt:lpstr>브랜치 병합 충돌 (conflict) </vt:lpstr>
      <vt:lpstr>브랜치 병합 충돌 (conflict) </vt:lpstr>
      <vt:lpstr>브랜치 병합 충돌 (conflict) </vt:lpstr>
      <vt:lpstr>브랜치 병합 충돌 (conflict) </vt:lpstr>
      <vt:lpstr>브랜치 병합  (merge) </vt:lpstr>
      <vt:lpstr>브랜치 만들기  </vt:lpstr>
      <vt:lpstr>브랜치 정보 확인  </vt:lpstr>
      <vt:lpstr>파일 내용 비교  </vt:lpstr>
      <vt:lpstr>예전 파일 찾아보기</vt:lpstr>
      <vt:lpstr>과거로 돌아가기</vt:lpstr>
      <vt:lpstr>Tag 하기   </vt:lpstr>
      <vt:lpstr>Tag 하기   </vt:lpstr>
      <vt:lpstr>Tag 하기   </vt:lpstr>
      <vt:lpstr>Tag 하기   </vt:lpstr>
      <vt:lpstr>Tag 하기   </vt:lpstr>
      <vt:lpstr>Git diff  내용 확인 </vt:lpstr>
      <vt:lpstr>Stash  </vt:lpstr>
      <vt:lpstr>파일 삭제  </vt:lpstr>
      <vt:lpstr>복습 &amp;</vt:lpstr>
      <vt:lpstr>복습 &amp;</vt:lpstr>
      <vt:lpstr>복습 &amp;</vt:lpstr>
      <vt:lpstr>기타 환경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415</cp:revision>
  <dcterms:created xsi:type="dcterms:W3CDTF">2021-03-25T01:55:58Z</dcterms:created>
  <dcterms:modified xsi:type="dcterms:W3CDTF">2021-04-03T05:20:21Z</dcterms:modified>
</cp:coreProperties>
</file>