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69" r:id="rId2"/>
    <p:sldId id="442" r:id="rId3"/>
    <p:sldId id="365" r:id="rId4"/>
    <p:sldId id="373" r:id="rId5"/>
    <p:sldId id="366" r:id="rId6"/>
    <p:sldId id="457" r:id="rId7"/>
    <p:sldId id="477" r:id="rId8"/>
    <p:sldId id="376" r:id="rId9"/>
    <p:sldId id="378" r:id="rId10"/>
    <p:sldId id="377" r:id="rId11"/>
    <p:sldId id="379" r:id="rId12"/>
    <p:sldId id="380" r:id="rId13"/>
    <p:sldId id="381" r:id="rId14"/>
    <p:sldId id="459" r:id="rId15"/>
    <p:sldId id="385" r:id="rId16"/>
    <p:sldId id="478" r:id="rId17"/>
    <p:sldId id="291" r:id="rId18"/>
    <p:sldId id="461" r:id="rId19"/>
    <p:sldId id="462" r:id="rId20"/>
    <p:sldId id="481" r:id="rId21"/>
    <p:sldId id="463" r:id="rId22"/>
    <p:sldId id="464" r:id="rId23"/>
    <p:sldId id="465" r:id="rId24"/>
    <p:sldId id="466" r:id="rId25"/>
    <p:sldId id="482" r:id="rId26"/>
    <p:sldId id="467" r:id="rId27"/>
    <p:sldId id="468" r:id="rId28"/>
    <p:sldId id="469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480" r:id="rId37"/>
    <p:sldId id="47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7466" autoAdjust="0"/>
  </p:normalViewPr>
  <p:slideViewPr>
    <p:cSldViewPr snapToGrid="0">
      <p:cViewPr varScale="1">
        <p:scale>
          <a:sx n="81" d="100"/>
          <a:sy n="81" d="100"/>
        </p:scale>
        <p:origin x="45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Upstream </a:t>
            </a:r>
            <a:r>
              <a:rPr lang="ko-KR" altLang="en-US" dirty="0"/>
              <a:t>개념과 </a:t>
            </a:r>
            <a:r>
              <a:rPr lang="en-US" altLang="ko-KR" dirty="0"/>
              <a:t>origin </a:t>
            </a:r>
            <a:r>
              <a:rPr lang="ko-KR" altLang="en-US" dirty="0"/>
              <a:t>개념 이해 시키기</a:t>
            </a:r>
            <a:r>
              <a:rPr lang="en-US" altLang="ko-KR" dirty="0"/>
              <a:t>. </a:t>
            </a:r>
            <a:r>
              <a:rPr lang="ko-KR" altLang="en-US" dirty="0"/>
              <a:t>이름은 자기 마음대로 정할 수 있으나 일반 </a:t>
            </a:r>
            <a:r>
              <a:rPr lang="en-US" altLang="ko-KR" dirty="0"/>
              <a:t>convention</a:t>
            </a:r>
            <a:r>
              <a:rPr lang="ko-KR" altLang="en-US" dirty="0"/>
              <a:t>를 사용하는 것이 좋음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복사 복제 같은 의미로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fetch origin # This will bring all the remote branches to your local.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git branch -a # This will show you all the remote branches.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--track origin/develop #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git checkout -t origin/develop # 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 생성됨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–b develop origin/develop 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40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같은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이름으로 </a:t>
            </a:r>
            <a:r>
              <a:rPr lang="en-US" altLang="ko-KR" dirty="0">
                <a:solidFill>
                  <a:srgbClr val="FF0000"/>
                </a:solidFill>
              </a:rPr>
              <a:t>git push</a:t>
            </a:r>
            <a:r>
              <a:rPr lang="ko-KR" altLang="en-US" dirty="0">
                <a:solidFill>
                  <a:srgbClr val="FF0000"/>
                </a:solidFill>
              </a:rPr>
              <a:t>를 하면 처음 사용할 때만 </a:t>
            </a:r>
            <a:r>
              <a:rPr lang="en-US" altLang="ko-KR" dirty="0" err="1">
                <a:solidFill>
                  <a:srgbClr val="FF0000"/>
                </a:solidFill>
              </a:rPr>
              <a:t>compate&amp;PR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알림판이 보이고 이후부터는 따로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request</a:t>
            </a:r>
            <a:r>
              <a:rPr lang="ko-KR" altLang="en-US" dirty="0">
                <a:solidFill>
                  <a:srgbClr val="FF0000"/>
                </a:solidFill>
              </a:rPr>
              <a:t>를 해야 함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브랜치명이</a:t>
            </a:r>
            <a:r>
              <a:rPr lang="ko-KR" altLang="en-US" dirty="0">
                <a:solidFill>
                  <a:srgbClr val="FF0000"/>
                </a:solidFill>
              </a:rPr>
              <a:t> 이전에 삭제된 </a:t>
            </a:r>
            <a:r>
              <a:rPr lang="ko-KR" altLang="en-US" dirty="0" err="1">
                <a:solidFill>
                  <a:srgbClr val="FF0000"/>
                </a:solidFill>
              </a:rPr>
              <a:t>브랜치명이라고</a:t>
            </a:r>
            <a:r>
              <a:rPr lang="ko-KR" altLang="en-US" dirty="0">
                <a:solidFill>
                  <a:srgbClr val="FF0000"/>
                </a:solidFill>
              </a:rPr>
              <a:t> 하더라도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ko-KR" altLang="en-US" dirty="0" err="1">
                <a:solidFill>
                  <a:srgbClr val="FF0000"/>
                </a:solidFill>
              </a:rPr>
              <a:t>반복사용하는</a:t>
            </a:r>
            <a:r>
              <a:rPr lang="ko-KR" altLang="en-US" dirty="0">
                <a:solidFill>
                  <a:srgbClr val="FF0000"/>
                </a:solidFill>
              </a:rPr>
              <a:t> 것으로 인식함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따라서 혼동을 방지하기 위하여는 한번 사용하고 지운 </a:t>
            </a:r>
            <a:r>
              <a:rPr lang="ko-KR" altLang="en-US" dirty="0" err="1">
                <a:solidFill>
                  <a:srgbClr val="FF0000"/>
                </a:solidFill>
              </a:rPr>
              <a:t>브랜치이름은</a:t>
            </a:r>
            <a:r>
              <a:rPr lang="ko-KR" altLang="en-US" dirty="0">
                <a:solidFill>
                  <a:srgbClr val="FF0000"/>
                </a:solidFill>
              </a:rPr>
              <a:t> 다시 사용하지 말도록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3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0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2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7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실습전에</a:t>
            </a:r>
            <a:r>
              <a:rPr lang="ko-KR" altLang="en-US" dirty="0"/>
              <a:t> 각자의 </a:t>
            </a:r>
            <a:r>
              <a:rPr lang="ko-KR" altLang="en-US" dirty="0" err="1"/>
              <a:t>원격저장소</a:t>
            </a:r>
            <a:r>
              <a:rPr lang="ko-KR" altLang="en-US" dirty="0"/>
              <a:t> 만들기 알려주기</a:t>
            </a:r>
            <a:r>
              <a:rPr lang="en-US" altLang="ko-KR" dirty="0"/>
              <a:t>(</a:t>
            </a:r>
            <a:r>
              <a:rPr lang="ko-KR" altLang="en-US" dirty="0"/>
              <a:t>저장소 이름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본인 닉네임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지난번 시간에 만들어 사용한 </a:t>
            </a:r>
            <a:r>
              <a:rPr lang="en-US" altLang="ko-KR" baseline="0" dirty="0"/>
              <a:t>repo </a:t>
            </a:r>
            <a:r>
              <a:rPr lang="ko-KR" altLang="en-US" baseline="0" dirty="0"/>
              <a:t>사용</a:t>
            </a:r>
            <a:endParaRPr lang="en-US" altLang="ko-KR" baseline="0" dirty="0"/>
          </a:p>
          <a:p>
            <a:r>
              <a:rPr lang="ko-KR" altLang="en-US" baseline="0" dirty="0"/>
              <a:t>두 명씩 짝지어서 진행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아니면 순서대로 진행</a:t>
            </a:r>
            <a:r>
              <a:rPr lang="en-US" altLang="ko-KR" baseline="0" dirty="0"/>
              <a:t>. 1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2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하고</a:t>
            </a:r>
            <a:r>
              <a:rPr lang="en-US" altLang="ko-KR" baseline="0" dirty="0"/>
              <a:t>, 2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3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하는 식으로</a:t>
            </a:r>
            <a:r>
              <a:rPr lang="en-US" altLang="ko-KR" baseline="0" dirty="0"/>
              <a:t>..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 pull request has at the top of the page it's status. There's 3 </a:t>
            </a:r>
            <a:r>
              <a:rPr lang="en-US" altLang="ko-KR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possibilties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PR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은 세가지 상태만 존재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open: pending, might need some change.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진행중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closed: refused,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반려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merged</a:t>
            </a:r>
            <a:r>
              <a:rPr lang="en-US" altLang="ko-KR" b="0" i="0">
                <a:solidFill>
                  <a:srgbClr val="242729"/>
                </a:solidFill>
                <a:effectLst/>
                <a:latin typeface="inherit"/>
              </a:rPr>
              <a:t>: accepted, 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35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86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7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9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5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89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0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96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남의 저장소에 내가 보낸 내용이 등록됨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4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6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68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05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69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–d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r>
              <a:rPr lang="en-US" altLang="ko-KR" dirty="0"/>
              <a:t>branch –d </a:t>
            </a:r>
            <a:r>
              <a:rPr lang="ko-KR" altLang="en-US" dirty="0"/>
              <a:t>가 아님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624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en-US" altLang="ko-KR" dirty="0"/>
              <a:t>: https://opensource.com/article/19/7/create-pull-request-github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157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924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3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하면서 연결 통로를 만들 때 사용하였던 주소 복사 방법 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aver.github.io/OpenSourceGuide/book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A4B90E-D031-45A6-89FC-3B602251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9" y="2002558"/>
            <a:ext cx="6882894" cy="416491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317830" y="4627657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60717" y="1900052"/>
            <a:ext cx="3132587" cy="272760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5978376" y="373370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422556" y="34567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72C804-F82F-4350-9D21-96474609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3834336"/>
            <a:ext cx="6534150" cy="22288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474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 </a:t>
            </a:r>
            <a:r>
              <a:rPr lang="en-US" altLang="ko-KR" dirty="0">
                <a:latin typeface="+mn-ea"/>
              </a:rPr>
              <a:t>(workplace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 상태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 </a:t>
            </a:r>
            <a:r>
              <a:rPr lang="en-US" altLang="ko-KR" dirty="0">
                <a:latin typeface="+mn-ea"/>
              </a:rPr>
              <a:t>https://github.com/MaStoTest/daniel-hw.git ‘</a:t>
            </a:r>
            <a:r>
              <a:rPr lang="ko-KR" altLang="en-US" dirty="0">
                <a:latin typeface="+mn-ea"/>
              </a:rPr>
              <a:t>원하는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  <a:r>
              <a:rPr lang="en-US" altLang="ko-KR" sz="1050" dirty="0">
                <a:latin typeface="+mn-ea"/>
              </a:rPr>
              <a:t>   ‘</a:t>
            </a:r>
            <a:r>
              <a:rPr lang="ko-KR" altLang="en-US" sz="1050" dirty="0">
                <a:latin typeface="+mn-ea"/>
              </a:rPr>
              <a:t>원하는 </a:t>
            </a:r>
            <a:r>
              <a:rPr lang="ko-KR" altLang="en-US" sz="1050" dirty="0" err="1">
                <a:latin typeface="+mn-ea"/>
              </a:rPr>
              <a:t>저장소명</a:t>
            </a:r>
            <a:r>
              <a:rPr lang="en-US" altLang="ko-KR" sz="1050" dirty="0">
                <a:latin typeface="+mn-ea"/>
              </a:rPr>
              <a:t>’</a:t>
            </a:r>
            <a:r>
              <a:rPr lang="ko-KR" altLang="en-US" sz="1050" dirty="0">
                <a:latin typeface="+mn-ea"/>
              </a:rPr>
              <a:t>이 없으면 같은 이름으로 저장소가 생성됨</a:t>
            </a:r>
            <a:endParaRPr lang="en-US" altLang="ko-KR" sz="105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외 다른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branch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는 복사되지 않으니 따로 받아야 함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checkout -t origin/</a:t>
            </a:r>
            <a:r>
              <a:rPr lang="ko-KR" altLang="en-US" sz="1400" dirty="0" err="1">
                <a:latin typeface="+mn-ea"/>
              </a:rPr>
              <a:t>브랜치명</a:t>
            </a:r>
            <a:r>
              <a:rPr lang="en-US" altLang="ko-KR" sz="1400" dirty="0">
                <a:latin typeface="+mn-ea"/>
              </a:rPr>
              <a:t>)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3263656" y="5484232"/>
            <a:ext cx="1308343" cy="578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3264881" y="5035137"/>
            <a:ext cx="1307118" cy="233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폴더로 이동하여 폴더 내용 확인 </a:t>
            </a:r>
            <a:r>
              <a:rPr lang="en-US" altLang="ko-KR" dirty="0">
                <a:latin typeface="+mn-ea"/>
              </a:rPr>
              <a:t>(☞ cd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D2945F-70A7-44C5-8779-377687BE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76" y="2761693"/>
            <a:ext cx="61245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먼저 나만의 작업을 위한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혹시나 있을 수 있는 덮어 쓰기를 방지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(origin main,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main)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원본 유지 필요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checkout -b develop # develop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program.txt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‘</a:t>
            </a:r>
            <a:r>
              <a:rPr lang="en-US" altLang="ko-KR" dirty="0" err="1">
                <a:latin typeface="+mn-ea"/>
              </a:rPr>
              <a:t>githubID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작업 추가합니다</a:t>
            </a:r>
            <a:r>
              <a:rPr lang="en-US" altLang="ko-KR" dirty="0">
                <a:latin typeface="+mn-ea"/>
              </a:rPr>
              <a:t>.’</a:t>
            </a:r>
            <a:r>
              <a:rPr lang="ko-KR" altLang="en-US" dirty="0">
                <a:latin typeface="+mn-ea"/>
              </a:rPr>
              <a:t> 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791239" y="4395688"/>
            <a:ext cx="658174" cy="36631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924DC18-5EE4-44A0-B29C-D3546BE8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13" y="3562438"/>
            <a:ext cx="2876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57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 #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exp.txt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-m ‘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93E5C1-40EA-4EB1-9682-40EB96EE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37" y="2432895"/>
            <a:ext cx="60007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작업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(develop)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develop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아래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develop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lvl="1"/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041E02-47BA-43A1-9EAD-729E5CF48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61" y="1953364"/>
            <a:ext cx="7461830" cy="406760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※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같은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이름으로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하면 두번째부터는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‘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compare&amp;pull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request’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화면을 따로 나타나지 않음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22244" y="3466646"/>
            <a:ext cx="1672321" cy="25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20696" y="1953364"/>
            <a:ext cx="2037708" cy="151328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36006" y="3293027"/>
            <a:ext cx="6465062" cy="62503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8605" y="32413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84783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34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Pull Request</a:t>
            </a:r>
            <a:r>
              <a:rPr lang="ko-KR" altLang="en-US" dirty="0"/>
              <a:t>가 올려지면</a:t>
            </a:r>
            <a:r>
              <a:rPr lang="en-US" altLang="ko-KR" dirty="0"/>
              <a:t>(open</a:t>
            </a:r>
            <a:r>
              <a:rPr lang="ko-KR" altLang="en-US" dirty="0"/>
              <a:t>되면</a:t>
            </a:r>
            <a:r>
              <a:rPr lang="en-US" altLang="ko-KR" dirty="0"/>
              <a:t>)  </a:t>
            </a:r>
            <a:r>
              <a:rPr lang="ko-KR" altLang="en-US" dirty="0"/>
              <a:t>과제에 참여한 사람들이  내용을 검토하고</a:t>
            </a:r>
            <a:r>
              <a:rPr lang="en-US" altLang="ko-KR" dirty="0"/>
              <a:t>, </a:t>
            </a:r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의견을 개진함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심사 단계를 거치는 것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/>
              <a:t>코드 리뷰 등을 통하여 통과가 되면 </a:t>
            </a:r>
            <a:r>
              <a:rPr lang="en-US" altLang="ko-KR" dirty="0"/>
              <a:t>merge</a:t>
            </a:r>
            <a:r>
              <a:rPr lang="ko-KR" altLang="en-US" dirty="0"/>
              <a:t>를 요구한 </a:t>
            </a:r>
            <a:r>
              <a:rPr lang="en-US" altLang="ko-KR" dirty="0"/>
              <a:t>branch</a:t>
            </a:r>
            <a:r>
              <a:rPr lang="ko-KR" altLang="en-US" dirty="0"/>
              <a:t>에  </a:t>
            </a:r>
            <a:r>
              <a:rPr lang="en-US" altLang="ko-KR" dirty="0"/>
              <a:t>merge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검토가 완료된 내용으로 다른 이용자들은 내용을 받아서 사용하게 됨</a:t>
            </a:r>
            <a:endParaRPr lang="en-US" altLang="ko-KR" dirty="0"/>
          </a:p>
          <a:p>
            <a:pPr lvl="1"/>
            <a:r>
              <a:rPr lang="ko-KR" altLang="en-US" dirty="0"/>
              <a:t>권한에 따른 사용 경우 두 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오픈소스 방식에서 사용하는 경우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남의 원격저장소 권한이 없음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  push  pull </a:t>
            </a:r>
            <a:r>
              <a:rPr lang="en-US" altLang="ko-KR" dirty="0"/>
              <a:t>request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참여자</a:t>
            </a:r>
            <a:r>
              <a:rPr lang="en-US" altLang="ko-KR" dirty="0"/>
              <a:t>(collaborator)</a:t>
            </a:r>
            <a:r>
              <a:rPr lang="ko-KR" altLang="en-US" dirty="0"/>
              <a:t>로서 사용하는 경우 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참여자가 </a:t>
            </a:r>
            <a:r>
              <a:rPr lang="en-US" altLang="ko-KR" dirty="0"/>
              <a:t>PR open</a:t>
            </a:r>
            <a:r>
              <a:rPr lang="ko-KR" altLang="en-US" dirty="0"/>
              <a:t>하고 심사하고 </a:t>
            </a:r>
            <a:r>
              <a:rPr lang="en-US" altLang="ko-KR" dirty="0"/>
              <a:t>merge</a:t>
            </a:r>
            <a:r>
              <a:rPr lang="ko-KR" altLang="en-US" dirty="0"/>
              <a:t>할 수 있는 권한이 부여됨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참여자들끼리 의견 교환 및 검토를 받을 수 있는 장점이 있음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20550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7612E9-7003-4E4D-A012-2E6D2827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81" y="2244964"/>
            <a:ext cx="7781925" cy="36195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연결되면서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공개하라는 화면이 나옴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4356350"/>
            <a:ext cx="7588567" cy="3387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2238180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74800" y="1871745"/>
            <a:ext cx="292896" cy="3664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1127" y="3488453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795587" y="1978041"/>
            <a:ext cx="2623309" cy="149721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29244" y="4023304"/>
            <a:ext cx="63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</a:t>
            </a:r>
            <a:r>
              <a:rPr lang="en-US" altLang="ko-KR" sz="1400" dirty="0">
                <a:solidFill>
                  <a:srgbClr val="0000FF"/>
                </a:solidFill>
              </a:rPr>
              <a:t>(upstream)</a:t>
            </a:r>
            <a:r>
              <a:rPr lang="ko-KR" altLang="en-US" sz="1400" dirty="0">
                <a:solidFill>
                  <a:srgbClr val="0000FF"/>
                </a:solidFill>
              </a:rPr>
              <a:t>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</a:t>
            </a:r>
            <a:r>
              <a:rPr lang="en-US" altLang="ko-KR" sz="1400" dirty="0">
                <a:solidFill>
                  <a:srgbClr val="0000FF"/>
                </a:solidFill>
              </a:rPr>
              <a:t>(origin)</a:t>
            </a:r>
            <a:r>
              <a:rPr lang="ko-KR" altLang="en-US" sz="1400" dirty="0">
                <a:solidFill>
                  <a:srgbClr val="0000FF"/>
                </a:solidFill>
              </a:rPr>
              <a:t>을 확인해야 함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001271" y="460714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32308" y="4607148"/>
            <a:ext cx="919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954706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57007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010088" y="497783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7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E5EF91-5BAC-4631-A5A3-6C3BBC8A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8" y="1972372"/>
            <a:ext cx="7200900" cy="3857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Pull Request 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요약 저장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PR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이유 설명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52479" y="5384184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158875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346922" y="2178480"/>
            <a:ext cx="20005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993248" y="1901122"/>
            <a:ext cx="555585" cy="25360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41925" y="3137763"/>
            <a:ext cx="2975465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2453833" y="1991361"/>
            <a:ext cx="1963558" cy="11345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35964" y="5837661"/>
            <a:ext cx="440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화면을 밑으로 스크롤하면 변경 내용도 같이 보임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원격저장소의 내용을 받아서 수정 후 </a:t>
            </a:r>
            <a:r>
              <a:rPr lang="en-US" altLang="ko-KR" dirty="0"/>
              <a:t>merge</a:t>
            </a:r>
            <a:r>
              <a:rPr lang="ko-KR" altLang="en-US" dirty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남의 원격저장소에 있는 자료를 찾아서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하고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복사된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(clone)</a:t>
            </a:r>
            <a:r>
              <a:rPr lang="ko-KR" altLang="en-US" dirty="0">
                <a:latin typeface="+mn-ea"/>
              </a:rPr>
              <a:t>하여 수정한 후에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수정한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올리고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(push)</a:t>
            </a: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원래의 저장소인 남의 원격저장소에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실습 내용 </a:t>
            </a:r>
            <a:r>
              <a:rPr lang="en-US" altLang="ko-KR" dirty="0"/>
              <a:t>(Forking workflow)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276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3768" y="445540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7147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535868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837" y="453740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429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86812" y="411587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" name="굽은 화살표 4"/>
          <p:cNvSpPr/>
          <p:nvPr/>
        </p:nvSpPr>
        <p:spPr>
          <a:xfrm rot="5400000">
            <a:off x="4530769" y="308553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굽은 화살표 22"/>
          <p:cNvSpPr/>
          <p:nvPr/>
        </p:nvSpPr>
        <p:spPr>
          <a:xfrm flipH="1">
            <a:off x="3641201" y="415221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15A9F1D6-645C-4344-AD39-3723637592AF}"/>
              </a:ext>
            </a:extLst>
          </p:cNvPr>
          <p:cNvSpPr txBox="1">
            <a:spLocks/>
          </p:cNvSpPr>
          <p:nvPr/>
        </p:nvSpPr>
        <p:spPr>
          <a:xfrm>
            <a:off x="386728" y="5481509"/>
            <a:ext cx="8735499" cy="7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600" dirty="0"/>
              <a:t># Pull</a:t>
            </a:r>
            <a:r>
              <a:rPr lang="ko-KR" altLang="en-US" sz="1600" dirty="0"/>
              <a:t> </a:t>
            </a:r>
            <a:r>
              <a:rPr lang="en-US" altLang="ko-KR" sz="1600" dirty="0"/>
              <a:t>Request(PR)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내가 수정한 것을 당겨서</a:t>
            </a:r>
            <a:r>
              <a:rPr lang="en-US" altLang="ko-KR" dirty="0">
                <a:latin typeface="+mn-ea"/>
              </a:rPr>
              <a:t>(pull) </a:t>
            </a:r>
            <a:r>
              <a:rPr lang="ko-KR" altLang="en-US" dirty="0">
                <a:latin typeface="+mn-ea"/>
              </a:rPr>
              <a:t>당신의 저장소에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시켜 달라고 요청</a:t>
            </a:r>
            <a:r>
              <a:rPr lang="en-US" altLang="ko-KR" dirty="0">
                <a:latin typeface="+mn-ea"/>
              </a:rPr>
              <a:t>(Request)</a:t>
            </a:r>
            <a:r>
              <a:rPr lang="ko-KR" altLang="en-US" dirty="0">
                <a:latin typeface="+mn-ea"/>
              </a:rPr>
              <a:t>하는 것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3AD86E-5FA8-4E4D-A1AA-35476B321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4" y="2165063"/>
            <a:ext cx="7998473" cy="347643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변경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08594" y="5298089"/>
            <a:ext cx="290536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052000"/>
            <a:ext cx="109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변경 내용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1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18D049-61F2-4907-B33C-A811AEF07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1" y="953921"/>
            <a:ext cx="7667996" cy="539925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0" y="2546431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2" y="2167467"/>
            <a:ext cx="2623646" cy="378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285258" y="2167467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7700" y="1904307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66657" y="2165489"/>
            <a:ext cx="250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755779" y="2319377"/>
            <a:ext cx="430074" cy="459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29369" y="1176759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566140" y="1448911"/>
            <a:ext cx="189639" cy="15077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465454" y="2921004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4724" y="2859005"/>
            <a:ext cx="249549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79451" y="5273747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다음 페이지에 </a:t>
            </a:r>
            <a:r>
              <a:rPr lang="ko-KR" altLang="en-US" sz="1400" dirty="0" err="1"/>
              <a:t>연속화면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866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744710-DFC3-48A9-952B-50FB50C0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68" y="1884256"/>
            <a:ext cx="6896100" cy="34766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45692" y="4812338"/>
            <a:ext cx="1628240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23061" y="4778173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995738" y="2424644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나는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여기까지 하고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남의 원격저장소</a:t>
            </a:r>
            <a:r>
              <a:rPr lang="en-US" altLang="ko-KR" dirty="0">
                <a:solidFill>
                  <a:srgbClr val="0000FF"/>
                </a:solidFill>
              </a:rPr>
              <a:t>(upstream)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결정을 기다림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324253" y="5087283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05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1" y="1944084"/>
            <a:ext cx="7160202" cy="46816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책임자에게 메일 도착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 프로젝트 리더에게 편지 도착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235519" y="4875404"/>
            <a:ext cx="365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여기를 클릭하여 연결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연결전</a:t>
            </a:r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 err="1">
                <a:solidFill>
                  <a:srgbClr val="0000FF"/>
                </a:solidFill>
              </a:rPr>
              <a:t>github</a:t>
            </a:r>
            <a:r>
              <a:rPr lang="ko-KR" altLang="en-US" sz="1400" dirty="0">
                <a:solidFill>
                  <a:srgbClr val="0000FF"/>
                </a:solidFill>
              </a:rPr>
              <a:t>에 로그인 되어 있으면 찾아가기 편함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6658" y="3103638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5332790" y="4640663"/>
            <a:ext cx="1627319" cy="2240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152175" y="5717109"/>
            <a:ext cx="1629417" cy="2489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81592" y="5812134"/>
            <a:ext cx="107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바뀐 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C316E-4D18-49AE-A850-8FBA3DF5C519}"/>
              </a:ext>
            </a:extLst>
          </p:cNvPr>
          <p:cNvSpPr txBox="1"/>
          <p:nvPr/>
        </p:nvSpPr>
        <p:spPr>
          <a:xfrm>
            <a:off x="1988910" y="3557846"/>
            <a:ext cx="3169457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변경화면 대체해야 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155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E9F18B1-4CA7-4FF7-822A-2EDD1E085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05" y="3822899"/>
            <a:ext cx="6355492" cy="24749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C3B497-D23B-4E70-84B0-0F410D82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75" y="1475818"/>
            <a:ext cx="6355491" cy="236611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228466" y="2273358"/>
            <a:ext cx="1072872" cy="267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C71C4A-629E-4E1E-96EA-D1E64458D743}"/>
              </a:ext>
            </a:extLst>
          </p:cNvPr>
          <p:cNvSpPr/>
          <p:nvPr/>
        </p:nvSpPr>
        <p:spPr>
          <a:xfrm flipH="1">
            <a:off x="1278440" y="5845609"/>
            <a:ext cx="1429131" cy="276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66284-8657-4A5A-B8E1-FA45AE113E00}"/>
              </a:ext>
            </a:extLst>
          </p:cNvPr>
          <p:cNvSpPr txBox="1"/>
          <p:nvPr/>
        </p:nvSpPr>
        <p:spPr>
          <a:xfrm>
            <a:off x="2707571" y="194300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①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A9B28-D024-48D1-AEB2-7831A2CE53CF}"/>
              </a:ext>
            </a:extLst>
          </p:cNvPr>
          <p:cNvSpPr txBox="1"/>
          <p:nvPr/>
        </p:nvSpPr>
        <p:spPr>
          <a:xfrm>
            <a:off x="2729277" y="580197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②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00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6A9887-5446-4AD0-8EEB-D7722BA9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50" y="1419952"/>
            <a:ext cx="6531923" cy="494744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09023" y="5911659"/>
            <a:ext cx="1704565" cy="276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3589" y="5726859"/>
            <a:ext cx="1226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</a:rPr>
              <a:t>다음 페이지에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2649" y="2103589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254DA-9079-4204-88AB-3FDD612EE476}"/>
              </a:ext>
            </a:extLst>
          </p:cNvPr>
          <p:cNvSpPr txBox="1"/>
          <p:nvPr/>
        </p:nvSpPr>
        <p:spPr>
          <a:xfrm>
            <a:off x="5084107" y="2103589"/>
            <a:ext cx="36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00FF"/>
                </a:solidFill>
              </a:rPr>
              <a:t>MaStoTest</a:t>
            </a:r>
            <a:r>
              <a:rPr lang="ko-KR" altLang="en-US" sz="1400" dirty="0">
                <a:solidFill>
                  <a:srgbClr val="0000FF"/>
                </a:solidFill>
              </a:rPr>
              <a:t>가 </a:t>
            </a:r>
            <a:r>
              <a:rPr lang="en-US" altLang="ko-KR" sz="1400" dirty="0">
                <a:solidFill>
                  <a:srgbClr val="0000FF"/>
                </a:solidFill>
              </a:rPr>
              <a:t>1</a:t>
            </a:r>
            <a:r>
              <a:rPr lang="ko-KR" altLang="en-US" sz="1400" dirty="0">
                <a:solidFill>
                  <a:srgbClr val="0000FF"/>
                </a:solidFill>
              </a:rPr>
              <a:t>개의 </a:t>
            </a:r>
            <a:r>
              <a:rPr lang="ko-KR" altLang="en-US" sz="1400" dirty="0" err="1">
                <a:solidFill>
                  <a:srgbClr val="0000FF"/>
                </a:solidFill>
              </a:rPr>
              <a:t>커밋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원함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3EE01C-74E7-435C-B27F-6BF7F8C671F9}"/>
              </a:ext>
            </a:extLst>
          </p:cNvPr>
          <p:cNvCxnSpPr>
            <a:cxnSpLocks/>
          </p:cNvCxnSpPr>
          <p:nvPr/>
        </p:nvCxnSpPr>
        <p:spPr>
          <a:xfrm flipH="1" flipV="1">
            <a:off x="5127651" y="2103588"/>
            <a:ext cx="239996" cy="153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7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83276B-752E-4B29-A03C-71B50AA1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5" y="1467400"/>
            <a:ext cx="7350246" cy="480340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62381" y="3303253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51998" y="5783214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반려하고자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하고 </a:t>
            </a:r>
            <a:r>
              <a:rPr lang="en-US" altLang="ko-KR" sz="1400" dirty="0">
                <a:solidFill>
                  <a:srgbClr val="0000FF"/>
                </a:solidFill>
              </a:rPr>
              <a:t>close 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통보와 동시에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화면으로 바뀌면서 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846368" y="6044824"/>
            <a:ext cx="407998" cy="2580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223825" y="3534535"/>
            <a:ext cx="305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세가지 종류의 </a:t>
            </a:r>
            <a:r>
              <a:rPr lang="en-US" altLang="ko-KR" sz="1400" dirty="0">
                <a:solidFill>
                  <a:srgbClr val="0000FF"/>
                </a:solidFill>
              </a:rPr>
              <a:t>merge </a:t>
            </a:r>
            <a:r>
              <a:rPr lang="ko-KR" altLang="en-US" sz="1400" dirty="0">
                <a:solidFill>
                  <a:srgbClr val="0000FF"/>
                </a:solidFill>
              </a:rPr>
              <a:t>종류가 있으나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기본 선택하여 진행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3046844" y="3481849"/>
            <a:ext cx="1335151" cy="17859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6844" y="3119701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74531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461747-5B5B-45C2-B2FB-44EB4F92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62" y="1690409"/>
            <a:ext cx="7553325" cy="40481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67542" y="5167591"/>
            <a:ext cx="1284633" cy="378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3913" y="4890592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106771" y="1805949"/>
            <a:ext cx="1388960" cy="236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19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2D79A2-6031-4B1B-9CCD-4CE699AE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4" y="1448245"/>
            <a:ext cx="7337095" cy="485516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62463" y="3005257"/>
            <a:ext cx="907286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0839" y="2344528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Open</a:t>
            </a:r>
            <a:r>
              <a:rPr lang="ko-KR" altLang="en-US" sz="1400" dirty="0">
                <a:solidFill>
                  <a:srgbClr val="0000FF"/>
                </a:solidFill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</a:rPr>
              <a:t>merged</a:t>
            </a:r>
            <a:r>
              <a:rPr lang="ko-KR" altLang="en-US" sz="1400" dirty="0">
                <a:solidFill>
                  <a:srgbClr val="0000FF"/>
                </a:solidFill>
              </a:rPr>
              <a:t>로 변경됨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590839" y="2646950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493397" y="4155310"/>
            <a:ext cx="740778" cy="2199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0AB607-4F33-44AC-B3B1-1E2C0B63EE78}"/>
              </a:ext>
            </a:extLst>
          </p:cNvPr>
          <p:cNvSpPr/>
          <p:nvPr/>
        </p:nvSpPr>
        <p:spPr>
          <a:xfrm flipH="1">
            <a:off x="1895510" y="1448246"/>
            <a:ext cx="1025820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ABBEB-FB55-4DBB-955D-B5F085FDBC34}"/>
              </a:ext>
            </a:extLst>
          </p:cNvPr>
          <p:cNvSpPr txBox="1"/>
          <p:nvPr/>
        </p:nvSpPr>
        <p:spPr>
          <a:xfrm>
            <a:off x="2921330" y="1427544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786528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923AA0-7F37-4470-AE4C-3F570BC3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2" y="2126781"/>
            <a:ext cx="8524875" cy="33813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23932" y="4363656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820311" y="3580942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원격저장소의 내용이 바뀜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32827" y="403614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에 내가 만든 수정 내용이 반영됨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오픈소스 기여의 시작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!!!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83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0B1B07A-5742-4A58-80E1-AA4C35B4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39" y="3954211"/>
            <a:ext cx="5791200" cy="2181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CDEA5F-CACB-491A-9E7E-87E1106F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86" y="2809523"/>
            <a:ext cx="6391275" cy="8763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6554914" y="2668778"/>
            <a:ext cx="5543" cy="62490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6348455" y="3293679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4562244" y="5338279"/>
            <a:ext cx="2182675" cy="318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5167087" y="3560333"/>
            <a:ext cx="1277256" cy="18863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D7982-E85A-4BDF-B67F-142184D388EB}"/>
              </a:ext>
            </a:extLst>
          </p:cNvPr>
          <p:cNvSpPr txBox="1"/>
          <p:nvPr/>
        </p:nvSpPr>
        <p:spPr>
          <a:xfrm>
            <a:off x="7000573" y="36015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8306-739B-4AB3-9993-7EDE64405E3C}"/>
              </a:ext>
            </a:extLst>
          </p:cNvPr>
          <p:cNvSpPr txBox="1"/>
          <p:nvPr/>
        </p:nvSpPr>
        <p:spPr>
          <a:xfrm>
            <a:off x="5653581" y="50803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ADF9E-9FE2-4D3A-AD5A-E0CB32AF095C}"/>
              </a:ext>
            </a:extLst>
          </p:cNvPr>
          <p:cNvSpPr txBox="1"/>
          <p:nvPr/>
        </p:nvSpPr>
        <p:spPr>
          <a:xfrm>
            <a:off x="1948729" y="2330224"/>
            <a:ext cx="677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상대방의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homework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</a:t>
            </a:r>
            <a:r>
              <a:rPr lang="en-US" altLang="ko-KR" sz="1400" dirty="0">
                <a:solidFill>
                  <a:srgbClr val="FF0000"/>
                </a:solidFill>
              </a:rPr>
              <a:t> (</a:t>
            </a:r>
            <a:r>
              <a:rPr lang="ko-KR" altLang="en-US" sz="1400" dirty="0">
                <a:solidFill>
                  <a:srgbClr val="FF0000"/>
                </a:solidFill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</a:rPr>
              <a:t>: ‘</a:t>
            </a:r>
            <a:r>
              <a:rPr lang="ko-KR" altLang="en-US" sz="1400" dirty="0">
                <a:solidFill>
                  <a:srgbClr val="FF0000"/>
                </a:solidFill>
              </a:rPr>
              <a:t>상대방</a:t>
            </a:r>
            <a:r>
              <a:rPr lang="en-US" altLang="ko-KR" sz="1400" dirty="0" err="1">
                <a:solidFill>
                  <a:srgbClr val="FF0000"/>
                </a:solidFill>
              </a:rPr>
              <a:t>githubid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</a:rPr>
              <a:t>gildonghong-hw</a:t>
            </a:r>
            <a:r>
              <a:rPr lang="en-US" altLang="ko-KR" sz="1400" dirty="0">
                <a:solidFill>
                  <a:srgbClr val="FF0000"/>
                </a:solidFill>
              </a:rPr>
              <a:t>’) </a:t>
            </a:r>
            <a:r>
              <a:rPr lang="ko-KR" altLang="en-US" sz="1400" dirty="0">
                <a:solidFill>
                  <a:srgbClr val="FF0000"/>
                </a:solidFill>
              </a:rPr>
              <a:t>를 찾아서 진행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6F5292-3250-482E-ADE5-97C8DAEA3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00" y="2351748"/>
            <a:ext cx="6838950" cy="2867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40897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가 나에게 </a:t>
            </a:r>
            <a:r>
              <a:rPr lang="en-US" altLang="ko-KR" dirty="0"/>
              <a:t>PR</a:t>
            </a:r>
            <a:r>
              <a:rPr lang="ko-KR" altLang="en-US" dirty="0"/>
              <a:t>이 완료되었음을 메일로 통보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확인후 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마무리 후속 조치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1050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C29761-4A35-4B2D-8364-DE9E7B2B0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1" y="2301136"/>
            <a:ext cx="8077200" cy="4210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내용을 나의 로컬로 </a:t>
            </a:r>
            <a:r>
              <a:rPr lang="en-US" altLang="ko-KR" dirty="0">
                <a:latin typeface="+mn-ea"/>
              </a:rPr>
              <a:t>down </a:t>
            </a:r>
            <a:r>
              <a:rPr lang="ko-KR" altLang="en-US" dirty="0">
                <a:latin typeface="+mn-ea"/>
              </a:rPr>
              <a:t>보관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로컬을 연결시키기 위하여 </a:t>
            </a:r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주소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7495366" y="4588703"/>
            <a:ext cx="2829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>
            <a:off x="4974771" y="2335241"/>
            <a:ext cx="2520595" cy="225346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7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 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연결하기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add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upstream</a:t>
            </a:r>
            <a:r>
              <a:rPr lang="en-US" altLang="ko-KR" dirty="0">
                <a:latin typeface="+mn-ea"/>
              </a:rPr>
              <a:t> https://github.com/paichaisw/daniel-hw.git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pull upstream main # upstream main</a:t>
            </a:r>
            <a:r>
              <a:rPr lang="ko-KR" altLang="en-US" dirty="0">
                <a:latin typeface="+mn-ea"/>
              </a:rPr>
              <a:t>의 최신 내용을 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29D956-6F16-4F0D-99BC-7B9A38CC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789529"/>
            <a:ext cx="6810375" cy="447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B3B7E9-5F91-4268-8DD6-215F7D8E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960" y="3879707"/>
            <a:ext cx="6019800" cy="2257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612418-B58A-4274-A121-7F0FB9828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787" y="4903207"/>
            <a:ext cx="24669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88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946C97-5010-4411-B45C-6DBEA029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14" y="3484248"/>
            <a:ext cx="7743825" cy="2904673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develop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 </a:t>
            </a:r>
            <a:r>
              <a:rPr lang="en-US" altLang="ko-KR" dirty="0">
                <a:latin typeface="+mn-ea"/>
              </a:rPr>
              <a:t>develop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main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/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☞ git push origin main # </a:t>
            </a:r>
            <a:r>
              <a:rPr lang="ko-KR" altLang="en-US" dirty="0">
                <a:latin typeface="+mn-ea"/>
              </a:rPr>
              <a:t>로컬 최신 내용</a:t>
            </a:r>
            <a:r>
              <a:rPr lang="en-US" altLang="ko-KR" dirty="0">
                <a:latin typeface="+mn-ea"/>
              </a:rPr>
              <a:t>( = upstream</a:t>
            </a:r>
            <a:r>
              <a:rPr lang="ko-KR" altLang="en-US" dirty="0">
                <a:latin typeface="+mn-ea"/>
              </a:rPr>
              <a:t> 최신내용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                                  </a:t>
            </a:r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319777" y="5263740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85190" y="4470015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Update</a:t>
            </a:r>
            <a:r>
              <a:rPr lang="ko-KR" altLang="en-US" sz="1400" dirty="0">
                <a:solidFill>
                  <a:srgbClr val="0000FF"/>
                </a:solidFill>
              </a:rPr>
              <a:t>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997098" y="4672204"/>
            <a:ext cx="250811" cy="6241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009280" y="3647059"/>
            <a:ext cx="916557" cy="203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7DCFA-73BC-471E-8105-4CF1EA3CE6DE}"/>
              </a:ext>
            </a:extLst>
          </p:cNvPr>
          <p:cNvCxnSpPr>
            <a:cxnSpLocks/>
          </p:cNvCxnSpPr>
          <p:nvPr/>
        </p:nvCxnSpPr>
        <p:spPr>
          <a:xfrm>
            <a:off x="632310" y="4361880"/>
            <a:ext cx="24918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24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0D4721B-3B22-4812-A234-DD8DB613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33" y="2432129"/>
            <a:ext cx="3409950" cy="2828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82328D-1AD7-4FF5-8603-9CF243A9B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747" y="2545417"/>
            <a:ext cx="3362325" cy="2371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2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–d</a:t>
            </a:r>
            <a:r>
              <a:rPr lang="en-US" altLang="ko-KR" dirty="0">
                <a:latin typeface="+mn-ea"/>
              </a:rPr>
              <a:t> origin develop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402212" y="3565137"/>
            <a:ext cx="329215" cy="37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AD37A-0283-48C0-82CE-C708105F8879}"/>
              </a:ext>
            </a:extLst>
          </p:cNvPr>
          <p:cNvSpPr/>
          <p:nvPr/>
        </p:nvSpPr>
        <p:spPr>
          <a:xfrm flipH="1">
            <a:off x="1820259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9BEFC-1E67-4EC8-B8DD-1D4F5F2B7EC0}"/>
              </a:ext>
            </a:extLst>
          </p:cNvPr>
          <p:cNvSpPr/>
          <p:nvPr/>
        </p:nvSpPr>
        <p:spPr>
          <a:xfrm flipH="1">
            <a:off x="5961780" y="26165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EF3E53-9594-4136-8AC4-940BB72506DD}"/>
              </a:ext>
            </a:extLst>
          </p:cNvPr>
          <p:cNvSpPr txBox="1">
            <a:spLocks/>
          </p:cNvSpPr>
          <p:nvPr/>
        </p:nvSpPr>
        <p:spPr>
          <a:xfrm>
            <a:off x="341787" y="5393467"/>
            <a:ext cx="8642350" cy="833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PR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merge</a:t>
            </a:r>
            <a:r>
              <a:rPr lang="ko-KR" altLang="en-US" sz="1600" dirty="0">
                <a:solidFill>
                  <a:srgbClr val="0000FF"/>
                </a:solidFill>
              </a:rPr>
              <a:t>후 작업했던 내용을 정리해 놓아야 깔끔하게 마무리가 됨</a:t>
            </a:r>
            <a:r>
              <a:rPr lang="en-US" altLang="ko-KR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</a:rPr>
              <a:t>Upstream </a:t>
            </a:r>
            <a:r>
              <a:rPr lang="ko-KR" altLang="en-US" sz="1600" dirty="0">
                <a:solidFill>
                  <a:srgbClr val="0000FF"/>
                </a:solidFill>
              </a:rPr>
              <a:t>내용 </a:t>
            </a:r>
            <a:r>
              <a:rPr lang="en-US" altLang="ko-KR" sz="1600" dirty="0">
                <a:solidFill>
                  <a:srgbClr val="0000FF"/>
                </a:solidFill>
              </a:rPr>
              <a:t>= origin</a:t>
            </a:r>
            <a:r>
              <a:rPr lang="ko-KR" altLang="en-US" sz="1600" dirty="0">
                <a:solidFill>
                  <a:srgbClr val="0000FF"/>
                </a:solidFill>
              </a:rPr>
              <a:t> 내용 </a:t>
            </a:r>
            <a:r>
              <a:rPr lang="en-US" altLang="ko-KR" sz="1600" dirty="0">
                <a:solidFill>
                  <a:srgbClr val="0000FF"/>
                </a:solidFill>
              </a:rPr>
              <a:t>= </a:t>
            </a:r>
            <a:r>
              <a:rPr lang="ko-KR" altLang="en-US" sz="1600" dirty="0">
                <a:solidFill>
                  <a:srgbClr val="0000FF"/>
                </a:solidFill>
              </a:rPr>
              <a:t>로컬 내용 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이미 사용 폐기된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</a:t>
            </a:r>
            <a:r>
              <a:rPr lang="ko-KR" altLang="en-US" sz="1600" dirty="0">
                <a:solidFill>
                  <a:srgbClr val="0000FF"/>
                </a:solidFill>
              </a:rPr>
              <a:t> 삭제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1194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전체 요약 순서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전체 요약 순서</a:t>
            </a:r>
            <a:endParaRPr lang="en-US" altLang="ko-KR" dirty="0"/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로그인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참여하고 싶은 저장소</a:t>
            </a:r>
            <a:r>
              <a:rPr lang="en-US" altLang="ko-KR" dirty="0">
                <a:latin typeface="+mn-ea"/>
              </a:rPr>
              <a:t>(upstream)</a:t>
            </a:r>
            <a:r>
              <a:rPr lang="ko-KR" altLang="en-US" dirty="0">
                <a:latin typeface="+mn-ea"/>
              </a:rPr>
              <a:t> 찾기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로컬저장소로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 </a:t>
            </a:r>
            <a:r>
              <a:rPr lang="en-US" altLang="ko-KR" dirty="0">
                <a:latin typeface="+mn-ea"/>
              </a:rPr>
              <a:t> ☞ git clone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upstream-address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만들기</a:t>
            </a:r>
            <a:r>
              <a:rPr lang="en-US" altLang="ko-KR" dirty="0">
                <a:latin typeface="+mn-ea"/>
              </a:rPr>
              <a:t> ☞ git checkout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기여할 내용 수정작업하기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–u origin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Create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된 후</a:t>
            </a:r>
            <a:r>
              <a:rPr lang="en-US" altLang="ko-KR" dirty="0">
                <a:latin typeface="+mn-ea"/>
              </a:rPr>
              <a:t>, upstream</a:t>
            </a:r>
            <a:r>
              <a:rPr lang="ko-KR" altLang="en-US" dirty="0">
                <a:latin typeface="+mn-ea"/>
              </a:rPr>
              <a:t>내용을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 저장소에 </a:t>
            </a: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pull upstream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작업한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지우기</a:t>
            </a:r>
            <a:r>
              <a:rPr lang="en-US" altLang="ko-KR" dirty="0">
                <a:latin typeface="+mn-ea"/>
              </a:rPr>
              <a:t> ☞ git branch –d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 내용을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origin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(origin)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r>
              <a:rPr lang="en-US" altLang="ko-KR" dirty="0">
                <a:latin typeface="+mn-ea"/>
              </a:rPr>
              <a:t> ☞ git push –d origin new-branch </a:t>
            </a: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554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오픈소스 참조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오픈소스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b="0" dirty="0">
                <a:latin typeface="+mn-ea"/>
              </a:rPr>
              <a:t>  </a:t>
            </a:r>
            <a:r>
              <a:rPr lang="ko-KR" altLang="en-US" sz="1800" b="0" dirty="0">
                <a:latin typeface="+mn-ea"/>
              </a:rPr>
              <a:t>네이버 오픈소스 가이드 </a:t>
            </a:r>
            <a:r>
              <a:rPr lang="en-US" altLang="ko-KR" sz="1800" b="0" dirty="0">
                <a:latin typeface="+mn-ea"/>
              </a:rPr>
              <a:t>:     </a:t>
            </a:r>
          </a:p>
          <a:p>
            <a:pPr marL="0" indent="0">
              <a:buNone/>
            </a:pPr>
            <a:r>
              <a:rPr lang="en-US" altLang="ko-KR" sz="1800" b="0" dirty="0">
                <a:hlinkClick r:id="rId3"/>
              </a:rPr>
              <a:t>  </a:t>
            </a:r>
            <a:r>
              <a:rPr lang="en-US" altLang="ko-KR" sz="1800" b="0" dirty="0">
                <a:latin typeface="+mn-ea"/>
                <a:hlinkClick r:id="rId3"/>
              </a:rPr>
              <a:t>https://naver.github.io/OpenSourceGuide/book/</a:t>
            </a:r>
            <a:endParaRPr lang="en-US" altLang="ko-KR" sz="1800" b="0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486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후</a:t>
            </a:r>
            <a:r>
              <a:rPr lang="en-US" altLang="ko-KR" dirty="0"/>
              <a:t>, collaborator </a:t>
            </a:r>
            <a:r>
              <a:rPr lang="ko-KR" altLang="en-US" dirty="0"/>
              <a:t>선정되면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 </a:t>
            </a:r>
            <a:r>
              <a:rPr lang="en-US" altLang="ko-KR" dirty="0"/>
              <a:t>2</a:t>
            </a:r>
            <a:r>
              <a:rPr lang="ko-KR" altLang="en-US" dirty="0"/>
              <a:t>개의 저장소가 생성 연결됨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처음에 </a:t>
            </a:r>
            <a:r>
              <a:rPr lang="en-US" altLang="ko-KR" dirty="0">
                <a:latin typeface="+mn-ea"/>
              </a:rPr>
              <a:t>contributor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를 하여 </a:t>
            </a:r>
            <a:r>
              <a:rPr lang="en-US" altLang="ko-KR" dirty="0">
                <a:latin typeface="+mn-ea"/>
              </a:rPr>
              <a:t>origin/fork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생기고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이후</a:t>
            </a:r>
            <a:r>
              <a:rPr lang="en-US" altLang="ko-KR" dirty="0">
                <a:latin typeface="+mn-ea"/>
              </a:rPr>
              <a:t> collaborator </a:t>
            </a:r>
            <a:r>
              <a:rPr lang="ko-KR" altLang="en-US" dirty="0">
                <a:latin typeface="+mn-ea"/>
              </a:rPr>
              <a:t>등록되면서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또 생김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</a:t>
            </a:r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upstream</a:t>
            </a:r>
            <a:r>
              <a:rPr lang="ko-KR" altLang="en-US" dirty="0">
                <a:latin typeface="+mn-ea"/>
              </a:rPr>
              <a:t>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할 경우</a:t>
            </a:r>
            <a:r>
              <a:rPr lang="en-US" altLang="ko-KR" dirty="0">
                <a:latin typeface="+mn-ea"/>
              </a:rPr>
              <a:t>, compare</a:t>
            </a:r>
            <a:r>
              <a:rPr lang="ko-KR" altLang="en-US" dirty="0">
                <a:latin typeface="+mn-ea"/>
              </a:rPr>
              <a:t>할 수 있는 선택이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 branch</a:t>
            </a:r>
            <a:r>
              <a:rPr lang="ko-KR" altLang="en-US" dirty="0">
                <a:latin typeface="+mn-ea"/>
              </a:rPr>
              <a:t> 혹은 </a:t>
            </a:r>
            <a:r>
              <a:rPr lang="en-US" altLang="ko-KR" dirty="0">
                <a:latin typeface="+mn-ea"/>
              </a:rPr>
              <a:t>origin branch</a:t>
            </a:r>
            <a:r>
              <a:rPr lang="ko-KR" altLang="en-US" dirty="0">
                <a:latin typeface="+mn-ea"/>
              </a:rPr>
              <a:t>를 선정할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9072EC-DEC8-4B2C-A4E3-00A575DA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23" y="4102417"/>
            <a:ext cx="6105525" cy="199072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6ECA00-3058-49B4-BF28-75DD7D928A45}"/>
              </a:ext>
            </a:extLst>
          </p:cNvPr>
          <p:cNvCxnSpPr>
            <a:cxnSpLocks/>
          </p:cNvCxnSpPr>
          <p:nvPr/>
        </p:nvCxnSpPr>
        <p:spPr>
          <a:xfrm>
            <a:off x="2087640" y="3993534"/>
            <a:ext cx="140258" cy="145115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8865E8-576F-41C0-81D4-B16D01CBE86A}"/>
              </a:ext>
            </a:extLst>
          </p:cNvPr>
          <p:cNvCxnSpPr>
            <a:cxnSpLocks/>
          </p:cNvCxnSpPr>
          <p:nvPr/>
        </p:nvCxnSpPr>
        <p:spPr>
          <a:xfrm flipH="1">
            <a:off x="2696688" y="3993534"/>
            <a:ext cx="625392" cy="193863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CCF7B9A-3A14-41FF-A191-F0790D2E2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102" y="1861036"/>
            <a:ext cx="2085975" cy="10668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FE7D2C-28AF-4B8B-8BF1-8671EEDECC14}"/>
              </a:ext>
            </a:extLst>
          </p:cNvPr>
          <p:cNvCxnSpPr>
            <a:cxnSpLocks/>
          </p:cNvCxnSpPr>
          <p:nvPr/>
        </p:nvCxnSpPr>
        <p:spPr>
          <a:xfrm>
            <a:off x="4937760" y="1772193"/>
            <a:ext cx="2023188" cy="43379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9D4BA3-43E1-4D40-9A9B-A2207C88E677}"/>
              </a:ext>
            </a:extLst>
          </p:cNvPr>
          <p:cNvCxnSpPr>
            <a:cxnSpLocks/>
          </p:cNvCxnSpPr>
          <p:nvPr/>
        </p:nvCxnSpPr>
        <p:spPr>
          <a:xfrm>
            <a:off x="3863340" y="2377440"/>
            <a:ext cx="3097608" cy="1314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3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F774BD-1722-4265-93E0-0A78341E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64" y="2030212"/>
            <a:ext cx="7931558" cy="27827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767798" y="259970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081817" y="2602351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787702" y="2832345"/>
            <a:ext cx="5980096" cy="226688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FDDC6A-1BA6-4D27-A7F2-18564CE3B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9" y="2088786"/>
            <a:ext cx="7244891" cy="32215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105798" y="2145451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649431" cy="178683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85551" y="3764508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5404" y="2644915"/>
            <a:ext cx="928655" cy="22627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598C1-D3C5-40FC-A1A3-E5BC5B8FA189}"/>
              </a:ext>
            </a:extLst>
          </p:cNvPr>
          <p:cNvSpPr txBox="1"/>
          <p:nvPr/>
        </p:nvSpPr>
        <p:spPr>
          <a:xfrm>
            <a:off x="647420" y="5489199"/>
            <a:ext cx="4815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400" dirty="0" err="1"/>
              <a:t>MaStoTest</a:t>
            </a:r>
            <a:r>
              <a:rPr lang="ko-KR" altLang="en-US" sz="1400" dirty="0"/>
              <a:t>를 수강생 본인의 계정이라고 생각하면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E731B2-11B8-43DC-8DDB-453456058462}"/>
              </a:ext>
            </a:extLst>
          </p:cNvPr>
          <p:cNvCxnSpPr>
            <a:cxnSpLocks/>
          </p:cNvCxnSpPr>
          <p:nvPr/>
        </p:nvCxnSpPr>
        <p:spPr>
          <a:xfrm flipH="1">
            <a:off x="1646891" y="5267858"/>
            <a:ext cx="461451" cy="221341"/>
          </a:xfrm>
          <a:prstGeom prst="straightConnector1">
            <a:avLst/>
          </a:prstGeom>
          <a:ln w="254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0A3AE5-D682-4D78-B001-B02DC04B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2" y="2055540"/>
            <a:ext cx="8143875" cy="41719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남의 원격저장소가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그대로 복사됨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89839" y="2711536"/>
            <a:ext cx="2242424" cy="29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12989" y="3207512"/>
            <a:ext cx="164324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681029" y="2092806"/>
            <a:ext cx="501992" cy="440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081" y="21745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143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F5106A-7E2A-41BC-B398-221FE718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32" y="2046455"/>
            <a:ext cx="7038975" cy="37147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00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시작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r>
              <a:rPr lang="en-US" altLang="ko-KR" dirty="0">
                <a:latin typeface="+mn-ea"/>
              </a:rPr>
              <a:t>: fork </a:t>
            </a:r>
            <a:r>
              <a:rPr lang="ko-KR" altLang="en-US" dirty="0">
                <a:latin typeface="+mn-ea"/>
              </a:rPr>
              <a:t>된 저장소를 의미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28118" y="4058469"/>
            <a:ext cx="1506077" cy="253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903426" y="4034840"/>
            <a:ext cx="300942" cy="300942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D7D29B-997B-4DAE-8413-C380EE9D4630}"/>
              </a:ext>
            </a:extLst>
          </p:cNvPr>
          <p:cNvSpPr/>
          <p:nvPr/>
        </p:nvSpPr>
        <p:spPr>
          <a:xfrm>
            <a:off x="912531" y="2927879"/>
            <a:ext cx="1506077" cy="230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09A2A8-E074-4746-A394-E242240C2B47}"/>
              </a:ext>
            </a:extLst>
          </p:cNvPr>
          <p:cNvSpPr/>
          <p:nvPr/>
        </p:nvSpPr>
        <p:spPr>
          <a:xfrm>
            <a:off x="900656" y="4362708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1C75A3-5FB1-42DA-A315-EA059EA0340B}"/>
              </a:ext>
            </a:extLst>
          </p:cNvPr>
          <p:cNvSpPr/>
          <p:nvPr/>
        </p:nvSpPr>
        <p:spPr>
          <a:xfrm>
            <a:off x="912531" y="3496871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1160296" y="1942799"/>
            <a:ext cx="2138490" cy="213611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B32AB3-CD81-458C-B917-F0085628CB07}"/>
              </a:ext>
            </a:extLst>
          </p:cNvPr>
          <p:cNvSpPr/>
          <p:nvPr/>
        </p:nvSpPr>
        <p:spPr>
          <a:xfrm>
            <a:off x="3521186" y="2534039"/>
            <a:ext cx="4007769" cy="458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0000FF"/>
                </a:solidFill>
              </a:rPr>
              <a:t>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복제된</a:t>
            </a:r>
            <a:r>
              <a:rPr lang="en-US" altLang="ko-KR" dirty="0"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 내용을 작업을 하기 위하여 로컬 저장소로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복사하기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448310" y="321838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4918586" y="32183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448311" y="297534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918586" y="297534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4918586" y="44502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CD5655-7ED7-4423-BE58-239CCC92B134}"/>
              </a:ext>
            </a:extLst>
          </p:cNvPr>
          <p:cNvCxnSpPr/>
          <p:nvPr/>
        </p:nvCxnSpPr>
        <p:spPr>
          <a:xfrm>
            <a:off x="3641203" y="336518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885792" y="306753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605CA9-7C9E-4020-A3B3-5A67BA98D807}"/>
              </a:ext>
            </a:extLst>
          </p:cNvPr>
          <p:cNvCxnSpPr/>
          <p:nvPr/>
        </p:nvCxnSpPr>
        <p:spPr>
          <a:xfrm>
            <a:off x="6513768" y="389533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6457147" y="4010989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H="1" flipV="1">
            <a:off x="5535868" y="387946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864837" y="397733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E29620-CF87-4815-85E6-D061CD5E6F23}"/>
              </a:ext>
            </a:extLst>
          </p:cNvPr>
          <p:cNvCxnSpPr/>
          <p:nvPr/>
        </p:nvCxnSpPr>
        <p:spPr>
          <a:xfrm flipH="1">
            <a:off x="3641203" y="376366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E81BF2-AB72-45C1-8878-5802E33A156A}"/>
              </a:ext>
            </a:extLst>
          </p:cNvPr>
          <p:cNvSpPr txBox="1"/>
          <p:nvPr/>
        </p:nvSpPr>
        <p:spPr>
          <a:xfrm>
            <a:off x="3862152" y="378284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3F4E-AA8D-4A10-A1F2-C35B189C130A}"/>
              </a:ext>
            </a:extLst>
          </p:cNvPr>
          <p:cNvSpPr txBox="1"/>
          <p:nvPr/>
        </p:nvSpPr>
        <p:spPr>
          <a:xfrm>
            <a:off x="2886812" y="355580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21" name="굽은 화살표 4">
            <a:extLst>
              <a:ext uri="{FF2B5EF4-FFF2-40B4-BE49-F238E27FC236}">
                <a16:creationId xmlns:a16="http://schemas.microsoft.com/office/drawing/2014/main" id="{396CCF30-E36C-4F10-9281-6C489C8DCE0D}"/>
              </a:ext>
            </a:extLst>
          </p:cNvPr>
          <p:cNvSpPr/>
          <p:nvPr/>
        </p:nvSpPr>
        <p:spPr>
          <a:xfrm rot="5400000">
            <a:off x="4530769" y="252546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굽은 화살표 22">
            <a:extLst>
              <a:ext uri="{FF2B5EF4-FFF2-40B4-BE49-F238E27FC236}">
                <a16:creationId xmlns:a16="http://schemas.microsoft.com/office/drawing/2014/main" id="{7774A8EC-2452-4E81-9007-8D02958DFE69}"/>
              </a:ext>
            </a:extLst>
          </p:cNvPr>
          <p:cNvSpPr/>
          <p:nvPr/>
        </p:nvSpPr>
        <p:spPr>
          <a:xfrm flipH="1">
            <a:off x="3641201" y="359214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 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4205</TotalTime>
  <Words>2058</Words>
  <Application>Microsoft Office PowerPoint</Application>
  <PresentationFormat>화면 슬라이드 쇼(4:3)</PresentationFormat>
  <Paragraphs>472</Paragraphs>
  <Slides>37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inherit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실습 내용 (Forking workflow)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작업하고 나의 원격저장소로 Push하기</vt:lpstr>
      <vt:lpstr>나의 로컬저장소에서 작업하고 나의 원격저장소로 Push하기</vt:lpstr>
      <vt:lpstr>나의 로컬저장소에서 작업하고 나의 원격저장소로 Push하기</vt:lpstr>
      <vt:lpstr>나의 원격저장소에서 남의 원격저장소로 Pull Request하기</vt:lpstr>
      <vt:lpstr>Pull Request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Pull Request 최종결과 확인</vt:lpstr>
      <vt:lpstr>Pull Request 최종결과 확인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전체 요약 순서</vt:lpstr>
      <vt:lpstr>오픈소스 참조</vt:lpstr>
      <vt:lpstr>Fork후, collaborator 선정되면?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632</cp:revision>
  <dcterms:created xsi:type="dcterms:W3CDTF">2021-03-25T01:55:58Z</dcterms:created>
  <dcterms:modified xsi:type="dcterms:W3CDTF">2021-04-15T07:14:41Z</dcterms:modified>
</cp:coreProperties>
</file>