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369" r:id="rId2"/>
    <p:sldId id="460" r:id="rId3"/>
    <p:sldId id="433" r:id="rId4"/>
    <p:sldId id="386" r:id="rId5"/>
    <p:sldId id="383" r:id="rId6"/>
    <p:sldId id="368" r:id="rId7"/>
    <p:sldId id="372" r:id="rId8"/>
    <p:sldId id="370" r:id="rId9"/>
    <p:sldId id="371" r:id="rId10"/>
    <p:sldId id="364" r:id="rId11"/>
    <p:sldId id="367" r:id="rId12"/>
    <p:sldId id="363" r:id="rId13"/>
    <p:sldId id="292" r:id="rId14"/>
    <p:sldId id="259" r:id="rId15"/>
    <p:sldId id="295" r:id="rId16"/>
    <p:sldId id="443" r:id="rId17"/>
    <p:sldId id="444" r:id="rId18"/>
    <p:sldId id="445" r:id="rId19"/>
    <p:sldId id="461" r:id="rId20"/>
    <p:sldId id="462" r:id="rId21"/>
    <p:sldId id="463" r:id="rId22"/>
    <p:sldId id="464" r:id="rId23"/>
    <p:sldId id="465" r:id="rId24"/>
    <p:sldId id="466" r:id="rId25"/>
    <p:sldId id="467" r:id="rId26"/>
    <p:sldId id="468" r:id="rId27"/>
    <p:sldId id="469" r:id="rId28"/>
    <p:sldId id="470" r:id="rId29"/>
    <p:sldId id="471" r:id="rId30"/>
    <p:sldId id="472" r:id="rId31"/>
    <p:sldId id="473" r:id="rId32"/>
    <p:sldId id="474" r:id="rId33"/>
    <p:sldId id="475" r:id="rId34"/>
    <p:sldId id="476" r:id="rId35"/>
    <p:sldId id="477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4490" autoAdjust="0"/>
  </p:normalViewPr>
  <p:slideViewPr>
    <p:cSldViewPr snapToGrid="0">
      <p:cViewPr varScale="1">
        <p:scale>
          <a:sx n="88" d="100"/>
          <a:sy n="88" d="100"/>
        </p:scale>
        <p:origin x="150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421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944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24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83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671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31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726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284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997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939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56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20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9785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7426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365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663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20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136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516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928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104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514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26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mlwjd9405.github.io/2017/10/27/how-to-collaborate-on-GitHub-1.html" TargetMode="External"/><Relationship Id="rId3" Type="http://schemas.openxmlformats.org/officeDocument/2006/relationships/hyperlink" Target="https://dev-youngjun.tistory.com/47" TargetMode="External"/><Relationship Id="rId7" Type="http://schemas.openxmlformats.org/officeDocument/2006/relationships/hyperlink" Target="https://lhy.kr/git-workflow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ictorydntmd.tistory.com/91" TargetMode="External"/><Relationship Id="rId5" Type="http://schemas.openxmlformats.org/officeDocument/2006/relationships/hyperlink" Target="https://velog.io/@cos/Github%EC%97%90%EC%84%9C-%ED%98%91%EC%97%85%ED%95%98%EB%8A%94-%EB%B0%A9%EB%B2%95" TargetMode="External"/><Relationship Id="rId4" Type="http://schemas.openxmlformats.org/officeDocument/2006/relationships/hyperlink" Target="https://velog.io/@jinuku/Git-%ED%98%91%EC%97%85-%EA%B0%80%EC%9D%B4%EB%93%9C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2403917/moving-only-specific-files-to-new-branch#comment71955446_4240407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ctocat/Spoon-Knif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dev.to/maybebored/part-1-setting-up-git-5819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 </a:t>
            </a:r>
            <a:r>
              <a:rPr lang="en-US" altLang="ko-KR" dirty="0"/>
              <a:t>; </a:t>
            </a:r>
            <a:r>
              <a:rPr lang="ko-KR" altLang="en-US" dirty="0"/>
              <a:t>원격저장소에서 복제하기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찾기 창에 </a:t>
            </a:r>
            <a:r>
              <a:rPr lang="en-US" altLang="ko-KR" dirty="0">
                <a:latin typeface="+mn-ea"/>
              </a:rPr>
              <a:t>‘git/git’ </a:t>
            </a:r>
            <a:r>
              <a:rPr lang="ko-KR" altLang="en-US" dirty="0">
                <a:latin typeface="+mn-ea"/>
              </a:rPr>
              <a:t>입력 후 클릭 후 선택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아래 </a:t>
            </a:r>
            <a:r>
              <a:rPr lang="en-US" altLang="ko-KR" dirty="0">
                <a:latin typeface="+mn-ea"/>
              </a:rPr>
              <a:t>git/git </a:t>
            </a:r>
            <a:r>
              <a:rPr lang="ko-KR" altLang="en-US" dirty="0">
                <a:latin typeface="+mn-ea"/>
              </a:rPr>
              <a:t>찾아서 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7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- git/git repository</a:t>
            </a:r>
            <a:r>
              <a:rPr lang="ko-KR" altLang="en-US" dirty="0">
                <a:latin typeface="+mn-ea"/>
              </a:rPr>
              <a:t>로 넘어 감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다음 쪽에 계속</a:t>
            </a:r>
            <a:r>
              <a:rPr lang="en-US" altLang="ko-KR" dirty="0">
                <a:latin typeface="+mn-ea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3730A6-DB0B-4F23-890E-234CF3473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857" y="2057400"/>
            <a:ext cx="4468528" cy="1371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122C2B-4B10-49FA-B07D-362041D9D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87" y="2057400"/>
            <a:ext cx="3869417" cy="115841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1006446" y="2211678"/>
            <a:ext cx="898831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1695236" y="1977552"/>
            <a:ext cx="545084" cy="23412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2887173" y="2211678"/>
            <a:ext cx="215623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994985" y="1900413"/>
            <a:ext cx="380354" cy="31126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>
            <a:off x="4432857" y="1909374"/>
            <a:ext cx="3704697" cy="124812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8059763" y="3109300"/>
            <a:ext cx="529433" cy="196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2C46042-B4EE-414A-81DA-4A8E0C24F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55" y="3880144"/>
            <a:ext cx="6677186" cy="100615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E2B3AA-9026-4649-A6BE-C6D2F0BA6B83}"/>
              </a:ext>
            </a:extLst>
          </p:cNvPr>
          <p:cNvSpPr/>
          <p:nvPr/>
        </p:nvSpPr>
        <p:spPr>
          <a:xfrm>
            <a:off x="2730267" y="3964374"/>
            <a:ext cx="529433" cy="196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55DC91F-3CA4-4DA5-9400-1DCF81A87874}"/>
              </a:ext>
            </a:extLst>
          </p:cNvPr>
          <p:cNvCxnSpPr>
            <a:cxnSpLocks/>
          </p:cNvCxnSpPr>
          <p:nvPr/>
        </p:nvCxnSpPr>
        <p:spPr>
          <a:xfrm>
            <a:off x="2887173" y="3762640"/>
            <a:ext cx="25446" cy="20397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126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Code </a:t>
            </a:r>
            <a:r>
              <a:rPr lang="ko-KR" altLang="en-US" dirty="0">
                <a:latin typeface="+mn-ea"/>
              </a:rPr>
              <a:t>선택에서 클릭 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후 주소 복사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 생성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 화면에서 명령어 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clone https://....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 [</a:t>
            </a:r>
            <a:r>
              <a:rPr lang="ko-KR" altLang="en-US" dirty="0">
                <a:latin typeface="+mn-ea"/>
              </a:rPr>
              <a:t>나의 저장소 이름</a:t>
            </a:r>
            <a:r>
              <a:rPr lang="en-US" altLang="ko-KR" dirty="0">
                <a:latin typeface="+mn-ea"/>
              </a:rPr>
              <a:t>]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B90F97A-D94D-4B3D-82D9-E01CC4019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684" y="1980593"/>
            <a:ext cx="4349631" cy="2487922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</a:t>
            </a:r>
            <a:r>
              <a:rPr lang="en-US" altLang="ko-KR" dirty="0"/>
              <a:t>: </a:t>
            </a:r>
            <a:r>
              <a:rPr lang="ko-KR" altLang="en-US" dirty="0"/>
              <a:t>원격저장소에서 복제하기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5285410" y="3708455"/>
            <a:ext cx="215623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833762" y="1907034"/>
            <a:ext cx="1451648" cy="190793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>
            <a:off x="2719651" y="1907034"/>
            <a:ext cx="2264584" cy="1171599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5004783" y="3078633"/>
            <a:ext cx="632174" cy="1784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4EFE72-35AA-4949-AFBB-64DC0F27BCA8}"/>
              </a:ext>
            </a:extLst>
          </p:cNvPr>
          <p:cNvSpPr/>
          <p:nvPr/>
        </p:nvSpPr>
        <p:spPr>
          <a:xfrm>
            <a:off x="3495499" y="3567080"/>
            <a:ext cx="338263" cy="1413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>
            <a:off x="4058292" y="3937085"/>
            <a:ext cx="1227119" cy="108232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5FECEDB-986F-4EF0-A8FF-BBF225A81BC1}"/>
              </a:ext>
            </a:extLst>
          </p:cNvPr>
          <p:cNvCxnSpPr/>
          <p:nvPr/>
        </p:nvCxnSpPr>
        <p:spPr>
          <a:xfrm>
            <a:off x="1510301" y="2568539"/>
            <a:ext cx="50343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191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나의 로컬 </a:t>
            </a:r>
            <a:r>
              <a:rPr lang="en-US" altLang="ko-KR" dirty="0">
                <a:latin typeface="+mn-ea"/>
              </a:rPr>
              <a:t>working director</a:t>
            </a:r>
            <a:r>
              <a:rPr lang="ko-KR" altLang="en-US" dirty="0">
                <a:latin typeface="+mn-ea"/>
              </a:rPr>
              <a:t>에서 내용 확인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원격저장소 </a:t>
            </a:r>
            <a:r>
              <a:rPr lang="en-US" altLang="ko-KR" dirty="0">
                <a:latin typeface="+mn-ea"/>
              </a:rPr>
              <a:t>git/git</a:t>
            </a:r>
            <a:r>
              <a:rPr lang="ko-KR" altLang="en-US" dirty="0">
                <a:latin typeface="+mn-ea"/>
              </a:rPr>
              <a:t> 의 모든 내용이 그대로 복사되어 있음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로컬저장소와 연결되어 있는 </a:t>
            </a:r>
            <a:r>
              <a:rPr lang="en-US" altLang="ko-KR" dirty="0">
                <a:latin typeface="+mn-ea"/>
              </a:rPr>
              <a:t>Remote </a:t>
            </a:r>
            <a:r>
              <a:rPr lang="ko-KR" altLang="en-US" dirty="0">
                <a:latin typeface="+mn-ea"/>
              </a:rPr>
              <a:t>저장소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연결된 곳이 원 주소</a:t>
            </a:r>
            <a:r>
              <a:rPr lang="en-US" altLang="ko-KR" dirty="0">
                <a:latin typeface="+mn-ea"/>
              </a:rPr>
              <a:t>(github.com/git/git)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B76681F3-70D9-4356-85AB-AECDA4F9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12" y="2816581"/>
            <a:ext cx="6010275" cy="7524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</a:t>
            </a:r>
            <a:r>
              <a:rPr lang="en-US" altLang="ko-KR" dirty="0"/>
              <a:t>: </a:t>
            </a:r>
            <a:r>
              <a:rPr lang="ko-KR" altLang="en-US" dirty="0"/>
              <a:t>원격저장소에서 복제하기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 flipH="1">
            <a:off x="2424701" y="3507119"/>
            <a:ext cx="833708" cy="35217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 flipH="1">
            <a:off x="2158485" y="2624516"/>
            <a:ext cx="463875" cy="37553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697647" y="3137620"/>
            <a:ext cx="3803385" cy="3694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5FECEDB-986F-4EF0-A8FF-BBF225A81BC1}"/>
              </a:ext>
            </a:extLst>
          </p:cNvPr>
          <p:cNvCxnSpPr/>
          <p:nvPr/>
        </p:nvCxnSpPr>
        <p:spPr>
          <a:xfrm>
            <a:off x="1510301" y="2917855"/>
            <a:ext cx="50343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445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 </a:t>
            </a:r>
            <a:r>
              <a:rPr lang="ko-KR" altLang="en-US" dirty="0"/>
              <a:t>동작 순서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그림으로 순서도 삽입</a:t>
            </a:r>
            <a:endParaRPr lang="en-US" altLang="ko-KR" dirty="0"/>
          </a:p>
          <a:p>
            <a:pPr lvl="1"/>
            <a:r>
              <a:rPr lang="ko-KR" altLang="en-US" dirty="0"/>
              <a:t> 마지막에 로컬저장소에서 </a:t>
            </a:r>
            <a:r>
              <a:rPr lang="en-US" altLang="ko-KR" dirty="0" err="1"/>
              <a:t>git</a:t>
            </a:r>
            <a:r>
              <a:rPr lang="en-US" altLang="ko-KR" dirty="0"/>
              <a:t> pull</a:t>
            </a:r>
            <a:r>
              <a:rPr lang="ko-KR" altLang="en-US" dirty="0"/>
              <a:t>을 하면 보이는 모양을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https://dev-youngjun.tistory.com/47</a:t>
            </a:r>
            <a:r>
              <a:rPr lang="en-US" altLang="ko-KR" dirty="0"/>
              <a:t> : </a:t>
            </a:r>
            <a:r>
              <a:rPr lang="ko-KR" altLang="en-US" dirty="0"/>
              <a:t>참고하여 작성하도록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80182" y="3205004"/>
            <a:ext cx="264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hlinkClick r:id="rId4"/>
              </a:rPr>
              <a:t>Git</a:t>
            </a:r>
            <a:r>
              <a:rPr lang="en-US" altLang="ko-KR" dirty="0">
                <a:hlinkClick r:id="rId4"/>
              </a:rPr>
              <a:t> </a:t>
            </a:r>
            <a:r>
              <a:rPr lang="ko-KR" altLang="en-US" dirty="0">
                <a:hlinkClick r:id="rId4"/>
              </a:rPr>
              <a:t>협업 가이드 </a:t>
            </a:r>
            <a:r>
              <a:rPr lang="en-US" altLang="ko-KR" dirty="0">
                <a:hlinkClick r:id="rId4"/>
              </a:rPr>
              <a:t>(velog.io)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80182" y="3741850"/>
            <a:ext cx="3989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5"/>
              </a:rPr>
              <a:t>🐙 </a:t>
            </a:r>
            <a:r>
              <a:rPr lang="en-US" altLang="ko-KR" dirty="0" err="1">
                <a:hlinkClick r:id="rId5"/>
              </a:rPr>
              <a:t>Github</a:t>
            </a:r>
            <a:r>
              <a:rPr lang="ko-KR" altLang="en-US" dirty="0">
                <a:hlinkClick r:id="rId5"/>
              </a:rPr>
              <a:t>에서 협업하는 방법 </a:t>
            </a:r>
            <a:r>
              <a:rPr lang="en-US" altLang="ko-KR" dirty="0">
                <a:hlinkClick r:id="rId5"/>
              </a:rPr>
              <a:t>(velog.io)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4515" y="4362094"/>
            <a:ext cx="7123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6"/>
              </a:rPr>
              <a:t>[</a:t>
            </a:r>
            <a:r>
              <a:rPr lang="en-US" altLang="ko-KR" dirty="0" err="1">
                <a:hlinkClick r:id="rId6"/>
              </a:rPr>
              <a:t>Git</a:t>
            </a:r>
            <a:r>
              <a:rPr lang="en-US" altLang="ko-KR" dirty="0">
                <a:hlinkClick r:id="rId6"/>
              </a:rPr>
              <a:t>] </a:t>
            </a:r>
            <a:r>
              <a:rPr lang="en-US" altLang="ko-KR" dirty="0" err="1">
                <a:hlinkClick r:id="rId6"/>
              </a:rPr>
              <a:t>Github</a:t>
            </a:r>
            <a:r>
              <a:rPr lang="ko-KR" altLang="en-US" dirty="0">
                <a:hlinkClick r:id="rId6"/>
              </a:rPr>
              <a:t>으로 협업하기 </a:t>
            </a:r>
            <a:r>
              <a:rPr lang="en-US" altLang="ko-KR" dirty="0">
                <a:hlinkClick r:id="rId6"/>
              </a:rPr>
              <a:t>( </a:t>
            </a:r>
            <a:r>
              <a:rPr lang="ko-KR" altLang="en-US" dirty="0">
                <a:hlinkClick r:id="rId6"/>
              </a:rPr>
              <a:t>토이 </a:t>
            </a:r>
            <a:r>
              <a:rPr lang="ko-KR" altLang="en-US" dirty="0" err="1">
                <a:hlinkClick r:id="rId6"/>
              </a:rPr>
              <a:t>팀프로젝트</a:t>
            </a:r>
            <a:r>
              <a:rPr lang="ko-KR" altLang="en-US" dirty="0">
                <a:hlinkClick r:id="rId6"/>
              </a:rPr>
              <a:t> 시나리오</a:t>
            </a:r>
            <a:r>
              <a:rPr lang="en-US" altLang="ko-KR" dirty="0">
                <a:hlinkClick r:id="rId6"/>
              </a:rPr>
              <a:t>, </a:t>
            </a:r>
            <a:r>
              <a:rPr lang="ko-KR" altLang="en-US" dirty="0" err="1">
                <a:hlinkClick r:id="rId6"/>
              </a:rPr>
              <a:t>브랜치</a:t>
            </a:r>
            <a:r>
              <a:rPr lang="ko-KR" altLang="en-US" dirty="0">
                <a:hlinkClick r:id="rId6"/>
              </a:rPr>
              <a:t> 전략 </a:t>
            </a:r>
            <a:r>
              <a:rPr lang="en-US" altLang="ko-KR" dirty="0">
                <a:hlinkClick r:id="rId6"/>
              </a:rPr>
              <a:t>) :: </a:t>
            </a:r>
            <a:r>
              <a:rPr lang="en-US" altLang="ko-KR" dirty="0" err="1">
                <a:hlinkClick r:id="rId6"/>
              </a:rPr>
              <a:t>victolee</a:t>
            </a:r>
            <a:r>
              <a:rPr lang="en-US" altLang="ko-KR" dirty="0">
                <a:hlinkClick r:id="rId6"/>
              </a:rPr>
              <a:t> (tistory.com)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4515" y="5100758"/>
            <a:ext cx="3853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hlinkClick r:id="rId7"/>
              </a:rPr>
              <a:t>Git</a:t>
            </a:r>
            <a:r>
              <a:rPr lang="ko-KR" altLang="en-US" dirty="0">
                <a:hlinkClick r:id="rId7"/>
              </a:rPr>
              <a:t>을 이용한 협업 </a:t>
            </a:r>
            <a:r>
              <a:rPr lang="ko-KR" altLang="en-US" dirty="0" err="1">
                <a:hlinkClick r:id="rId7"/>
              </a:rPr>
              <a:t>워크플로우</a:t>
            </a:r>
            <a:r>
              <a:rPr lang="ko-KR" altLang="en-US" dirty="0">
                <a:hlinkClick r:id="rId7"/>
              </a:rPr>
              <a:t> </a:t>
            </a:r>
            <a:r>
              <a:rPr lang="en-US" altLang="ko-KR" dirty="0">
                <a:hlinkClick r:id="rId7"/>
              </a:rPr>
              <a:t>(lhy.kr)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39550" y="5605608"/>
            <a:ext cx="71984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8"/>
              </a:rPr>
              <a:t>[GitHub] GitHub</a:t>
            </a:r>
            <a:r>
              <a:rPr lang="ko-KR" altLang="en-US" dirty="0">
                <a:hlinkClick r:id="rId8"/>
              </a:rPr>
              <a:t>로 협업하는 방법</a:t>
            </a:r>
            <a:r>
              <a:rPr lang="en-US" altLang="ko-KR" dirty="0">
                <a:hlinkClick r:id="rId8"/>
              </a:rPr>
              <a:t>[1] - Feature Branch Workflow - </a:t>
            </a:r>
            <a:r>
              <a:rPr lang="en-US" altLang="ko-KR" dirty="0" err="1">
                <a:hlinkClick r:id="rId8"/>
              </a:rPr>
              <a:t>Heee's</a:t>
            </a:r>
            <a:r>
              <a:rPr lang="en-US" altLang="ko-KR" dirty="0">
                <a:hlinkClick r:id="rId8"/>
              </a:rPr>
              <a:t> Development Blog (gmlwjd9405.github.io)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842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협업시작하기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프로젝트 만들기</a:t>
            </a: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등록</a:t>
            </a:r>
            <a:endParaRPr lang="en-US" altLang="ko-KR" dirty="0">
              <a:latin typeface="+mn-ea"/>
            </a:endParaRP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>
                <a:latin typeface="+mn-ea"/>
              </a:rPr>
              <a:t>기존의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삭제하지 않으면 내용이 그대로 남아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latin typeface="+mn-ea"/>
              </a:rPr>
              <a:t>      remote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pull </a:t>
            </a:r>
            <a:r>
              <a:rPr lang="ko-KR" altLang="en-US" dirty="0">
                <a:latin typeface="+mn-ea"/>
              </a:rPr>
              <a:t>기능을 대신할 수 있는 기능은 무엇</a:t>
            </a:r>
            <a:r>
              <a:rPr lang="en-US" altLang="ko-KR" dirty="0">
                <a:latin typeface="+mn-ea"/>
              </a:rPr>
              <a:t>?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latin typeface="+mn-ea"/>
              </a:rPr>
              <a:t>한번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하면 다시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하지 않는 한 </a:t>
            </a:r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안됨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Clone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과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pull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이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차이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로컬에서 자동 연결 삭제 방법 확인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fork :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타인의 원격저장소를 나의 원격저장소로 복사하는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>
                <a:solidFill>
                  <a:srgbClr val="FF0000"/>
                </a:solidFill>
                <a:latin typeface="+mn-ea"/>
              </a:rPr>
              <a:t>               </a:t>
            </a:r>
            <a:r>
              <a:rPr lang="ko-KR" altLang="en-US">
                <a:solidFill>
                  <a:srgbClr val="FF0000"/>
                </a:solidFill>
                <a:latin typeface="+mn-ea"/>
              </a:rPr>
              <a:t>내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github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계정에 로그인하여 사용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나중에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pull request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할 수 있음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clone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타인의 원격저장소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나의 원격저장소 주소만 있으면 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) 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              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나의 로컬저장소로 복사하는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pull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나의 원격저장소의 작업과 로컬저장소의 작업을 비교하면서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내려받는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39061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Mouse Cursor Click PNG Transparent Images | PNG All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416029"/>
            <a:ext cx="1153994" cy="79122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extBox 1"/>
          <p:cNvSpPr txBox="1"/>
          <p:nvPr/>
        </p:nvSpPr>
        <p:spPr>
          <a:xfrm>
            <a:off x="1282890" y="2060812"/>
            <a:ext cx="3174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is:issue</a:t>
            </a:r>
            <a:r>
              <a:rPr lang="en-US" altLang="ko-KR" dirty="0"/>
              <a:t> </a:t>
            </a:r>
            <a:r>
              <a:rPr lang="en-US" altLang="ko-KR" dirty="0" err="1"/>
              <a:t>commenter:username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4561" y="2553754"/>
            <a:ext cx="26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is:issue</a:t>
            </a:r>
            <a:r>
              <a:rPr lang="en-US" altLang="ko-KR" dirty="0"/>
              <a:t> commenter:@me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21111" y="1445009"/>
            <a:ext cx="460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42729"/>
                </a:solidFill>
                <a:latin typeface="Arial" panose="020B0604020202020204" pitchFamily="34" charset="0"/>
              </a:rPr>
              <a:t> only list the issues I have opened, and not 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48518" y="3092863"/>
            <a:ext cx="63666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is:open</a:t>
            </a:r>
            <a:r>
              <a:rPr lang="ko-KR" altLang="en-US" dirty="0"/>
              <a:t> </a:t>
            </a:r>
            <a:r>
              <a:rPr lang="ko-KR" altLang="en-US" dirty="0" err="1"/>
              <a:t>is:issue</a:t>
            </a:r>
            <a:r>
              <a:rPr lang="ko-KR" altLang="en-US" dirty="0"/>
              <a:t> </a:t>
            </a:r>
            <a:r>
              <a:rPr lang="ko-KR" altLang="en-US" dirty="0" err="1"/>
              <a:t>author:fasthill-sibling</a:t>
            </a:r>
            <a:r>
              <a:rPr lang="ko-KR" altLang="en-US" dirty="0"/>
              <a:t> </a:t>
            </a:r>
            <a:r>
              <a:rPr lang="ko-KR" altLang="en-US" dirty="0" err="1"/>
              <a:t>archived:false</a:t>
            </a:r>
            <a:r>
              <a:rPr lang="ko-KR" altLang="en-US" dirty="0"/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48518" y="3940248"/>
            <a:ext cx="65031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is:open is:pr author:fasthill-sibling archived:false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29506" y="4526897"/>
            <a:ext cx="6422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is:pr</a:t>
            </a:r>
            <a:r>
              <a:rPr lang="ko-KR" altLang="en-US" dirty="0"/>
              <a:t> </a:t>
            </a:r>
            <a:r>
              <a:rPr lang="ko-KR" altLang="en-US" dirty="0" err="1"/>
              <a:t>author:fasthill-sibling</a:t>
            </a:r>
            <a:r>
              <a:rPr lang="ko-KR" altLang="en-US" dirty="0"/>
              <a:t> </a:t>
            </a:r>
            <a:r>
              <a:rPr lang="ko-KR" altLang="en-US" dirty="0" err="1"/>
              <a:t>archived:false</a:t>
            </a:r>
            <a:r>
              <a:rPr lang="ko-KR" altLang="en-US" dirty="0"/>
              <a:t> </a:t>
            </a:r>
            <a:r>
              <a:rPr lang="ko-KR" altLang="en-US" dirty="0" err="1"/>
              <a:t>is:closed</a:t>
            </a:r>
            <a:r>
              <a:rPr lang="ko-KR" altLang="en-US" dirty="0"/>
              <a:t>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21223" y="5113546"/>
            <a:ext cx="6393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is:pr</a:t>
            </a:r>
            <a:r>
              <a:rPr lang="ko-KR" altLang="en-US" dirty="0"/>
              <a:t> </a:t>
            </a:r>
            <a:r>
              <a:rPr lang="ko-KR" altLang="en-US" dirty="0" err="1"/>
              <a:t>archived:false</a:t>
            </a:r>
            <a:r>
              <a:rPr lang="ko-KR" altLang="en-US" dirty="0"/>
              <a:t> </a:t>
            </a:r>
            <a:r>
              <a:rPr lang="ko-KR" altLang="en-US" dirty="0" err="1"/>
              <a:t>is:closed</a:t>
            </a:r>
            <a:r>
              <a:rPr lang="ko-KR" altLang="en-US" dirty="0"/>
              <a:t> </a:t>
            </a:r>
            <a:r>
              <a:rPr lang="ko-KR" altLang="en-US" dirty="0" err="1"/>
              <a:t>review-requested:fasthill-sibling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9087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513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000" dirty="0"/>
              <a:t>$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ee69d75</a:t>
            </a:r>
          </a:p>
          <a:p>
            <a:r>
              <a:rPr lang="en-US" altLang="ko-KR" sz="1000" dirty="0"/>
              <a:t>The previous cherry-pick is now empty, possibly due to conflict resolution.</a:t>
            </a:r>
          </a:p>
          <a:p>
            <a:r>
              <a:rPr lang="en-US" altLang="ko-KR" sz="1000" dirty="0"/>
              <a:t>If you wish to commit it anyway, use:</a:t>
            </a:r>
          </a:p>
          <a:p>
            <a:endParaRPr lang="ko-KR" altLang="en-US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commit --allow-empty</a:t>
            </a:r>
          </a:p>
          <a:p>
            <a:endParaRPr lang="ko-KR" altLang="en-US" sz="1000" dirty="0"/>
          </a:p>
          <a:p>
            <a:r>
              <a:rPr lang="en-US" altLang="ko-KR" sz="1000" dirty="0"/>
              <a:t>Otherwise, please use '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--skip'</a:t>
            </a:r>
          </a:p>
          <a:p>
            <a:r>
              <a:rPr lang="en-US" altLang="ko-KR" sz="1000" dirty="0"/>
              <a:t>On branch main</a:t>
            </a:r>
          </a:p>
          <a:p>
            <a:r>
              <a:rPr lang="en-US" altLang="ko-KR" sz="1000" dirty="0"/>
              <a:t>Your branch is ahead of 'origin/br2' by 5 commits.</a:t>
            </a:r>
          </a:p>
          <a:p>
            <a:r>
              <a:rPr lang="en-US" altLang="ko-KR" sz="1000" dirty="0"/>
              <a:t>  (use "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push" to publish your local commits)</a:t>
            </a:r>
          </a:p>
          <a:p>
            <a:endParaRPr lang="ko-KR" altLang="en-US" sz="1000" dirty="0"/>
          </a:p>
          <a:p>
            <a:r>
              <a:rPr lang="en-US" altLang="ko-KR" sz="1000" dirty="0"/>
              <a:t>You are currently cherry-picking commit ee69d75.</a:t>
            </a:r>
          </a:p>
          <a:p>
            <a:r>
              <a:rPr lang="en-US" altLang="ko-KR" sz="1000" dirty="0"/>
              <a:t>  (all conflicts fixed: run "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--continue")</a:t>
            </a:r>
          </a:p>
          <a:p>
            <a:r>
              <a:rPr lang="en-US" altLang="ko-KR" sz="1000" dirty="0"/>
              <a:t>  (use "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--skip" to skip this patch)</a:t>
            </a:r>
          </a:p>
          <a:p>
            <a:r>
              <a:rPr lang="en-US" altLang="ko-KR" sz="1000" dirty="0"/>
              <a:t>  (use "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--abort" to cancel the cherry-pick operation)</a:t>
            </a:r>
          </a:p>
          <a:p>
            <a:endParaRPr lang="ko-KR" altLang="en-US" sz="1000" dirty="0"/>
          </a:p>
          <a:p>
            <a:r>
              <a:rPr lang="en-US" altLang="ko-KR" sz="1000" dirty="0"/>
              <a:t>nothing to commit, working tree clean</a:t>
            </a:r>
          </a:p>
          <a:p>
            <a:endParaRPr lang="ko-KR" altLang="en-US" sz="1000" dirty="0"/>
          </a:p>
          <a:p>
            <a:r>
              <a:rPr lang="en-US" altLang="ko-KR" sz="1000" dirty="0" err="1"/>
              <a:t>User@Kangs-Home</a:t>
            </a:r>
            <a:r>
              <a:rPr lang="en-US" altLang="ko-KR" sz="1000" dirty="0"/>
              <a:t> MINGW64 /c/workplace/</a:t>
            </a:r>
            <a:r>
              <a:rPr lang="en-US" altLang="ko-KR" sz="1000" dirty="0" err="1"/>
              <a:t>gitplace</a:t>
            </a:r>
            <a:r>
              <a:rPr lang="en-US" altLang="ko-KR" sz="1000" dirty="0"/>
              <a:t>-p (</a:t>
            </a:r>
            <a:r>
              <a:rPr lang="en-US" altLang="ko-KR" sz="1000" dirty="0" err="1"/>
              <a:t>main|CHERRY-PICKING</a:t>
            </a:r>
            <a:r>
              <a:rPr lang="en-US" altLang="ko-KR" sz="1000" dirty="0"/>
              <a:t>)</a:t>
            </a: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Cherry pick</a:t>
            </a:r>
            <a:r>
              <a:rPr lang="ko-KR" altLang="en-US" dirty="0"/>
              <a:t>하기</a:t>
            </a:r>
          </a:p>
        </p:txBody>
      </p:sp>
    </p:spTree>
    <p:extLst>
      <p:ext uri="{BB962C8B-B14F-4D97-AF65-F5344CB8AC3E}">
        <p14:creationId xmlns:p14="http://schemas.microsoft.com/office/powerpoint/2010/main" val="4068350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513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000" dirty="0"/>
              <a:t>Create your new branch, remove all files in that branch, retrieve some files from another branch and commit changes :</a:t>
            </a:r>
          </a:p>
          <a:p>
            <a:r>
              <a:rPr lang="en-US" altLang="ko-KR" sz="1000" dirty="0" err="1">
                <a:hlinkClick r:id="rId3"/>
              </a:rPr>
              <a:t>git</a:t>
            </a:r>
            <a:r>
              <a:rPr lang="en-US" altLang="ko-KR" sz="1000" dirty="0">
                <a:hlinkClick r:id="rId3"/>
              </a:rPr>
              <a:t> - Moving only specific files to new branch - Stack Overflow</a:t>
            </a:r>
            <a:endParaRPr lang="en-US" altLang="ko-KR" sz="1000" dirty="0"/>
          </a:p>
          <a:p>
            <a:r>
              <a:rPr lang="en-US" altLang="ko-KR" sz="1000" dirty="0"/>
              <a:t># create a new branch</a:t>
            </a:r>
          </a:p>
          <a:p>
            <a:r>
              <a:rPr lang="en-US" altLang="ko-KR" sz="1000" dirty="0" err="1"/>
              <a:t>git</a:t>
            </a:r>
            <a:r>
              <a:rPr lang="en-US" altLang="ko-KR" sz="1000" dirty="0"/>
              <a:t> checkout -b </a:t>
            </a:r>
            <a:r>
              <a:rPr lang="en-US" altLang="ko-KR" sz="1000" dirty="0" err="1"/>
              <a:t>branch_name</a:t>
            </a:r>
            <a:endParaRPr lang="en-US" altLang="ko-KR" sz="1000" dirty="0"/>
          </a:p>
          <a:p>
            <a:r>
              <a:rPr lang="en-US" altLang="ko-KR" sz="1000" dirty="0"/>
              <a:t># remove all files for this branch</a:t>
            </a:r>
          </a:p>
          <a:p>
            <a:r>
              <a:rPr lang="en-US" altLang="ko-KR" sz="1000" dirty="0" err="1"/>
              <a:t>git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rm</a:t>
            </a:r>
            <a:r>
              <a:rPr lang="en-US" altLang="ko-KR" sz="1000" dirty="0"/>
              <a:t> -</a:t>
            </a:r>
            <a:r>
              <a:rPr lang="en-US" altLang="ko-KR" sz="1000" dirty="0" err="1"/>
              <a:t>rf</a:t>
            </a:r>
            <a:r>
              <a:rPr lang="en-US" altLang="ko-KR" sz="1000" dirty="0"/>
              <a:t> .</a:t>
            </a:r>
          </a:p>
          <a:p>
            <a:r>
              <a:rPr lang="en-US" altLang="ko-KR" sz="1000" dirty="0"/>
              <a:t># retrieve some files from master branch</a:t>
            </a:r>
          </a:p>
          <a:p>
            <a:r>
              <a:rPr lang="en-US" altLang="ko-KR" sz="1000" dirty="0" err="1"/>
              <a:t>git</a:t>
            </a:r>
            <a:r>
              <a:rPr lang="en-US" altLang="ko-KR" sz="1000" dirty="0"/>
              <a:t> checkout master -- file1 file2 file3 file4</a:t>
            </a:r>
          </a:p>
          <a:p>
            <a:r>
              <a:rPr lang="en-US" altLang="ko-KR" sz="1000" dirty="0"/>
              <a:t># commit changes</a:t>
            </a:r>
          </a:p>
          <a:p>
            <a:r>
              <a:rPr lang="en-US" altLang="ko-KR" sz="1000" dirty="0" err="1"/>
              <a:t>git</a:t>
            </a:r>
            <a:r>
              <a:rPr lang="en-US" altLang="ko-KR" sz="1000" dirty="0"/>
              <a:t> commit -m "create new branch"</a:t>
            </a:r>
          </a:p>
          <a:p>
            <a:r>
              <a:rPr lang="en-US" altLang="ko-KR" sz="1000" dirty="0"/>
              <a:t>Share</a:t>
            </a:r>
          </a:p>
          <a:p>
            <a:r>
              <a:rPr lang="en-US" altLang="ko-KR" sz="1000" dirty="0"/>
              <a:t>Improve this answer</a:t>
            </a:r>
          </a:p>
          <a:p>
            <a:r>
              <a:rPr lang="en-US" altLang="ko-KR" sz="1000" dirty="0"/>
              <a:t>Follow</a:t>
            </a:r>
          </a:p>
          <a:p>
            <a:r>
              <a:rPr lang="en-US" altLang="ko-KR" sz="1000" dirty="0"/>
              <a:t>edited Feb 22 '17 at 23:33</a:t>
            </a:r>
          </a:p>
          <a:p>
            <a:r>
              <a:rPr lang="en-US" altLang="ko-KR" sz="1000" dirty="0"/>
              <a:t>answered Feb 22 '17 at 23:13</a:t>
            </a:r>
          </a:p>
          <a:p>
            <a:endParaRPr lang="en-US" altLang="ko-KR" sz="1000" dirty="0"/>
          </a:p>
          <a:p>
            <a:r>
              <a:rPr lang="en-US" altLang="ko-KR" sz="1000" dirty="0"/>
              <a:t>Bertrand Martel</a:t>
            </a:r>
          </a:p>
          <a:p>
            <a:r>
              <a:rPr lang="en-US" altLang="ko-KR" sz="1000" dirty="0"/>
              <a:t>30.5k1414 gold badges9090 silver badges113113 bronze badges</a:t>
            </a:r>
          </a:p>
          <a:p>
            <a:r>
              <a:rPr lang="en-US" altLang="ko-KR" sz="1000" dirty="0"/>
              <a:t>Thanks for your response, This is work for small number of files, but what if I have around 100 files and want to move 40 files? – </a:t>
            </a:r>
            <a:r>
              <a:rPr lang="en-US" altLang="ko-KR" sz="1000" dirty="0" err="1"/>
              <a:t>swati</a:t>
            </a:r>
            <a:r>
              <a:rPr lang="en-US" altLang="ko-KR" sz="1000" dirty="0"/>
              <a:t> Feb 22 '17 at 23:22 </a:t>
            </a:r>
          </a:p>
          <a:p>
            <a:r>
              <a:rPr lang="en-US" altLang="ko-KR" sz="1000" dirty="0"/>
              <a:t>I've updated my post for another method, remove all files and grab only files you want from other branches – Bertrand Martel Feb 22 '17 at 23:33</a:t>
            </a:r>
          </a:p>
          <a:p>
            <a:r>
              <a:rPr lang="en-US" altLang="ko-KR" sz="1000" dirty="0"/>
              <a:t>Thanks may be I will try with this approach, makes sense. – </a:t>
            </a:r>
            <a:r>
              <a:rPr lang="en-US" altLang="ko-KR" sz="1000" dirty="0" err="1"/>
              <a:t>swati</a:t>
            </a:r>
            <a:r>
              <a:rPr lang="en-US" altLang="ko-KR" sz="1000" dirty="0"/>
              <a:t> Feb 23 '17 at 15:15</a:t>
            </a: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Cherry pick</a:t>
            </a:r>
            <a:r>
              <a:rPr lang="ko-KR" altLang="en-US" dirty="0"/>
              <a:t>하기</a:t>
            </a:r>
          </a:p>
        </p:txBody>
      </p:sp>
    </p:spTree>
    <p:extLst>
      <p:ext uri="{BB962C8B-B14F-4D97-AF65-F5344CB8AC3E}">
        <p14:creationId xmlns:p14="http://schemas.microsoft.com/office/powerpoint/2010/main" val="1886679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3"/>
            <a:ext cx="8642350" cy="5083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log –</a:t>
            </a:r>
            <a:r>
              <a:rPr lang="en-US" altLang="ko-KR" sz="1000" dirty="0" err="1"/>
              <a:t>oneline</a:t>
            </a:r>
            <a:r>
              <a:rPr lang="en-US" altLang="ko-KR" sz="1000" dirty="0"/>
              <a:t> -2 filename</a:t>
            </a:r>
          </a:p>
          <a:p>
            <a:pPr marL="0" indent="0">
              <a:buNone/>
            </a:pPr>
            <a:r>
              <a:rPr lang="en-US" altLang="ko-KR" sz="1000" dirty="0" err="1">
                <a:latin typeface="+mn-ea"/>
              </a:rPr>
              <a:t>Git</a:t>
            </a:r>
            <a:r>
              <a:rPr lang="en-US" altLang="ko-KR" sz="1000" dirty="0">
                <a:latin typeface="+mn-ea"/>
              </a:rPr>
              <a:t> log –follow – </a:t>
            </a:r>
            <a:r>
              <a:rPr lang="en-US" altLang="ko-KR" sz="1000" dirty="0"/>
              <a:t>filename</a:t>
            </a:r>
          </a:p>
          <a:p>
            <a:pPr marL="0" indent="0">
              <a:buNone/>
            </a:pPr>
            <a:endParaRPr lang="en-US" altLang="ko-KR" sz="1000" dirty="0">
              <a:latin typeface="+mn-ea"/>
            </a:endParaRP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 err="1">
                <a:latin typeface="+mn-ea"/>
              </a:rPr>
              <a:t>Git</a:t>
            </a:r>
            <a:r>
              <a:rPr lang="en-US" altLang="ko-KR" sz="1000" dirty="0">
                <a:latin typeface="+mn-ea"/>
              </a:rPr>
              <a:t> checkout –orphan br4</a:t>
            </a:r>
          </a:p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rm</a:t>
            </a:r>
            <a:r>
              <a:rPr lang="en-US" altLang="ko-KR" sz="1000" dirty="0"/>
              <a:t> –f p1.txt or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rm</a:t>
            </a:r>
            <a:r>
              <a:rPr lang="en-US" altLang="ko-KR" sz="1000" dirty="0"/>
              <a:t> --cached -r p1.txt</a:t>
            </a:r>
          </a:p>
          <a:p>
            <a:pPr marL="0" indent="0">
              <a:buNone/>
            </a:pPr>
            <a:r>
              <a:rPr lang="en-US" altLang="ko-KR" sz="1000" dirty="0"/>
              <a:t>Vim p2.txt, commit</a:t>
            </a:r>
          </a:p>
          <a:p>
            <a:pPr marL="0" indent="0">
              <a:buNone/>
            </a:pPr>
            <a:endParaRPr lang="en-US" altLang="ko-KR" sz="1000" dirty="0">
              <a:latin typeface="+mn-ea"/>
            </a:endParaRPr>
          </a:p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checkout main</a:t>
            </a:r>
          </a:p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merge br4</a:t>
            </a:r>
          </a:p>
          <a:p>
            <a:r>
              <a:rPr lang="en-US" altLang="ko-KR" sz="1000" dirty="0"/>
              <a:t>$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merge br4</a:t>
            </a:r>
          </a:p>
          <a:p>
            <a:r>
              <a:rPr lang="en-US" altLang="ko-KR" sz="1000" dirty="0"/>
              <a:t>fatal: refusing to merge unrelated histories</a:t>
            </a:r>
          </a:p>
          <a:p>
            <a:pPr marL="0" indent="0">
              <a:buNone/>
            </a:pPr>
            <a:endParaRPr lang="en-US" altLang="ko-KR" sz="1000" dirty="0">
              <a:latin typeface="+mn-ea"/>
            </a:endParaRPr>
          </a:p>
          <a:p>
            <a:pPr marL="0" indent="0">
              <a:buNone/>
            </a:pPr>
            <a:r>
              <a:rPr lang="ko-KR" altLang="en-US" sz="1000" dirty="0"/>
              <a:t>그냥 </a:t>
            </a:r>
            <a:r>
              <a:rPr lang="en-US" altLang="ko-KR" sz="1000" dirty="0" err="1"/>
              <a:t>commi</a:t>
            </a:r>
            <a:r>
              <a:rPr lang="ko-KR" altLang="en-US" sz="1000" dirty="0"/>
              <a:t>만 </a:t>
            </a:r>
            <a:r>
              <a:rPr lang="en-US" altLang="ko-KR" sz="1000" dirty="0"/>
              <a:t>push</a:t>
            </a:r>
            <a:r>
              <a:rPr lang="ko-KR" altLang="en-US" sz="1000" dirty="0"/>
              <a:t>하면 어떤가</a:t>
            </a:r>
            <a:r>
              <a:rPr lang="en-US" altLang="ko-KR" sz="1000" dirty="0"/>
              <a:t>?</a:t>
            </a: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checkout –orphan br4</a:t>
            </a:r>
          </a:p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rm</a:t>
            </a:r>
            <a:r>
              <a:rPr lang="en-US" altLang="ko-KR" sz="1000" dirty="0"/>
              <a:t> --cached -r p1.txt </a:t>
            </a:r>
            <a:r>
              <a:rPr lang="en-US" altLang="ko-KR" sz="1000" dirty="0">
                <a:sym typeface="Wingdings" panose="05000000000000000000" pitchFamily="2" charset="2"/>
              </a:rPr>
              <a:t> untrack </a:t>
            </a:r>
            <a:r>
              <a:rPr lang="ko-KR" altLang="en-US" sz="1000" dirty="0">
                <a:sym typeface="Wingdings" panose="05000000000000000000" pitchFamily="2" charset="2"/>
              </a:rPr>
              <a:t>파일 생성</a:t>
            </a:r>
            <a:r>
              <a:rPr lang="en-US" altLang="ko-KR" sz="1000" dirty="0">
                <a:sym typeface="Wingdings" panose="05000000000000000000" pitchFamily="2" charset="2"/>
              </a:rPr>
              <a:t>(</a:t>
            </a:r>
            <a:r>
              <a:rPr lang="ko-KR" altLang="en-US" sz="1000" dirty="0">
                <a:sym typeface="Wingdings" panose="05000000000000000000" pitchFamily="2" charset="2"/>
              </a:rPr>
              <a:t>삭제된 </a:t>
            </a:r>
            <a:r>
              <a:rPr lang="ko-KR" altLang="en-US" sz="1000" dirty="0" err="1">
                <a:sym typeface="Wingdings" panose="05000000000000000000" pitchFamily="2" charset="2"/>
              </a:rPr>
              <a:t>피알</a:t>
            </a:r>
            <a:r>
              <a:rPr lang="en-US" altLang="ko-KR" sz="1000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ko-KR" altLang="en-US" sz="1000" dirty="0"/>
              <a:t>폴더에서 </a:t>
            </a:r>
            <a:r>
              <a:rPr lang="ko-KR" altLang="en-US" sz="1000" dirty="0" err="1"/>
              <a:t>파일삭제</a:t>
            </a:r>
            <a:r>
              <a:rPr lang="en-US" altLang="ko-KR" sz="1000" dirty="0"/>
              <a:t>.</a:t>
            </a:r>
          </a:p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add p2.txt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commit p2.txt –m ‘message’ main</a:t>
            </a:r>
            <a:r>
              <a:rPr lang="ko-KR" altLang="en-US" sz="1000" dirty="0"/>
              <a:t>에서도 삭제됨</a:t>
            </a:r>
            <a:r>
              <a:rPr lang="en-US" altLang="ko-KR" sz="1000" dirty="0"/>
              <a:t>, </a:t>
            </a:r>
            <a:r>
              <a:rPr lang="ko-KR" altLang="en-US" sz="1000" dirty="0"/>
              <a:t>그래서 </a:t>
            </a:r>
            <a:r>
              <a:rPr lang="en-US" altLang="ko-KR" sz="1000" dirty="0"/>
              <a:t>rebase</a:t>
            </a:r>
            <a:r>
              <a:rPr lang="ko-KR" altLang="en-US" sz="1000" dirty="0"/>
              <a:t>하고 올려놓으면 됨</a:t>
            </a:r>
            <a:r>
              <a:rPr lang="en-US" altLang="ko-KR" sz="1000"/>
              <a:t>.</a:t>
            </a:r>
            <a:endParaRPr lang="en-US" altLang="ko-KR" sz="1000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Vim p2.txt, commit</a:t>
            </a: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Cherry pick</a:t>
            </a:r>
            <a:r>
              <a:rPr lang="ko-KR" altLang="en-US" dirty="0"/>
              <a:t>하기</a:t>
            </a:r>
          </a:p>
        </p:txBody>
      </p:sp>
    </p:spTree>
    <p:extLst>
      <p:ext uri="{BB962C8B-B14F-4D97-AF65-F5344CB8AC3E}">
        <p14:creationId xmlns:p14="http://schemas.microsoft.com/office/powerpoint/2010/main" val="3626630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4054367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Leader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완료하고 </a:t>
            </a:r>
            <a:r>
              <a:rPr lang="en-US" altLang="ko-KR" dirty="0">
                <a:solidFill>
                  <a:srgbClr val="FF0000"/>
                </a:solidFill>
              </a:rPr>
              <a:t>closing</a:t>
            </a:r>
            <a:r>
              <a:rPr lang="ko-KR" altLang="en-US" dirty="0">
                <a:solidFill>
                  <a:srgbClr val="FF0000"/>
                </a:solidFill>
              </a:rPr>
              <a:t>하는 방법은</a:t>
            </a:r>
            <a:r>
              <a:rPr lang="en-US" altLang="ko-KR" dirty="0">
                <a:solidFill>
                  <a:srgbClr val="FF0000"/>
                </a:solidFill>
              </a:rPr>
              <a:t>?)</a:t>
            </a:r>
          </a:p>
          <a:p>
            <a:pPr marL="441325" lvl="1" indent="-174625">
              <a:buAutoNum type="arabicPeriod"/>
            </a:pPr>
            <a:r>
              <a:rPr lang="en-US" altLang="ko-KR" dirty="0"/>
              <a:t>File </a:t>
            </a:r>
            <a:r>
              <a:rPr lang="ko-KR" altLang="en-US" dirty="0"/>
              <a:t>만들고 </a:t>
            </a:r>
            <a:r>
              <a:rPr lang="en-US" altLang="ko-KR" dirty="0" err="1"/>
              <a:t>add.remote</a:t>
            </a:r>
            <a:r>
              <a:rPr lang="en-US" altLang="ko-KR" dirty="0"/>
              <a:t>, push “work1”</a:t>
            </a:r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5.Git pull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하고 작업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/>
              <a:t>좌우 </a:t>
            </a:r>
            <a:r>
              <a:rPr lang="en-US" altLang="ko-KR" dirty="0"/>
              <a:t>version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같음 </a:t>
            </a:r>
            <a:r>
              <a:rPr lang="en-US" altLang="ko-KR" dirty="0"/>
              <a:t>(</a:t>
            </a:r>
            <a:r>
              <a:rPr lang="ko-KR" altLang="en-US" dirty="0"/>
              <a:t>여기서 </a:t>
            </a:r>
            <a:r>
              <a:rPr lang="en-US" altLang="ko-KR" dirty="0" err="1"/>
              <a:t>leade</a:t>
            </a:r>
            <a:r>
              <a:rPr lang="ko-KR" altLang="en-US" dirty="0"/>
              <a:t>화면과 </a:t>
            </a:r>
            <a:r>
              <a:rPr lang="en-US" altLang="ko-KR" dirty="0"/>
              <a:t>collaborator </a:t>
            </a:r>
            <a:r>
              <a:rPr lang="ko-KR" altLang="en-US" dirty="0"/>
              <a:t>화면 </a:t>
            </a:r>
            <a:r>
              <a:rPr lang="en-US" altLang="ko-KR" dirty="0" err="1"/>
              <a:t>git</a:t>
            </a:r>
            <a:r>
              <a:rPr lang="en-US" altLang="ko-KR" dirty="0"/>
              <a:t> log</a:t>
            </a:r>
            <a:r>
              <a:rPr lang="ko-KR" altLang="en-US" dirty="0"/>
              <a:t>화면 비교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가능하면 </a:t>
            </a:r>
            <a:r>
              <a:rPr lang="ko-KR" altLang="en-US" dirty="0" err="1"/>
              <a:t>작업전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비교 작업하고 </a:t>
            </a:r>
            <a:r>
              <a:rPr lang="en-US" altLang="ko-KR" dirty="0"/>
              <a:t>push </a:t>
            </a:r>
            <a:r>
              <a:rPr lang="ko-KR" altLang="en-US" dirty="0"/>
              <a:t>자주 하도록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4681557" y="1120543"/>
            <a:ext cx="4274873" cy="3967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</a:p>
          <a:p>
            <a:pPr marL="266700" lvl="1" indent="0">
              <a:buNone/>
            </a:pPr>
            <a:r>
              <a:rPr lang="en-US" altLang="ko-KR" dirty="0"/>
              <a:t>2.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  <a:r>
              <a:rPr lang="en-US" altLang="ko-KR" dirty="0" err="1"/>
              <a:t>veriosn</a:t>
            </a:r>
            <a:r>
              <a:rPr lang="en-US" altLang="ko-KR" dirty="0"/>
              <a:t> </a:t>
            </a:r>
            <a:r>
              <a:rPr lang="ko-KR" altLang="en-US" dirty="0"/>
              <a:t>관리해야 하는데</a:t>
            </a:r>
            <a:r>
              <a:rPr lang="en-US" altLang="ko-KR" dirty="0"/>
              <a:t>,</a:t>
            </a:r>
          </a:p>
          <a:p>
            <a:pPr marL="26670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리더와 동시에 같은 파일 수정하고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push (-m ‘work2”)</a:t>
            </a:r>
            <a:r>
              <a:rPr lang="ko-KR" altLang="en-US" dirty="0"/>
              <a:t>하면</a:t>
            </a:r>
            <a:r>
              <a:rPr lang="en-US" altLang="ko-KR" dirty="0"/>
              <a:t>, </a:t>
            </a:r>
            <a:r>
              <a:rPr lang="en-US" altLang="ko-KR" dirty="0" err="1"/>
              <a:t>github</a:t>
            </a:r>
            <a:r>
              <a:rPr lang="ko-KR" altLang="en-US" dirty="0"/>
              <a:t>가</a:t>
            </a:r>
            <a:r>
              <a:rPr lang="en-US" altLang="ko-KR" dirty="0"/>
              <a:t> reject </a:t>
            </a:r>
            <a:r>
              <a:rPr lang="ko-KR" altLang="en-US" dirty="0"/>
              <a:t>메시지보내옴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파일 확인하고 수정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4. Add commit –m </a:t>
            </a:r>
            <a:r>
              <a:rPr lang="ko-KR" altLang="en-US" dirty="0"/>
              <a:t>없이 하면 자동으로 메시지를 만들어 줌 </a:t>
            </a:r>
            <a:r>
              <a:rPr lang="en-US" altLang="ko-KR" dirty="0"/>
              <a:t>-&gt; status, log</a:t>
            </a:r>
            <a:r>
              <a:rPr lang="ko-KR" altLang="en-US" dirty="0"/>
              <a:t>확인후 </a:t>
            </a:r>
            <a:r>
              <a:rPr lang="en-US" altLang="ko-KR" dirty="0"/>
              <a:t>push</a:t>
            </a:r>
          </a:p>
          <a:p>
            <a:pPr marL="266700" lvl="1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l?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3123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638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Credential manager (</a:t>
            </a:r>
            <a:r>
              <a:rPr lang="ko-KR" altLang="en-US" dirty="0"/>
              <a:t>내용 확인 필요</a:t>
            </a:r>
            <a:r>
              <a:rPr lang="en-US" altLang="ko-KR" dirty="0"/>
              <a:t>, </a:t>
            </a:r>
            <a:r>
              <a:rPr lang="ko-KR" altLang="en-US" dirty="0"/>
              <a:t>동작 관계 등</a:t>
            </a:r>
            <a:r>
              <a:rPr lang="en-US" altLang="ko-KR" dirty="0"/>
              <a:t>)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접속 권한 자동화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84" y="1583678"/>
            <a:ext cx="8444586" cy="469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02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협업시작하기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프로젝트 만들기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기존의 </a:t>
            </a:r>
            <a:r>
              <a:rPr lang="ko-KR" altLang="en-US" dirty="0" err="1"/>
              <a:t>브랜치를</a:t>
            </a:r>
            <a:r>
              <a:rPr lang="ko-KR" altLang="en-US" dirty="0"/>
              <a:t> 삭제하지 않으면 내용이 그대로 남아 있음</a:t>
            </a:r>
            <a:r>
              <a:rPr lang="en-US" altLang="ko-KR" dirty="0"/>
              <a:t>.</a:t>
            </a:r>
          </a:p>
          <a:p>
            <a:pPr marL="266700" lvl="1" indent="0"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/>
              <a:t>      remote</a:t>
            </a:r>
            <a:r>
              <a:rPr lang="ko-KR" altLang="en-US" dirty="0"/>
              <a:t>의 </a:t>
            </a:r>
            <a:r>
              <a:rPr lang="en-US" altLang="ko-KR" dirty="0"/>
              <a:t>pull </a:t>
            </a:r>
            <a:r>
              <a:rPr lang="ko-KR" altLang="en-US" dirty="0"/>
              <a:t>기능을 대신할 수 있는 기능은 무엇</a:t>
            </a:r>
            <a:r>
              <a:rPr lang="en-US" altLang="ko-KR" dirty="0"/>
              <a:t>?</a:t>
            </a:r>
          </a:p>
          <a:p>
            <a:pPr marL="266700" lvl="1" indent="0"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/>
              <a:t>한번 </a:t>
            </a:r>
            <a:r>
              <a:rPr lang="en-US" altLang="ko-KR" dirty="0"/>
              <a:t>merge</a:t>
            </a:r>
            <a:r>
              <a:rPr lang="ko-KR" altLang="en-US" dirty="0"/>
              <a:t>하면 다시 </a:t>
            </a:r>
            <a:r>
              <a:rPr lang="en-US" altLang="ko-KR" dirty="0"/>
              <a:t>commit</a:t>
            </a:r>
            <a:r>
              <a:rPr lang="ko-KR" altLang="en-US" dirty="0"/>
              <a:t>하지 않는 한 </a:t>
            </a:r>
            <a:r>
              <a:rPr lang="en-US" altLang="ko-KR" dirty="0"/>
              <a:t>merge </a:t>
            </a:r>
            <a:r>
              <a:rPr lang="ko-KR" altLang="en-US" dirty="0"/>
              <a:t>안됨</a:t>
            </a:r>
            <a:r>
              <a:rPr lang="en-US" altLang="ko-KR" dirty="0"/>
              <a:t>.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olidFill>
                  <a:srgbClr val="FF0000"/>
                </a:solidFill>
              </a:rPr>
              <a:t>Clone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이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차이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로컬에서 자동 연결 삭제 방법 확인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756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 잘하기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678058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원격 </a:t>
            </a:r>
            <a:r>
              <a:rPr lang="en-US" altLang="ko-KR" dirty="0"/>
              <a:t>main</a:t>
            </a:r>
            <a:r>
              <a:rPr lang="ko-KR" altLang="en-US" dirty="0"/>
              <a:t>이나 </a:t>
            </a:r>
            <a:r>
              <a:rPr lang="en-US" altLang="ko-KR" dirty="0"/>
              <a:t>branch</a:t>
            </a:r>
            <a:r>
              <a:rPr lang="ko-KR" altLang="en-US" dirty="0"/>
              <a:t>에서의</a:t>
            </a:r>
            <a:r>
              <a:rPr lang="en-US" altLang="ko-KR" dirty="0"/>
              <a:t> </a:t>
            </a:r>
            <a:r>
              <a:rPr lang="ko-KR" altLang="en-US" dirty="0"/>
              <a:t>변경 내용을 수시로 확인할 것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 err="1"/>
              <a:t>브랜치에</a:t>
            </a:r>
            <a:r>
              <a:rPr lang="ko-KR" altLang="en-US" dirty="0"/>
              <a:t> 관계없이 중간 중간에 </a:t>
            </a:r>
            <a:r>
              <a:rPr lang="en-US" altLang="ko-KR" dirty="0"/>
              <a:t>origin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에서 수정되는 내용을 확인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/>
              <a:t>        pull</a:t>
            </a:r>
            <a:r>
              <a:rPr lang="ko-KR" altLang="en-US" dirty="0"/>
              <a:t>을 이용하여 본인이 하고 있는 </a:t>
            </a:r>
            <a:r>
              <a:rPr lang="ko-KR" altLang="en-US" dirty="0" err="1"/>
              <a:t>브랜치에</a:t>
            </a:r>
            <a:r>
              <a:rPr lang="ko-KR" altLang="en-US" dirty="0"/>
              <a:t> 영향을 주는 변화가 없는지 확인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 startAt="2"/>
              <a:defRPr/>
            </a:pPr>
            <a:r>
              <a:rPr lang="ko-KR" altLang="en-US" dirty="0"/>
              <a:t>연관 </a:t>
            </a:r>
            <a:r>
              <a:rPr lang="ko-KR" altLang="en-US" dirty="0" err="1"/>
              <a:t>브랜치</a:t>
            </a:r>
            <a:r>
              <a:rPr lang="ko-KR" altLang="en-US" dirty="0"/>
              <a:t> 변화 확인</a:t>
            </a: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/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8CD93FA-439D-4FCE-9EAA-243214284F27}"/>
              </a:ext>
            </a:extLst>
          </p:cNvPr>
          <p:cNvSpPr/>
          <p:nvPr/>
        </p:nvSpPr>
        <p:spPr>
          <a:xfrm>
            <a:off x="4253970" y="2789108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로컬 </a:t>
            </a:r>
            <a:r>
              <a:rPr lang="en-US" altLang="ko-KR" sz="1400" dirty="0">
                <a:solidFill>
                  <a:schemeClr val="tx1"/>
                </a:solidFill>
              </a:rPr>
              <a:t>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86A41D0-4F43-43C9-B015-4834CA53DA56}"/>
              </a:ext>
            </a:extLst>
          </p:cNvPr>
          <p:cNvSpPr/>
          <p:nvPr/>
        </p:nvSpPr>
        <p:spPr>
          <a:xfrm>
            <a:off x="1102638" y="2789107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원격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1013251-7459-499A-B56B-C96316F004CA}"/>
              </a:ext>
            </a:extLst>
          </p:cNvPr>
          <p:cNvSpPr/>
          <p:nvPr/>
        </p:nvSpPr>
        <p:spPr>
          <a:xfrm>
            <a:off x="1102638" y="3077107"/>
            <a:ext cx="1440000" cy="198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F82F32A-E50D-4582-9B0E-96F905049ADF}"/>
              </a:ext>
            </a:extLst>
          </p:cNvPr>
          <p:cNvSpPr/>
          <p:nvPr/>
        </p:nvSpPr>
        <p:spPr>
          <a:xfrm>
            <a:off x="4253970" y="3077107"/>
            <a:ext cx="4134796" cy="54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A9D3B18-0826-4B2D-B881-533CE2B71E42}"/>
              </a:ext>
            </a:extLst>
          </p:cNvPr>
          <p:cNvSpPr/>
          <p:nvPr/>
        </p:nvSpPr>
        <p:spPr>
          <a:xfrm>
            <a:off x="1282638" y="3400517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main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34DF67C-BA8A-44CF-B72E-49B13D40C1E9}"/>
              </a:ext>
            </a:extLst>
          </p:cNvPr>
          <p:cNvSpPr/>
          <p:nvPr/>
        </p:nvSpPr>
        <p:spPr>
          <a:xfrm>
            <a:off x="1282638" y="3936298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3F2EB19-B2AD-49E6-A99D-122784884F1F}"/>
              </a:ext>
            </a:extLst>
          </p:cNvPr>
          <p:cNvSpPr/>
          <p:nvPr/>
        </p:nvSpPr>
        <p:spPr>
          <a:xfrm>
            <a:off x="1282638" y="4483395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branch-2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5FFA710-DB4E-451B-A7F0-DD8327427723}"/>
              </a:ext>
            </a:extLst>
          </p:cNvPr>
          <p:cNvSpPr/>
          <p:nvPr/>
        </p:nvSpPr>
        <p:spPr>
          <a:xfrm>
            <a:off x="4442970" y="3203107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main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E96DA91-B407-4928-867F-4CC09F536848}"/>
              </a:ext>
            </a:extLst>
          </p:cNvPr>
          <p:cNvCxnSpPr>
            <a:endCxn id="2" idx="1"/>
          </p:cNvCxnSpPr>
          <p:nvPr/>
        </p:nvCxnSpPr>
        <p:spPr>
          <a:xfrm>
            <a:off x="2182638" y="2928134"/>
            <a:ext cx="2071332" cy="4974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0693C1-17F9-4F90-88C0-BD546DFA3A4D}"/>
              </a:ext>
            </a:extLst>
          </p:cNvPr>
          <p:cNvSpPr txBox="1"/>
          <p:nvPr/>
        </p:nvSpPr>
        <p:spPr>
          <a:xfrm>
            <a:off x="2941317" y="262035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clone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4AED6FE-F82D-42B3-A434-02FFCE8B5D15}"/>
              </a:ext>
            </a:extLst>
          </p:cNvPr>
          <p:cNvSpPr/>
          <p:nvPr/>
        </p:nvSpPr>
        <p:spPr>
          <a:xfrm>
            <a:off x="4253970" y="3759342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로컬 </a:t>
            </a:r>
            <a:r>
              <a:rPr lang="en-US" altLang="ko-KR" sz="1400" dirty="0">
                <a:solidFill>
                  <a:schemeClr val="tx1"/>
                </a:solidFill>
              </a:rPr>
              <a:t>2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57A6FC5-A574-47F4-B2BF-3579A2EE2F11}"/>
              </a:ext>
            </a:extLst>
          </p:cNvPr>
          <p:cNvSpPr/>
          <p:nvPr/>
        </p:nvSpPr>
        <p:spPr>
          <a:xfrm>
            <a:off x="4253970" y="4047341"/>
            <a:ext cx="4134795" cy="54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D8034BA-AC42-4B00-98A1-03A3CBC2502C}"/>
              </a:ext>
            </a:extLst>
          </p:cNvPr>
          <p:cNvSpPr/>
          <p:nvPr/>
        </p:nvSpPr>
        <p:spPr>
          <a:xfrm>
            <a:off x="4442970" y="4173341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526BB84-96F4-4525-9185-9F11919B86A1}"/>
              </a:ext>
            </a:extLst>
          </p:cNvPr>
          <p:cNvSpPr/>
          <p:nvPr/>
        </p:nvSpPr>
        <p:spPr>
          <a:xfrm>
            <a:off x="4253970" y="4729597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로컬 </a:t>
            </a:r>
            <a:r>
              <a:rPr lang="en-US" altLang="ko-KR" sz="1400" dirty="0">
                <a:solidFill>
                  <a:schemeClr val="tx1"/>
                </a:solidFill>
              </a:rPr>
              <a:t>3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31CABE5-506A-4395-A36B-87DB16CEEF07}"/>
              </a:ext>
            </a:extLst>
          </p:cNvPr>
          <p:cNvSpPr/>
          <p:nvPr/>
        </p:nvSpPr>
        <p:spPr>
          <a:xfrm>
            <a:off x="4253970" y="5017596"/>
            <a:ext cx="4134794" cy="54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DCEC6A4-8B6F-4BE6-9BB7-51E053BDAF30}"/>
              </a:ext>
            </a:extLst>
          </p:cNvPr>
          <p:cNvSpPr/>
          <p:nvPr/>
        </p:nvSpPr>
        <p:spPr>
          <a:xfrm>
            <a:off x="4442970" y="5143596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branch-2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9DAEB0B-3295-474F-AA1E-C6534579D32B}"/>
              </a:ext>
            </a:extLst>
          </p:cNvPr>
          <p:cNvSpPr/>
          <p:nvPr/>
        </p:nvSpPr>
        <p:spPr>
          <a:xfrm>
            <a:off x="5790368" y="3209871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branch-1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C21CC70-4AB8-471A-BA7E-9EA231FF94A6}"/>
              </a:ext>
            </a:extLst>
          </p:cNvPr>
          <p:cNvSpPr/>
          <p:nvPr/>
        </p:nvSpPr>
        <p:spPr>
          <a:xfrm>
            <a:off x="7137766" y="3185108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branch-2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BBE088E-A16D-4D58-8BA0-1329930E6D17}"/>
              </a:ext>
            </a:extLst>
          </p:cNvPr>
          <p:cNvSpPr/>
          <p:nvPr/>
        </p:nvSpPr>
        <p:spPr>
          <a:xfrm>
            <a:off x="5790368" y="4185284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2">
                    <a:lumMod val="50000"/>
                    <a:lumOff val="50000"/>
                  </a:schemeClr>
                </a:solidFill>
              </a:rPr>
              <a:t>main</a:t>
            </a:r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DE90836-CAE1-4C67-8553-C5C8AC9EA296}"/>
              </a:ext>
            </a:extLst>
          </p:cNvPr>
          <p:cNvSpPr/>
          <p:nvPr/>
        </p:nvSpPr>
        <p:spPr>
          <a:xfrm>
            <a:off x="7139970" y="4185284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branch-2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BC31C6C-568A-4FCB-98C4-8D9EDBDC63C4}"/>
              </a:ext>
            </a:extLst>
          </p:cNvPr>
          <p:cNvSpPr/>
          <p:nvPr/>
        </p:nvSpPr>
        <p:spPr>
          <a:xfrm>
            <a:off x="5790368" y="5151598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2">
                    <a:lumMod val="50000"/>
                    <a:lumOff val="50000"/>
                  </a:schemeClr>
                </a:solidFill>
              </a:rPr>
              <a:t>main</a:t>
            </a:r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D5F923A-2035-4983-85C4-D7D6565928E4}"/>
              </a:ext>
            </a:extLst>
          </p:cNvPr>
          <p:cNvSpPr/>
          <p:nvPr/>
        </p:nvSpPr>
        <p:spPr>
          <a:xfrm>
            <a:off x="7132481" y="5151598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branch-1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9A18F23-D20B-4F9A-AA06-D91B97DBE0D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182638" y="2928134"/>
            <a:ext cx="2071332" cy="975208"/>
          </a:xfrm>
          <a:prstGeom prst="bentConnector3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A3C9CCB4-13B1-4B9B-BE22-CFC276E0AE4A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2182638" y="2933107"/>
            <a:ext cx="2071332" cy="1940490"/>
          </a:xfrm>
          <a:prstGeom prst="bentConnector3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26BD5DA-3242-4FD6-8FED-FE1363196D0B}"/>
              </a:ext>
            </a:extLst>
          </p:cNvPr>
          <p:cNvCxnSpPr>
            <a:stCxn id="8" idx="3"/>
            <a:endCxn id="20" idx="1"/>
          </p:cNvCxnSpPr>
          <p:nvPr/>
        </p:nvCxnSpPr>
        <p:spPr>
          <a:xfrm>
            <a:off x="2362638" y="3544517"/>
            <a:ext cx="2080332" cy="77282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AC161FE-DC69-4755-9A03-4E9BA9CE3983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2362638" y="3347107"/>
            <a:ext cx="2080332" cy="19741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9591855-13E4-445D-AA22-88E2D62EFBE3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358138" y="3553225"/>
            <a:ext cx="2084832" cy="173437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BB51278-F1E0-498F-BC3D-2835B9AC2370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>
            <a:off x="2362638" y="4080298"/>
            <a:ext cx="2080332" cy="120729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483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Centralized workflow (collab </a:t>
            </a:r>
            <a:r>
              <a:rPr lang="ko-KR" altLang="en-US" dirty="0"/>
              <a:t>참여자가 모두가 결정하고 수정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원격</a:t>
            </a:r>
            <a:r>
              <a:rPr lang="en-US" altLang="ko-KR" dirty="0"/>
              <a:t>repo  </a:t>
            </a:r>
            <a:r>
              <a:rPr lang="ko-KR" altLang="en-US" dirty="0"/>
              <a:t>만들기</a:t>
            </a:r>
            <a:r>
              <a:rPr lang="en-US" altLang="ko-KR" dirty="0"/>
              <a:t>, collaborator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</a:t>
            </a:r>
            <a:r>
              <a:rPr lang="ko-KR" altLang="en-US" dirty="0"/>
              <a:t>하기 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Collab clone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1 </a:t>
            </a:r>
            <a:r>
              <a:rPr lang="ko-KR" altLang="en-US" dirty="0"/>
              <a:t>수정하고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2 </a:t>
            </a:r>
            <a:r>
              <a:rPr lang="ko-KR" altLang="en-US" dirty="0"/>
              <a:t>수정하고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2</a:t>
            </a:r>
            <a:r>
              <a:rPr lang="ko-KR" altLang="en-US" dirty="0"/>
              <a:t>에서 </a:t>
            </a:r>
            <a:r>
              <a:rPr lang="en-US" altLang="ko-KR" dirty="0"/>
              <a:t>Pull --rebase origin main  ( git pull</a:t>
            </a:r>
            <a:r>
              <a:rPr lang="ko-KR" altLang="en-US" dirty="0"/>
              <a:t>이하</a:t>
            </a:r>
            <a:r>
              <a:rPr lang="en-US" altLang="ko-KR" dirty="0"/>
              <a:t> 7</a:t>
            </a:r>
            <a:r>
              <a:rPr lang="ko-KR" altLang="en-US" dirty="0"/>
              <a:t>부터</a:t>
            </a:r>
            <a:r>
              <a:rPr lang="en-US" altLang="ko-KR" dirty="0"/>
              <a:t>10</a:t>
            </a:r>
            <a:r>
              <a:rPr lang="ko-KR" altLang="en-US" dirty="0"/>
              <a:t>까지 </a:t>
            </a:r>
            <a:r>
              <a:rPr lang="en-US" altLang="ko-KR" dirty="0"/>
              <a:t>git pull</a:t>
            </a:r>
            <a:r>
              <a:rPr lang="ko-KR" altLang="en-US" dirty="0"/>
              <a:t>하고 </a:t>
            </a:r>
            <a:r>
              <a:rPr lang="en-US" altLang="ko-KR" dirty="0"/>
              <a:t>conflict </a:t>
            </a:r>
            <a:r>
              <a:rPr lang="ko-KR" altLang="en-US" dirty="0"/>
              <a:t>수정 단계 같음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Conflict</a:t>
            </a:r>
            <a:r>
              <a:rPr lang="ko-KR" altLang="en-US" dirty="0"/>
              <a:t> 파일 수정  </a:t>
            </a:r>
            <a:r>
              <a:rPr lang="en-US" altLang="ko-KR" dirty="0"/>
              <a:t>( = 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 </a:t>
            </a:r>
            <a:r>
              <a:rPr lang="en-US" altLang="ko-KR" dirty="0"/>
              <a:t>cen.txt ( = 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Git rebase –continue </a:t>
            </a:r>
            <a:r>
              <a:rPr lang="en-US" altLang="ko-KR" dirty="0">
                <a:sym typeface="Wingdings" panose="05000000000000000000" pitchFamily="2" charset="2"/>
              </a:rPr>
              <a:t> text commit message  ( git commit)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ym typeface="Wingdings" panose="05000000000000000000" pitchFamily="2" charset="2"/>
              </a:rPr>
              <a:t>Git push origin 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sym typeface="Wingdings" panose="05000000000000000000" pitchFamily="2" charset="2"/>
              </a:rPr>
              <a:t>내가 수정하고 </a:t>
            </a:r>
            <a:r>
              <a:rPr lang="en-US" altLang="ko-KR" dirty="0">
                <a:sym typeface="Wingdings" panose="05000000000000000000" pitchFamily="2" charset="2"/>
              </a:rPr>
              <a:t>push</a:t>
            </a:r>
            <a:r>
              <a:rPr lang="ko-KR" altLang="en-US" dirty="0">
                <a:sym typeface="Wingdings" panose="05000000000000000000" pitchFamily="2" charset="2"/>
              </a:rPr>
              <a:t>하고 다시 내용을 바꾸고 </a:t>
            </a:r>
            <a:r>
              <a:rPr lang="en-US" altLang="ko-KR" dirty="0">
                <a:sym typeface="Wingdings" panose="05000000000000000000" pitchFamily="2" charset="2"/>
              </a:rPr>
              <a:t>push</a:t>
            </a:r>
            <a:r>
              <a:rPr lang="ko-KR" altLang="en-US" dirty="0">
                <a:sym typeface="Wingdings" panose="05000000000000000000" pitchFamily="2" charset="2"/>
              </a:rPr>
              <a:t>해도 </a:t>
            </a:r>
            <a:r>
              <a:rPr lang="en-US" altLang="ko-KR" dirty="0">
                <a:sym typeface="Wingdings" panose="05000000000000000000" pitchFamily="2" charset="2"/>
              </a:rPr>
              <a:t>conflict</a:t>
            </a:r>
            <a:r>
              <a:rPr lang="ko-KR" altLang="en-US" dirty="0">
                <a:sym typeface="Wingdings" panose="05000000000000000000" pitchFamily="2" charset="2"/>
              </a:rPr>
              <a:t>이 발생하지 않는다 </a:t>
            </a:r>
            <a:r>
              <a:rPr lang="ko-KR" altLang="en-US" dirty="0" err="1">
                <a:sym typeface="Wingdings" panose="05000000000000000000" pitchFamily="2" charset="2"/>
              </a:rPr>
              <a:t>왜지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669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Feature branch workflow (collab </a:t>
            </a:r>
            <a:r>
              <a:rPr lang="ko-KR" altLang="en-US" dirty="0"/>
              <a:t>참여자가 모두가 결정하고 수정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원격</a:t>
            </a:r>
            <a:r>
              <a:rPr lang="en-US" altLang="ko-KR" dirty="0"/>
              <a:t>repo  </a:t>
            </a:r>
            <a:r>
              <a:rPr lang="ko-KR" altLang="en-US" dirty="0"/>
              <a:t>만들기</a:t>
            </a:r>
            <a:r>
              <a:rPr lang="en-US" altLang="ko-KR" dirty="0"/>
              <a:t>, collaborator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</a:t>
            </a:r>
            <a:r>
              <a:rPr lang="ko-KR" altLang="en-US" dirty="0"/>
              <a:t>하기 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Collab clone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Create new branch </a:t>
            </a:r>
            <a:r>
              <a:rPr lang="en-US" altLang="ko-KR" dirty="0">
                <a:sym typeface="Wingdings" panose="05000000000000000000" pitchFamily="2" charset="2"/>
              </a:rPr>
              <a:t> change files  add  commit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 new branch </a:t>
            </a:r>
            <a:r>
              <a:rPr lang="en-US" altLang="ko-KR" dirty="0">
                <a:sym typeface="Wingdings" panose="05000000000000000000" pitchFamily="2" charset="2"/>
              </a:rPr>
              <a:t> in main </a:t>
            </a:r>
            <a:r>
              <a:rPr lang="en-US" altLang="ko-KR" dirty="0" err="1">
                <a:sym typeface="Wingdings" panose="05000000000000000000" pitchFamily="2" charset="2"/>
              </a:rPr>
              <a:t>github</a:t>
            </a:r>
            <a:r>
              <a:rPr lang="en-US" altLang="ko-KR" dirty="0">
                <a:sym typeface="Wingdings" panose="05000000000000000000" pitchFamily="2" charset="2"/>
              </a:rPr>
              <a:t>(upstream)  compare&amp; pull </a:t>
            </a:r>
            <a:r>
              <a:rPr lang="en-US" altLang="ko-KR" dirty="0" err="1">
                <a:sym typeface="Wingdings" panose="05000000000000000000" pitchFamily="2" charset="2"/>
              </a:rPr>
              <a:t>requ</a:t>
            </a:r>
            <a:r>
              <a:rPr lang="ko-KR" altLang="en-US" dirty="0">
                <a:sym typeface="Wingdings" panose="05000000000000000000" pitchFamily="2" charset="2"/>
              </a:rPr>
              <a:t>버튼 생성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ym typeface="Wingdings" panose="05000000000000000000" pitchFamily="2" charset="2"/>
              </a:rPr>
              <a:t>    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 err="1">
                <a:sym typeface="Wingdings" panose="05000000000000000000" pitchFamily="2" charset="2"/>
              </a:rPr>
              <a:t>브랜치가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upstream</a:t>
            </a:r>
            <a:r>
              <a:rPr lang="ko-KR" altLang="en-US" dirty="0">
                <a:sym typeface="Wingdings" panose="05000000000000000000" pitchFamily="2" charset="2"/>
              </a:rPr>
              <a:t>에 새로 생기면 </a:t>
            </a:r>
            <a:r>
              <a:rPr lang="en-US" altLang="ko-KR" dirty="0" err="1">
                <a:sym typeface="Wingdings" panose="05000000000000000000" pitchFamily="2" charset="2"/>
              </a:rPr>
              <a:t>compare&amp;pR</a:t>
            </a:r>
            <a:r>
              <a:rPr lang="ko-KR" altLang="en-US" dirty="0">
                <a:sym typeface="Wingdings" panose="05000000000000000000" pitchFamily="2" charset="2"/>
              </a:rPr>
              <a:t>버튼이 자동으로 생성되나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sym typeface="Wingdings" panose="05000000000000000000" pitchFamily="2" charset="2"/>
              </a:rPr>
              <a:t>한번 생긴 </a:t>
            </a:r>
            <a:r>
              <a:rPr lang="en-US" altLang="ko-KR" dirty="0" err="1">
                <a:sym typeface="Wingdings" panose="05000000000000000000" pitchFamily="2" charset="2"/>
              </a:rPr>
              <a:t>br</a:t>
            </a:r>
            <a:r>
              <a:rPr lang="ko-KR" altLang="en-US" dirty="0">
                <a:sym typeface="Wingdings" panose="05000000000000000000" pitchFamily="2" charset="2"/>
              </a:rPr>
              <a:t>이면 자동으로 </a:t>
            </a:r>
            <a:r>
              <a:rPr lang="en-US" altLang="ko-KR" dirty="0" err="1">
                <a:sym typeface="Wingdings" panose="05000000000000000000" pitchFamily="2" charset="2"/>
              </a:rPr>
              <a:t>compare&amp;pr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버튼이 생기지 않기 때문에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물론 로그인하여 </a:t>
            </a:r>
            <a:r>
              <a:rPr lang="en-US" altLang="ko-KR" dirty="0">
                <a:sym typeface="Wingdings" panose="05000000000000000000" pitchFamily="2" charset="2"/>
              </a:rPr>
              <a:t>pr</a:t>
            </a:r>
            <a:r>
              <a:rPr lang="ko-KR" altLang="en-US" dirty="0">
                <a:sym typeface="Wingdings" panose="05000000000000000000" pitchFamily="2" charset="2"/>
              </a:rPr>
              <a:t>할 수 있음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merge</a:t>
            </a:r>
            <a:r>
              <a:rPr lang="ko-KR" altLang="en-US" dirty="0">
                <a:sym typeface="Wingdings" panose="05000000000000000000" pitchFamily="2" charset="2"/>
              </a:rPr>
              <a:t>가 되면 삭제하는 과정이 필요하다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 페이지에 메시지 남기기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098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2805112"/>
            <a:ext cx="8629650" cy="12477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merge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 err="1"/>
              <a:t>reque</a:t>
            </a:r>
            <a:r>
              <a:rPr lang="ko-KR" altLang="en-US" dirty="0"/>
              <a:t> 버튼 클릭 </a:t>
            </a:r>
            <a:r>
              <a:rPr lang="en-US" altLang="ko-KR" dirty="0">
                <a:sym typeface="Wingdings" panose="05000000000000000000" pitchFamily="2" charset="2"/>
              </a:rPr>
              <a:t> confirm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merge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Rebase &amp; merge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할 경우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patch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수정 때문에 여러 번 반복할 수 있으니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try again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을 클릭하면 됨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Delete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브랜치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실행하도록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…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A5D1B4-8ACE-4562-BE76-6E17038282F2}"/>
              </a:ext>
            </a:extLst>
          </p:cNvPr>
          <p:cNvSpPr/>
          <p:nvPr/>
        </p:nvSpPr>
        <p:spPr>
          <a:xfrm>
            <a:off x="7321898" y="3412827"/>
            <a:ext cx="1413590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001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BB7AC58-9156-4C75-A8FE-02DED0248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77" y="1605230"/>
            <a:ext cx="7981950" cy="16954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60500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Merged</a:t>
            </a:r>
            <a:r>
              <a:rPr lang="ko-KR" altLang="en-US" dirty="0"/>
              <a:t>로 바뀌고 내용을 확인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A5D1B4-8ACE-4562-BE76-6E17038282F2}"/>
              </a:ext>
            </a:extLst>
          </p:cNvPr>
          <p:cNvSpPr/>
          <p:nvPr/>
        </p:nvSpPr>
        <p:spPr>
          <a:xfrm>
            <a:off x="877547" y="2030741"/>
            <a:ext cx="1413590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CEAF314-8B85-4E69-A7B8-2019E26D4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4425165"/>
            <a:ext cx="5324475" cy="1295400"/>
          </a:xfrm>
          <a:prstGeom prst="rect">
            <a:avLst/>
          </a:prstGeom>
        </p:spPr>
      </p:pic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07071ECF-49C5-4774-8512-513FDEA986FF}"/>
              </a:ext>
            </a:extLst>
          </p:cNvPr>
          <p:cNvSpPr txBox="1">
            <a:spLocks/>
          </p:cNvSpPr>
          <p:nvPr/>
        </p:nvSpPr>
        <p:spPr>
          <a:xfrm>
            <a:off x="250825" y="3769038"/>
            <a:ext cx="8641655" cy="605009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마지막 수정된 내용으로 </a:t>
            </a:r>
            <a:r>
              <a:rPr lang="en-US" altLang="ko-KR" dirty="0"/>
              <a:t>merge</a:t>
            </a:r>
            <a:r>
              <a:rPr lang="ko-KR" altLang="en-US" dirty="0"/>
              <a:t>되어 있음</a:t>
            </a:r>
          </a:p>
        </p:txBody>
      </p:sp>
    </p:spTree>
    <p:extLst>
      <p:ext uri="{BB962C8B-B14F-4D97-AF65-F5344CB8AC3E}">
        <p14:creationId xmlns:p14="http://schemas.microsoft.com/office/powerpoint/2010/main" val="3786883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44848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마지막 정리 단계</a:t>
            </a:r>
            <a:r>
              <a:rPr lang="en-US" altLang="ko-KR" dirty="0"/>
              <a:t>)</a:t>
            </a:r>
          </a:p>
          <a:p>
            <a:pPr marL="717550" lvl="1" indent="-266700">
              <a:buFont typeface="+mj-ea"/>
              <a:buAutoNum type="circleNumDbPlain" startAt="2"/>
            </a:pPr>
            <a:r>
              <a:rPr lang="ko-KR" altLang="en-US" dirty="0"/>
              <a:t>로컬 </a:t>
            </a:r>
            <a:r>
              <a:rPr lang="en-US" altLang="ko-KR" dirty="0"/>
              <a:t>main</a:t>
            </a:r>
            <a:r>
              <a:rPr lang="ko-KR" altLang="en-US" dirty="0"/>
              <a:t>에서  </a:t>
            </a:r>
            <a:r>
              <a:rPr lang="en-US" altLang="ko-KR" dirty="0"/>
              <a:t>upstream main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받기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checkout main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pull (</a:t>
            </a:r>
            <a:r>
              <a:rPr lang="ko-KR" altLang="en-US" dirty="0">
                <a:latin typeface="+mn-ea"/>
              </a:rPr>
              <a:t>강제로 </a:t>
            </a:r>
            <a:r>
              <a:rPr lang="en-US" altLang="ko-KR" dirty="0">
                <a:latin typeface="+mn-ea"/>
              </a:rPr>
              <a:t>pull , git fetch –all, git reset –hard origin/main)</a:t>
            </a: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Feature1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  </a:t>
            </a:r>
            <a:r>
              <a:rPr lang="en-US" altLang="ko-KR" dirty="0">
                <a:latin typeface="+mn-ea"/>
              </a:rPr>
              <a:t>☞ git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–d feature1</a:t>
            </a: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 upstream branch </a:t>
            </a:r>
            <a:r>
              <a:rPr lang="ko-KR" altLang="en-US" dirty="0">
                <a:latin typeface="+mn-ea"/>
              </a:rPr>
              <a:t>삭제  </a:t>
            </a:r>
            <a:r>
              <a:rPr lang="en-US" altLang="ko-KR" dirty="0">
                <a:latin typeface="+mn-ea"/>
              </a:rPr>
              <a:t>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–d origin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feature1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795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F4A57F-E76D-4D0B-8E49-634EB2B87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34" y="2043996"/>
            <a:ext cx="7249930" cy="405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36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051166" y="2824217"/>
            <a:ext cx="643929" cy="213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1163857" y="5767453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108528-D01B-481D-8297-4E1E44CD0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2133352"/>
            <a:ext cx="89535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20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051166" y="2824217"/>
            <a:ext cx="643929" cy="213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1163857" y="5767453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108528-D01B-481D-8297-4E1E44CD0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7" y="1781171"/>
            <a:ext cx="89535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0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일 경우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아닐경우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</p:spTree>
    <p:extLst>
      <p:ext uri="{BB962C8B-B14F-4D97-AF65-F5344CB8AC3E}">
        <p14:creationId xmlns:p14="http://schemas.microsoft.com/office/powerpoint/2010/main" val="778635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618A6A4-508E-4FFD-B103-024A92179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1558465"/>
            <a:ext cx="7362825" cy="47148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1788056" y="2296202"/>
            <a:ext cx="1329624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20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75B120-B902-41B8-87A2-9D9AAA612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77" y="2019504"/>
            <a:ext cx="7863247" cy="38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84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6ADF51-C4A2-4521-899C-87F34FDB9C0A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AF3F4D-4481-45F8-BE2F-012C29585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932"/>
            <a:ext cx="9144000" cy="4751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A02F52-7618-40A7-A957-FDDB959F849F}"/>
              </a:ext>
            </a:extLst>
          </p:cNvPr>
          <p:cNvSpPr txBox="1"/>
          <p:nvPr/>
        </p:nvSpPr>
        <p:spPr>
          <a:xfrm>
            <a:off x="5886686" y="5991138"/>
            <a:ext cx="3220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ETRI </a:t>
            </a:r>
            <a:r>
              <a:rPr lang="ko-KR" altLang="en-US" sz="1100" dirty="0" err="1"/>
              <a:t>오픈소스전문위원</a:t>
            </a:r>
            <a:r>
              <a:rPr lang="ko-KR" altLang="en-US" sz="1100" dirty="0"/>
              <a:t> 특강자료</a:t>
            </a:r>
            <a:r>
              <a:rPr lang="en-US" altLang="ko-KR" sz="1100" dirty="0"/>
              <a:t> </a:t>
            </a:r>
            <a:r>
              <a:rPr lang="ko-KR" altLang="en-US" sz="1100" dirty="0"/>
              <a:t>발췌</a:t>
            </a:r>
            <a:r>
              <a:rPr lang="en-US" altLang="ko-KR" sz="1100" dirty="0"/>
              <a:t>. 2020.11.03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57562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6ADF51-C4A2-4521-899C-87F34FDB9C0A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8AED3C-C908-4B19-A858-55CB43AF6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7268"/>
            <a:ext cx="9144000" cy="47834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0EF42A-5194-45BA-BA9E-6C4730B12D0C}"/>
              </a:ext>
            </a:extLst>
          </p:cNvPr>
          <p:cNvSpPr txBox="1"/>
          <p:nvPr/>
        </p:nvSpPr>
        <p:spPr>
          <a:xfrm>
            <a:off x="5886686" y="5991138"/>
            <a:ext cx="3220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ETRI </a:t>
            </a:r>
            <a:r>
              <a:rPr lang="ko-KR" altLang="en-US" sz="1100" dirty="0" err="1"/>
              <a:t>오픈소스전문위원</a:t>
            </a:r>
            <a:r>
              <a:rPr lang="ko-KR" altLang="en-US" sz="1100" dirty="0"/>
              <a:t> 특강자료</a:t>
            </a:r>
            <a:r>
              <a:rPr lang="en-US" altLang="ko-KR" sz="1100" dirty="0"/>
              <a:t> </a:t>
            </a:r>
            <a:r>
              <a:rPr lang="ko-KR" altLang="en-US" sz="1100" dirty="0"/>
              <a:t>발췌</a:t>
            </a:r>
            <a:r>
              <a:rPr lang="en-US" altLang="ko-KR" sz="1100" dirty="0"/>
              <a:t>. 2020.11.03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65817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이슈관리하기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이슈생성</a:t>
            </a:r>
            <a:endParaRPr lang="en-US" altLang="ko-KR" dirty="0"/>
          </a:p>
          <a:p>
            <a:r>
              <a:rPr lang="en-US" altLang="ko-KR" dirty="0"/>
              <a:t>Assignee</a:t>
            </a:r>
            <a:r>
              <a:rPr lang="ko-KR" altLang="en-US" dirty="0"/>
              <a:t> 설정 참여자 모두 설정 </a:t>
            </a:r>
            <a:r>
              <a:rPr lang="en-US" altLang="ko-KR" dirty="0"/>
              <a:t>(</a:t>
            </a:r>
            <a:r>
              <a:rPr lang="ko-KR" altLang="en-US" dirty="0"/>
              <a:t>오른쪽 위치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모두에게 메일이 감</a:t>
            </a:r>
            <a:endParaRPr lang="en-US" altLang="ko-KR" dirty="0"/>
          </a:p>
          <a:p>
            <a:r>
              <a:rPr lang="en-US" altLang="ko-KR" dirty="0"/>
              <a:t>Lock conversation</a:t>
            </a:r>
            <a:r>
              <a:rPr lang="ko-KR" altLang="en-US" dirty="0"/>
              <a:t>을 하지 않으면 누구나 쓰고 읽을 수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따라서 팀원들만 하도록 </a:t>
            </a:r>
            <a:r>
              <a:rPr lang="ko-KR" altLang="en-US"/>
              <a:t>할 수 있게 </a:t>
            </a:r>
            <a:r>
              <a:rPr lang="en-US" altLang="ko-KR" dirty="0"/>
              <a:t>lock conversation </a:t>
            </a:r>
            <a:r>
              <a:rPr lang="ko-KR" altLang="en-US" dirty="0"/>
              <a:t>설정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5925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원격저장소간 자동 </a:t>
            </a:r>
            <a:r>
              <a:rPr lang="en-US" altLang="ko-KR" dirty="0"/>
              <a:t>notification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Upstream</a:t>
            </a:r>
            <a:r>
              <a:rPr lang="ko-KR" altLang="en-US" dirty="0"/>
              <a:t>에서 </a:t>
            </a:r>
            <a:r>
              <a:rPr lang="en-US" altLang="ko-KR" dirty="0"/>
              <a:t>origin</a:t>
            </a:r>
            <a:r>
              <a:rPr lang="ko-KR" altLang="en-US" dirty="0"/>
              <a:t>으로 변경사항을 자동으로 알려주나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알려주면 어떻게 알려주나</a:t>
            </a:r>
            <a:r>
              <a:rPr lang="en-US" altLang="ko-KR"/>
              <a:t>?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895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 저장소 확인하기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–v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main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ea"/>
              </a:rPr>
              <a:t>에러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발생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다른 계정으로 접근할 때 나타남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ea"/>
              </a:rPr>
              <a:t>로컬 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paichaisw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로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id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등록된 컴퓨터에서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할 때 나타남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지우고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sibling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계정으로 할 경우 문제없이 진행됨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6B5969-E0CD-4461-8F22-61EAD9458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625" y="2420527"/>
            <a:ext cx="6486525" cy="7429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71B1DB-8E2F-44F4-A5AA-BB0C539EE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48" y="4329344"/>
            <a:ext cx="76866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6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에러 해결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로컬저장소의 내용과 원격저장소가 동기화되어 있지 않기 때문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 err="1">
                <a:latin typeface="+mn-ea"/>
              </a:rPr>
              <a:t>동기화시켜</a:t>
            </a:r>
            <a:r>
              <a:rPr lang="ko-KR" altLang="en-US" dirty="0">
                <a:latin typeface="+mn-ea"/>
              </a:rPr>
              <a:t> 주고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를 하면 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pull --rebase origin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 # </a:t>
            </a:r>
            <a:r>
              <a:rPr lang="ko-KR" altLang="en-US" dirty="0">
                <a:latin typeface="+mn-ea"/>
              </a:rPr>
              <a:t>동기화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main</a:t>
            </a: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Git pull </a:t>
            </a:r>
            <a:r>
              <a:rPr lang="ko-KR" altLang="en-US" dirty="0" err="1">
                <a:latin typeface="+mn-ea"/>
              </a:rPr>
              <a:t>브랜치명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에러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발생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3CB50-6548-4D12-A8CA-014191E58012}"/>
              </a:ext>
            </a:extLst>
          </p:cNvPr>
          <p:cNvSpPr txBox="1"/>
          <p:nvPr/>
        </p:nvSpPr>
        <p:spPr>
          <a:xfrm>
            <a:off x="888871" y="3459822"/>
            <a:ext cx="7946903" cy="551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lnSpc>
                <a:spcPct val="130000"/>
              </a:lnSpc>
              <a:buNone/>
            </a:pPr>
            <a:r>
              <a:rPr lang="en-US" altLang="ko-KR" sz="1200" dirty="0">
                <a:latin typeface="+mn-ea"/>
              </a:rPr>
              <a:t> #</a:t>
            </a:r>
            <a:r>
              <a:rPr lang="ko-KR" altLang="en-US" sz="1200" dirty="0">
                <a:latin typeface="+mn-ea"/>
              </a:rPr>
              <a:t>혹은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강제로 덮어 쓰면 됨</a:t>
            </a:r>
            <a:r>
              <a:rPr lang="en-US" altLang="ko-KR" sz="1200" dirty="0">
                <a:latin typeface="+mn-ea"/>
              </a:rPr>
              <a:t>  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원격저장소에 저장되었던 내용이 모두 사라질 수 있으니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사용하지 말 것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marL="0" lvl="1" indent="0">
              <a:lnSpc>
                <a:spcPct val="130000"/>
              </a:lnSpc>
              <a:buNone/>
            </a:pPr>
            <a:r>
              <a:rPr lang="en-US" altLang="ko-KR" sz="1200" dirty="0">
                <a:latin typeface="+mn-ea"/>
              </a:rPr>
              <a:t>   ☞ git push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-fu origin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main  </a:t>
            </a:r>
            <a:r>
              <a:rPr lang="ko-KR" altLang="en-US" sz="1200" dirty="0">
                <a:latin typeface="+mn-ea"/>
              </a:rPr>
              <a:t>혹은 </a:t>
            </a:r>
            <a:r>
              <a:rPr lang="en-US" altLang="ko-KR" sz="1200" dirty="0">
                <a:latin typeface="+mn-ea"/>
              </a:rPr>
              <a:t> ☞ git push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-u origin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+main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901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Clone vs. fork</a:t>
            </a:r>
          </a:p>
          <a:p>
            <a:pPr marL="0" indent="0" algn="just">
              <a:buNone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- clone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단순히 프로젝트를 복사하고자 할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- fork 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협업을 위해 프로젝트를 복사하는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Fork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Team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참여하는 팀원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Opensource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기여하고 싶을 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있기 때문에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original 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새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commit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이 발생하면 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fork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로 반영할 수 있</a:t>
            </a:r>
            <a:r>
              <a:rPr lang="ko-KR" altLang="en-US" sz="1600" b="0" dirty="0">
                <a:solidFill>
                  <a:srgbClr val="333333"/>
                </a:solidFill>
                <a:latin typeface="KoPub Dotum"/>
              </a:rPr>
              <a:t>음</a:t>
            </a: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.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Clone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단순한 복제를 하고자 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KoPub Dotum"/>
              </a:rPr>
              <a:t>할때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있지 않고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독립적이다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</p:spTree>
    <p:extLst>
      <p:ext uri="{BB962C8B-B14F-4D97-AF65-F5344CB8AC3E}">
        <p14:creationId xmlns:p14="http://schemas.microsoft.com/office/powerpoint/2010/main" val="3068815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Clone vs. fork</a:t>
            </a:r>
          </a:p>
          <a:p>
            <a:pPr marL="0" indent="0" algn="just">
              <a:buNone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- clone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단순히 프로젝트를 복사하고자 할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- fork 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협업을 위해 프로젝트를 복사하는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Fork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Team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참여하는 팀원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Opensource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기여하고 싶을 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있기 때문에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original 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새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commit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이 발생하면 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fork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로 반영할 수 있</a:t>
            </a:r>
            <a:r>
              <a:rPr lang="ko-KR" altLang="en-US" sz="1600" b="0" dirty="0">
                <a:solidFill>
                  <a:srgbClr val="333333"/>
                </a:solidFill>
                <a:latin typeface="KoPub Dotum"/>
              </a:rPr>
              <a:t>음</a:t>
            </a: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.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Clone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단순한 복제를 하고자 할 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있지 않고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독립적이다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</p:spTree>
    <p:extLst>
      <p:ext uri="{BB962C8B-B14F-4D97-AF65-F5344CB8AC3E}">
        <p14:creationId xmlns:p14="http://schemas.microsoft.com/office/powerpoint/2010/main" val="314270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</a:t>
            </a:r>
            <a:r>
              <a:rPr lang="ko-KR" altLang="en-US" dirty="0"/>
              <a:t> 연습하기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  <a:hlinkClick r:id="rId3"/>
              </a:rPr>
              <a:t>https://github.com/octocat/Spoon-Knife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This repo is for demonstration purposes only. (github.com)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  <a:hlinkClick r:id="rId4"/>
              </a:rPr>
              <a:t>https://dev.to/maybebored/part-1-setting-up-git-5819</a:t>
            </a:r>
            <a:r>
              <a:rPr lang="en-US" altLang="ko-KR" dirty="0">
                <a:latin typeface="+mn-ea"/>
              </a:rPr>
              <a:t> (</a:t>
            </a:r>
            <a:r>
              <a:rPr lang="ko-KR" altLang="en-US" dirty="0">
                <a:latin typeface="+mn-ea"/>
              </a:rPr>
              <a:t>학생 실습 준비</a:t>
            </a:r>
            <a:r>
              <a:rPr lang="en-US" altLang="ko-KR"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EA6024-1265-4595-8B93-6A4733B6E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9712" y="2810839"/>
            <a:ext cx="61245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5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Pull,</a:t>
            </a:r>
            <a:r>
              <a:rPr lang="ko-KR" altLang="en-US" dirty="0"/>
              <a:t> </a:t>
            </a:r>
            <a:r>
              <a:rPr lang="en-US" altLang="ko-KR" dirty="0"/>
              <a:t>Push </a:t>
            </a:r>
            <a:r>
              <a:rPr lang="ko-KR" altLang="en-US" dirty="0"/>
              <a:t>요약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365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push , pull</a:t>
            </a:r>
          </a:p>
          <a:p>
            <a:pPr lvl="1"/>
            <a:r>
              <a:rPr lang="ko-KR" altLang="en-US" dirty="0">
                <a:latin typeface="+mn-ea"/>
              </a:rPr>
              <a:t>특정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push</a:t>
            </a:r>
            <a:r>
              <a:rPr lang="ko-KR" altLang="en-US" dirty="0">
                <a:latin typeface="+mn-ea"/>
              </a:rPr>
              <a:t>하고자 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이동 후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 –u origin &lt;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이름</a:t>
            </a:r>
            <a:r>
              <a:rPr lang="en-US" altLang="ko-KR" dirty="0">
                <a:latin typeface="+mn-ea"/>
              </a:rPr>
              <a:t>&gt;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</a:t>
            </a:r>
            <a:r>
              <a:rPr lang="ko-KR" altLang="en-US" dirty="0">
                <a:latin typeface="+mn-ea"/>
              </a:rPr>
              <a:t>이후 간단하게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</a:t>
            </a:r>
          </a:p>
          <a:p>
            <a:pPr lvl="1"/>
            <a:r>
              <a:rPr lang="ko-KR" altLang="en-US" dirty="0">
                <a:latin typeface="+mn-ea"/>
              </a:rPr>
              <a:t>특정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pull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pull</a:t>
            </a:r>
            <a:r>
              <a:rPr lang="ko-KR" altLang="en-US" dirty="0">
                <a:latin typeface="+mn-ea"/>
              </a:rPr>
              <a:t>하고자 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이동 후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pull origin &lt;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이름</a:t>
            </a:r>
            <a:r>
              <a:rPr lang="en-US" altLang="ko-KR" dirty="0">
                <a:latin typeface="+mn-ea"/>
              </a:rPr>
              <a:t>&gt;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</a:t>
            </a:r>
            <a:r>
              <a:rPr lang="ko-KR" altLang="en-US" dirty="0">
                <a:latin typeface="+mn-ea"/>
              </a:rPr>
              <a:t>이후 간단하게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ko-KR" dirty="0">
                <a:latin typeface="+mn-ea"/>
              </a:rPr>
              <a:t>☞ git pull</a:t>
            </a:r>
          </a:p>
        </p:txBody>
      </p:sp>
    </p:spTree>
    <p:extLst>
      <p:ext uri="{BB962C8B-B14F-4D97-AF65-F5344CB8AC3E}">
        <p14:creationId xmlns:p14="http://schemas.microsoft.com/office/powerpoint/2010/main" val="1906136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3892</TotalTime>
  <Words>2069</Words>
  <Application>Microsoft Office PowerPoint</Application>
  <PresentationFormat>화면 슬라이드 쇼(4:3)</PresentationFormat>
  <Paragraphs>433</Paragraphs>
  <Slides>35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KoPub Dotum</vt:lpstr>
      <vt:lpstr>Swiss 721 SWA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접속 권한 자동화?</vt:lpstr>
      <vt:lpstr>순서 요약</vt:lpstr>
      <vt:lpstr>나의 로컬저장소에서 작업하고 나의 원격저장소로 Push하기</vt:lpstr>
      <vt:lpstr>나의 로컬저장소에서 작업하고 나의 원격저장소로 Push하기</vt:lpstr>
      <vt:lpstr>원격저장소에서 복제하기</vt:lpstr>
      <vt:lpstr>원격저장소에서 복제하기</vt:lpstr>
      <vt:lpstr>원격저장소에서 복제하기</vt:lpstr>
      <vt:lpstr>Pull, Push 요약</vt:lpstr>
      <vt:lpstr>연습  ; 원격저장소에서 복제하기</vt:lpstr>
      <vt:lpstr>연습 : 원격저장소에서 복제하기</vt:lpstr>
      <vt:lpstr>연습 : 원격저장소에서 복제하기</vt:lpstr>
      <vt:lpstr>Pull Request</vt:lpstr>
      <vt:lpstr>협업시작하기</vt:lpstr>
      <vt:lpstr>PowerPoint 프레젠테이션</vt:lpstr>
      <vt:lpstr>Cherry pick하기</vt:lpstr>
      <vt:lpstr>Cherry pick하기</vt:lpstr>
      <vt:lpstr>Cherry pick하기</vt:lpstr>
      <vt:lpstr>협업하기</vt:lpstr>
      <vt:lpstr>협업시작하기</vt:lpstr>
      <vt:lpstr>협업 잘하기</vt:lpstr>
      <vt:lpstr>협업방식 1</vt:lpstr>
      <vt:lpstr>협업방식 1</vt:lpstr>
      <vt:lpstr>협업방식 1</vt:lpstr>
      <vt:lpstr>협업방식 1</vt:lpstr>
      <vt:lpstr>협업방식 1</vt:lpstr>
      <vt:lpstr>협업하기</vt:lpstr>
      <vt:lpstr>협업하기</vt:lpstr>
      <vt:lpstr>협업하기</vt:lpstr>
      <vt:lpstr>협업하기</vt:lpstr>
      <vt:lpstr>협업하기</vt:lpstr>
      <vt:lpstr>PowerPoint 프레젠테이션</vt:lpstr>
      <vt:lpstr>PowerPoint 프레젠테이션</vt:lpstr>
      <vt:lpstr>이슈관리하기</vt:lpstr>
      <vt:lpstr>원격저장소간 자동 notification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557</cp:revision>
  <dcterms:created xsi:type="dcterms:W3CDTF">2021-03-25T01:55:58Z</dcterms:created>
  <dcterms:modified xsi:type="dcterms:W3CDTF">2021-04-12T05:53:13Z</dcterms:modified>
</cp:coreProperties>
</file>