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69" r:id="rId2"/>
    <p:sldId id="442" r:id="rId3"/>
    <p:sldId id="365" r:id="rId4"/>
    <p:sldId id="373" r:id="rId5"/>
    <p:sldId id="366" r:id="rId6"/>
    <p:sldId id="457" r:id="rId7"/>
    <p:sldId id="477" r:id="rId8"/>
    <p:sldId id="376" r:id="rId9"/>
    <p:sldId id="378" r:id="rId10"/>
    <p:sldId id="377" r:id="rId11"/>
    <p:sldId id="379" r:id="rId12"/>
    <p:sldId id="380" r:id="rId13"/>
    <p:sldId id="381" r:id="rId14"/>
    <p:sldId id="459" r:id="rId15"/>
    <p:sldId id="385" r:id="rId16"/>
    <p:sldId id="478" r:id="rId17"/>
    <p:sldId id="291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88" d="100"/>
          <a:sy n="88" d="100"/>
        </p:scale>
        <p:origin x="15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40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3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0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27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27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3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실습전에</a:t>
            </a:r>
            <a:r>
              <a:rPr lang="ko-KR" altLang="en-US" dirty="0"/>
              <a:t> 각자의 </a:t>
            </a:r>
            <a:r>
              <a:rPr lang="ko-KR" altLang="en-US" dirty="0" err="1"/>
              <a:t>원격저장소</a:t>
            </a:r>
            <a:r>
              <a:rPr lang="ko-KR" altLang="en-US" dirty="0"/>
              <a:t> 만들기 알려주기</a:t>
            </a:r>
            <a:r>
              <a:rPr lang="en-US" altLang="ko-KR" dirty="0"/>
              <a:t>(</a:t>
            </a:r>
            <a:r>
              <a:rPr lang="ko-KR" altLang="en-US" dirty="0"/>
              <a:t>저장소 이름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본인 </a:t>
            </a:r>
            <a:r>
              <a:rPr lang="ko-KR" altLang="en-US" baseline="0" dirty="0" err="1"/>
              <a:t>니네임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86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7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9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89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0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960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14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651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68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05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69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62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참조 </a:t>
            </a:r>
            <a:r>
              <a:rPr lang="en-US" altLang="ko-KR" dirty="0"/>
              <a:t>: https://opensource.com/article/19/7/create-pull-request-github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15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9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3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ichaisw/fork_sample.gi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7" y="2004535"/>
            <a:ext cx="7199996" cy="40288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757213" y="4603907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91382" y="1828800"/>
            <a:ext cx="3541305" cy="277510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6417759" y="370995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861939" y="34329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474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 </a:t>
            </a:r>
            <a:r>
              <a:rPr lang="en-US" altLang="ko-KR" dirty="0">
                <a:latin typeface="+mn-ea"/>
              </a:rPr>
              <a:t>(workplace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 상태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 </a:t>
            </a:r>
            <a:r>
              <a:rPr lang="en-US" altLang="ko-KR" dirty="0">
                <a:latin typeface="+mn-ea"/>
              </a:rPr>
              <a:t>https://github.com/MaStoTest/fork_sample.git  ‘</a:t>
            </a:r>
            <a:r>
              <a:rPr lang="ko-KR" altLang="en-US" dirty="0">
                <a:latin typeface="+mn-ea"/>
              </a:rPr>
              <a:t>원하는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sz="1050" dirty="0">
                <a:latin typeface="+mn-ea"/>
              </a:rPr>
              <a:t>)    ‘</a:t>
            </a:r>
            <a:r>
              <a:rPr lang="ko-KR" altLang="en-US" sz="1050" dirty="0">
                <a:latin typeface="+mn-ea"/>
              </a:rPr>
              <a:t>원하는 </a:t>
            </a:r>
            <a:r>
              <a:rPr lang="ko-KR" altLang="en-US" sz="1050" dirty="0" err="1">
                <a:latin typeface="+mn-ea"/>
              </a:rPr>
              <a:t>저장소명</a:t>
            </a:r>
            <a:r>
              <a:rPr lang="en-US" altLang="ko-KR" sz="1050" dirty="0">
                <a:latin typeface="+mn-ea"/>
              </a:rPr>
              <a:t>’</a:t>
            </a:r>
            <a:r>
              <a:rPr lang="ko-KR" altLang="en-US" sz="1050" dirty="0">
                <a:latin typeface="+mn-ea"/>
              </a:rPr>
              <a:t>이 없으면 같은 이름으로 저장소가 생성됨</a:t>
            </a:r>
            <a:endParaRPr lang="en-US" altLang="ko-KR" sz="105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A81D60-E543-4EED-9727-AE43F434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63" y="3910785"/>
            <a:ext cx="6143626" cy="21490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2990527" y="5377358"/>
            <a:ext cx="945222" cy="331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2991751" y="4925011"/>
            <a:ext cx="945222" cy="236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로 이동하여 폴더 내용 확인 </a:t>
            </a:r>
            <a:r>
              <a:rPr lang="en-US" altLang="ko-KR" dirty="0">
                <a:latin typeface="+mn-ea"/>
              </a:rPr>
              <a:t>(☞ cd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5B3B6-F0AC-4363-BBC6-432EEC43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60" y="2819826"/>
            <a:ext cx="6791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먼저 나만의 작업을 위한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혹시나 있을 수 있는 덮어 쓰기를 방지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(origin main,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main)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원본 유지 필요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–b develop # develop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exp.txt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자신을 이름을 기입하고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764" y="3688225"/>
            <a:ext cx="1695450" cy="13335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514127" y="4398380"/>
            <a:ext cx="1455637" cy="2893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57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 #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exp.txt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–m ‘</a:t>
            </a:r>
            <a:r>
              <a:rPr lang="en-US" altLang="ko-KR" dirty="0" err="1">
                <a:latin typeface="+mn-ea"/>
              </a:rPr>
              <a:t>kangchul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02" y="2450923"/>
            <a:ext cx="59340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작업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(develop)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develop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아래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develop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lvl="1"/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0" y="2191315"/>
            <a:ext cx="8202733" cy="37513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319777" y="3585397"/>
            <a:ext cx="1562582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920343" y="2002971"/>
            <a:ext cx="2180725" cy="15824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59756" y="3411777"/>
            <a:ext cx="7419372" cy="62503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137" y="33600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84783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34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Pull Request</a:t>
            </a:r>
            <a:r>
              <a:rPr lang="ko-KR" altLang="en-US" dirty="0"/>
              <a:t>가 올려지면</a:t>
            </a:r>
            <a:r>
              <a:rPr lang="en-US" altLang="ko-KR" dirty="0"/>
              <a:t>(open</a:t>
            </a:r>
            <a:r>
              <a:rPr lang="ko-KR" altLang="en-US" dirty="0"/>
              <a:t>되면</a:t>
            </a:r>
            <a:r>
              <a:rPr lang="en-US" altLang="ko-KR" dirty="0"/>
              <a:t>)  </a:t>
            </a:r>
            <a:r>
              <a:rPr lang="ko-KR" altLang="en-US" dirty="0"/>
              <a:t>과제에 참여한 사람들이  내용을 검토하고</a:t>
            </a:r>
            <a:r>
              <a:rPr lang="en-US" altLang="ko-KR" dirty="0"/>
              <a:t>, </a:t>
            </a:r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의견을 개진함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심사 단계를 거치는 것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/>
              <a:t>코드 리뷰 등을 통하여 통과가 되면 </a:t>
            </a:r>
            <a:r>
              <a:rPr lang="en-US" altLang="ko-KR" dirty="0"/>
              <a:t>merge</a:t>
            </a:r>
            <a:r>
              <a:rPr lang="ko-KR" altLang="en-US" dirty="0"/>
              <a:t>를 요구한 </a:t>
            </a:r>
            <a:r>
              <a:rPr lang="en-US" altLang="ko-KR" dirty="0"/>
              <a:t>branch</a:t>
            </a:r>
            <a:r>
              <a:rPr lang="ko-KR" altLang="en-US" dirty="0"/>
              <a:t>에  </a:t>
            </a:r>
            <a:r>
              <a:rPr lang="en-US" altLang="ko-KR" dirty="0"/>
              <a:t>merge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검토가 완료된 내용으로 다른 이용자들은 내용을 받아서 사용하게 됨</a:t>
            </a:r>
            <a:endParaRPr lang="en-US" altLang="ko-KR" dirty="0"/>
          </a:p>
          <a:p>
            <a:pPr lvl="1"/>
            <a:r>
              <a:rPr lang="ko-KR" altLang="en-US" dirty="0"/>
              <a:t>권한에 따른 사용 경우 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오픈소스 방식에서 사용하는 경우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남의 원격저장소 권한이 없음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  push  pull </a:t>
            </a:r>
            <a:r>
              <a:rPr lang="en-US" altLang="ko-KR" dirty="0"/>
              <a:t>request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참여자로서 사용하는 경우 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참여자가 </a:t>
            </a:r>
            <a:r>
              <a:rPr lang="en-US" altLang="ko-KR" dirty="0"/>
              <a:t>PR open</a:t>
            </a:r>
            <a:r>
              <a:rPr lang="ko-KR" altLang="en-US" dirty="0"/>
              <a:t>하고 심사하고 </a:t>
            </a:r>
            <a:r>
              <a:rPr lang="en-US" altLang="ko-KR" dirty="0"/>
              <a:t>merge</a:t>
            </a:r>
            <a:r>
              <a:rPr lang="ko-KR" altLang="en-US" dirty="0"/>
              <a:t>할 수 있는 권한이 부여됨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참여자들끼리 의견 교환 및 검토를 받을 수 있는 장점이 있음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20550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7" y="2223926"/>
            <a:ext cx="8667750" cy="36385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연결되면서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공개하라는 화면이 나옴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44951" y="4356349"/>
            <a:ext cx="7419372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2238180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674800" y="1871745"/>
            <a:ext cx="292896" cy="3664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08626" y="3488453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795587" y="1978041"/>
            <a:ext cx="2623309" cy="149721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76744" y="4023304"/>
            <a:ext cx="63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곳</a:t>
            </a:r>
            <a:r>
              <a:rPr lang="en-US" altLang="ko-KR" sz="1400" dirty="0">
                <a:solidFill>
                  <a:srgbClr val="0000FF"/>
                </a:solidFill>
              </a:rPr>
              <a:t>(upstream)</a:t>
            </a:r>
            <a:r>
              <a:rPr lang="ko-KR" altLang="en-US" sz="1400" dirty="0">
                <a:solidFill>
                  <a:srgbClr val="0000FF"/>
                </a:solidFill>
              </a:rPr>
              <a:t>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곳</a:t>
            </a:r>
            <a:r>
              <a:rPr lang="en-US" altLang="ko-KR" sz="1400" dirty="0">
                <a:solidFill>
                  <a:srgbClr val="0000FF"/>
                </a:solidFill>
              </a:rPr>
              <a:t>(origin)</a:t>
            </a:r>
            <a:r>
              <a:rPr lang="ko-KR" altLang="en-US" sz="1400" dirty="0">
                <a:solidFill>
                  <a:srgbClr val="0000FF"/>
                </a:solidFill>
              </a:rPr>
              <a:t>을 확인해야 함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048771" y="460714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79808" y="4607148"/>
            <a:ext cx="919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805645" y="4421527"/>
            <a:ext cx="145502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431696" y="4421527"/>
            <a:ext cx="145502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879459" y="4965963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7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026986"/>
            <a:ext cx="8105775" cy="38862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Pull Request 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요약 저장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PR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이유 설명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979987" y="5384184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96348" y="5158875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51922" y="2202230"/>
            <a:ext cx="20005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898248" y="1948622"/>
            <a:ext cx="555585" cy="25360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51921" y="3161513"/>
            <a:ext cx="2776068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2453833" y="2026986"/>
            <a:ext cx="1963558" cy="11345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35964" y="5837661"/>
            <a:ext cx="440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화면을 밑으로 스크롤하면 </a:t>
            </a:r>
            <a:r>
              <a:rPr lang="ko-KR" altLang="en-US" sz="1400" dirty="0" err="1">
                <a:solidFill>
                  <a:srgbClr val="0000FF"/>
                </a:solidFill>
              </a:rPr>
              <a:t>변경내용도</a:t>
            </a:r>
            <a:r>
              <a:rPr lang="ko-KR" altLang="en-US" sz="1400" dirty="0">
                <a:solidFill>
                  <a:srgbClr val="0000FF"/>
                </a:solidFill>
              </a:rPr>
              <a:t> 같이 보임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12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원격저장소의 내용을 받아서 수정 후 </a:t>
            </a:r>
            <a:r>
              <a:rPr lang="en-US" altLang="ko-KR" dirty="0"/>
              <a:t>merge</a:t>
            </a:r>
            <a:r>
              <a:rPr lang="ko-KR" altLang="en-US" dirty="0"/>
              <a:t>해달라고 요청하기</a:t>
            </a:r>
            <a:endParaRPr lang="en-US" altLang="ko-KR" dirty="0"/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남의 원격저장소에 있는 자료를 찾아서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복사</a:t>
            </a:r>
            <a:r>
              <a:rPr lang="ko-KR" altLang="en-US" dirty="0">
                <a:latin typeface="+mn-ea"/>
              </a:rPr>
              <a:t>하고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복사된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로컬저장소에 다시 복사</a:t>
            </a:r>
            <a:r>
              <a:rPr lang="ko-KR" altLang="en-US" dirty="0">
                <a:latin typeface="+mn-ea"/>
              </a:rPr>
              <a:t>하여 수정한 후에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수정한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올리고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원래의 저장소인 남의 원격저장소에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(Pull Request)</a:t>
            </a:r>
          </a:p>
          <a:p>
            <a:pPr marL="541338" lvl="1" indent="-274638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실습 내용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77845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7784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3535419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3535419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50103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92525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62760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3768" y="445540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7147" y="45710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535868" y="443953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837" y="453740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432373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434291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86812" y="411587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" name="굽은 화살표 4"/>
          <p:cNvSpPr/>
          <p:nvPr/>
        </p:nvSpPr>
        <p:spPr>
          <a:xfrm rot="5400000">
            <a:off x="4530769" y="308553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굽은 화살표 22"/>
          <p:cNvSpPr/>
          <p:nvPr/>
        </p:nvSpPr>
        <p:spPr>
          <a:xfrm flipH="1">
            <a:off x="3641201" y="415221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15A9F1D6-645C-4344-AD39-3723637592AF}"/>
              </a:ext>
            </a:extLst>
          </p:cNvPr>
          <p:cNvSpPr txBox="1">
            <a:spLocks/>
          </p:cNvSpPr>
          <p:nvPr/>
        </p:nvSpPr>
        <p:spPr>
          <a:xfrm>
            <a:off x="386728" y="5481509"/>
            <a:ext cx="8735499" cy="7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600" dirty="0"/>
              <a:t># Pull</a:t>
            </a:r>
            <a:r>
              <a:rPr lang="ko-KR" altLang="en-US" sz="1600" dirty="0"/>
              <a:t> </a:t>
            </a:r>
            <a:r>
              <a:rPr lang="en-US" altLang="ko-KR" sz="1600" dirty="0"/>
              <a:t>Request(PR)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내가 수정한 것을 당겨서</a:t>
            </a:r>
            <a:r>
              <a:rPr lang="en-US" altLang="ko-KR" dirty="0">
                <a:latin typeface="+mn-ea"/>
              </a:rPr>
              <a:t>(pull) </a:t>
            </a:r>
            <a:r>
              <a:rPr lang="ko-KR" altLang="en-US" dirty="0">
                <a:latin typeface="+mn-ea"/>
              </a:rPr>
              <a:t>당신의 저장소에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시켜 달라고 요청</a:t>
            </a:r>
            <a:r>
              <a:rPr lang="en-US" altLang="ko-KR" dirty="0">
                <a:latin typeface="+mn-ea"/>
              </a:rPr>
              <a:t>(Request)</a:t>
            </a:r>
            <a:r>
              <a:rPr lang="ko-KR" altLang="en-US" dirty="0">
                <a:latin typeface="+mn-ea"/>
              </a:rPr>
              <a:t>하는 것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938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053296"/>
            <a:ext cx="7674510" cy="515940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0" y="2546431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2" y="2167467"/>
            <a:ext cx="3158034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819646" y="2167467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7700" y="1904307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470415" y="2189239"/>
            <a:ext cx="2173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순서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4159536" y="2343127"/>
            <a:ext cx="430074" cy="459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33777" y="1141134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566140" y="1295022"/>
            <a:ext cx="593396" cy="30466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539551" y="2921003"/>
            <a:ext cx="122059" cy="14209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-654" y="3027728"/>
            <a:ext cx="882181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검토 요청 접수 완료 진행중임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79451" y="5273747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다음 페이지에 </a:t>
            </a:r>
            <a:r>
              <a:rPr lang="ko-KR" altLang="en-US" sz="1400" dirty="0" err="1"/>
              <a:t>연속화면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8662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10" y="1975569"/>
            <a:ext cx="7715250" cy="39243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639458" y="4861188"/>
            <a:ext cx="2507015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23061" y="4778173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781983" y="2424644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나는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여기까지 하고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남의 원격저장소</a:t>
            </a:r>
            <a:r>
              <a:rPr lang="en-US" altLang="ko-KR" dirty="0">
                <a:solidFill>
                  <a:srgbClr val="0000FF"/>
                </a:solidFill>
              </a:rPr>
              <a:t>(upstream)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결정을 기다림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953965" y="4977114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058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1" y="1944084"/>
            <a:ext cx="7160202" cy="46816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책임자에게 메일 도착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 프로젝트 리더에게 편지 도착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235519" y="4875404"/>
            <a:ext cx="365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여기를 클릭하여 연결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연결전</a:t>
            </a:r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 err="1">
                <a:solidFill>
                  <a:srgbClr val="0000FF"/>
                </a:solidFill>
              </a:rPr>
              <a:t>github</a:t>
            </a:r>
            <a:r>
              <a:rPr lang="ko-KR" altLang="en-US" sz="1400" dirty="0">
                <a:solidFill>
                  <a:srgbClr val="0000FF"/>
                </a:solidFill>
              </a:rPr>
              <a:t>에 로그인 되어 있으면 찾아가기 편함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6658" y="3103638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5332790" y="4640663"/>
            <a:ext cx="1627319" cy="22403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152175" y="5717109"/>
            <a:ext cx="1629417" cy="24891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81592" y="5812134"/>
            <a:ext cx="1074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바뀐 파일</a:t>
            </a:r>
          </a:p>
        </p:txBody>
      </p:sp>
    </p:spTree>
    <p:extLst>
      <p:ext uri="{BB962C8B-B14F-4D97-AF65-F5344CB8AC3E}">
        <p14:creationId xmlns:p14="http://schemas.microsoft.com/office/powerpoint/2010/main" val="1981552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9" y="1476291"/>
            <a:ext cx="8829675" cy="499395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3344" y="6030408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3589" y="5845609"/>
            <a:ext cx="1226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FF"/>
                </a:solidFill>
              </a:rPr>
              <a:t>다음 페이지에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9517" y="2222339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254DA-9079-4204-88AB-3FDD612EE476}"/>
              </a:ext>
            </a:extLst>
          </p:cNvPr>
          <p:cNvSpPr txBox="1"/>
          <p:nvPr/>
        </p:nvSpPr>
        <p:spPr>
          <a:xfrm>
            <a:off x="4810975" y="2222339"/>
            <a:ext cx="36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0000FF"/>
                </a:solidFill>
              </a:rPr>
              <a:t>MaStoTest</a:t>
            </a:r>
            <a:r>
              <a:rPr lang="ko-KR" altLang="en-US" sz="1400" dirty="0">
                <a:solidFill>
                  <a:srgbClr val="0000FF"/>
                </a:solidFill>
              </a:rPr>
              <a:t>가 </a:t>
            </a:r>
            <a:r>
              <a:rPr lang="en-US" altLang="ko-KR" sz="1400" dirty="0">
                <a:solidFill>
                  <a:srgbClr val="0000FF"/>
                </a:solidFill>
              </a:rPr>
              <a:t>1</a:t>
            </a:r>
            <a:r>
              <a:rPr lang="ko-KR" altLang="en-US" sz="1400" dirty="0">
                <a:solidFill>
                  <a:srgbClr val="0000FF"/>
                </a:solidFill>
              </a:rPr>
              <a:t>개의 </a:t>
            </a:r>
            <a:r>
              <a:rPr lang="ko-KR" altLang="en-US" sz="1400" dirty="0" err="1">
                <a:solidFill>
                  <a:srgbClr val="0000FF"/>
                </a:solidFill>
              </a:rPr>
              <a:t>커밋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원함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3EE01C-74E7-435C-B27F-6BF7F8C671F9}"/>
              </a:ext>
            </a:extLst>
          </p:cNvPr>
          <p:cNvCxnSpPr>
            <a:cxnSpLocks/>
          </p:cNvCxnSpPr>
          <p:nvPr/>
        </p:nvCxnSpPr>
        <p:spPr>
          <a:xfrm flipH="1" flipV="1">
            <a:off x="4854519" y="2222338"/>
            <a:ext cx="239996" cy="153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09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04" y="1514412"/>
            <a:ext cx="8244853" cy="471134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5506" y="3350753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669517" y="5747589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반려하고자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하고 </a:t>
            </a:r>
            <a:r>
              <a:rPr lang="en-US" altLang="ko-KR" sz="1400" dirty="0">
                <a:solidFill>
                  <a:srgbClr val="0000FF"/>
                </a:solidFill>
              </a:rPr>
              <a:t>close 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통보와 동시에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화면으로 바뀌면서 종료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5312780" y="5901478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132825" y="3529348"/>
            <a:ext cx="305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세가지 종류의 </a:t>
            </a:r>
            <a:r>
              <a:rPr lang="en-US" altLang="ko-KR" sz="1400" dirty="0">
                <a:solidFill>
                  <a:srgbClr val="0000FF"/>
                </a:solidFill>
              </a:rPr>
              <a:t>merge </a:t>
            </a:r>
            <a:r>
              <a:rPr lang="ko-KR" altLang="en-US" sz="1400" dirty="0">
                <a:solidFill>
                  <a:srgbClr val="0000FF"/>
                </a:solidFill>
              </a:rPr>
              <a:t>종류가 있으나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기본 선택하여 진행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2939969" y="3529349"/>
            <a:ext cx="379806" cy="29054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39969" y="3167201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74531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12" y="1698169"/>
            <a:ext cx="8772525" cy="40195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77713" y="5167591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3913" y="4890592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748040" y="1794074"/>
            <a:ext cx="1388960" cy="2365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19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704543"/>
            <a:ext cx="7951808" cy="441493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6203" y="3124007"/>
            <a:ext cx="907286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234579" y="2510778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Open</a:t>
            </a:r>
            <a:r>
              <a:rPr lang="ko-KR" altLang="en-US" sz="1400" dirty="0">
                <a:solidFill>
                  <a:srgbClr val="0000FF"/>
                </a:solidFill>
              </a:rPr>
              <a:t>에서 </a:t>
            </a:r>
            <a:r>
              <a:rPr lang="en-US" altLang="ko-KR" sz="1400" dirty="0">
                <a:solidFill>
                  <a:srgbClr val="0000FF"/>
                </a:solidFill>
              </a:rPr>
              <a:t>merged</a:t>
            </a:r>
            <a:r>
              <a:rPr lang="ko-KR" altLang="en-US" sz="1400" dirty="0">
                <a:solidFill>
                  <a:srgbClr val="0000FF"/>
                </a:solidFill>
              </a:rPr>
              <a:t>로 변경됨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234579" y="280132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493397" y="4155310"/>
            <a:ext cx="740778" cy="2199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28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337696"/>
            <a:ext cx="8614759" cy="316184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923932" y="4363656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820311" y="3580942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원격저장소의 내용이 바뀜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32827" y="403614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에 내가 만든 수정 내용이 반영됨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오픈소스 기여의 시작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!!!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835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268639"/>
            <a:ext cx="7991475" cy="30765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40897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가 나에게 </a:t>
            </a:r>
            <a:r>
              <a:rPr lang="en-US" altLang="ko-KR" dirty="0"/>
              <a:t>PR</a:t>
            </a:r>
            <a:r>
              <a:rPr lang="ko-KR" altLang="en-US" dirty="0"/>
              <a:t>이 완료되었음을 메일로 통보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확인후 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마무리 후속 조치 진행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1050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62669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내용을 나의 로컬로 </a:t>
            </a:r>
            <a:r>
              <a:rPr lang="en-US" altLang="ko-KR" dirty="0">
                <a:latin typeface="+mn-ea"/>
              </a:rPr>
              <a:t>down </a:t>
            </a:r>
            <a:r>
              <a:rPr lang="ko-KR" altLang="en-US" dirty="0">
                <a:latin typeface="+mn-ea"/>
              </a:rPr>
              <a:t>보관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로컬을 연결시키기 위하여 </a:t>
            </a:r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주소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49" y="2702952"/>
            <a:ext cx="7486411" cy="32987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6901607" y="4446199"/>
            <a:ext cx="2829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>
            <a:off x="4974771" y="2358991"/>
            <a:ext cx="1932007" cy="205054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19" y="3635432"/>
            <a:ext cx="6496050" cy="2381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09" y="2474813"/>
            <a:ext cx="7553325" cy="10287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원격저장소를 나의 원격저장소로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6554914" y="2281327"/>
            <a:ext cx="5543" cy="76296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6300955" y="3044296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4372239" y="5255148"/>
            <a:ext cx="2182675" cy="318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5167087" y="3310950"/>
            <a:ext cx="1277256" cy="18863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CD7982-E85A-4BDF-B67F-142184D388EB}"/>
              </a:ext>
            </a:extLst>
          </p:cNvPr>
          <p:cNvSpPr txBox="1"/>
          <p:nvPr/>
        </p:nvSpPr>
        <p:spPr>
          <a:xfrm>
            <a:off x="7000573" y="335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8306-739B-4AB3-9993-7EDE64405E3C}"/>
              </a:ext>
            </a:extLst>
          </p:cNvPr>
          <p:cNvSpPr txBox="1"/>
          <p:nvPr/>
        </p:nvSpPr>
        <p:spPr>
          <a:xfrm>
            <a:off x="5463576" y="49972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연결하기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add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hlinkClick r:id="rId3"/>
              </a:rPr>
              <a:t>https://github.com/paichaisw/fork_sample.git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pull upstream main # upstream main</a:t>
            </a:r>
            <a:r>
              <a:rPr lang="ko-KR" altLang="en-US" dirty="0">
                <a:latin typeface="+mn-ea"/>
              </a:rPr>
              <a:t>의 최신 내용을 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77" y="2790523"/>
            <a:ext cx="6991350" cy="466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66" y="3816234"/>
            <a:ext cx="6534150" cy="2295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0562" y="4749386"/>
            <a:ext cx="19335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88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develop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–d </a:t>
            </a:r>
            <a:r>
              <a:rPr lang="en-US" altLang="ko-KR" dirty="0">
                <a:latin typeface="+mn-ea"/>
              </a:rPr>
              <a:t>develop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main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/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☞ git push origin main # </a:t>
            </a:r>
            <a:r>
              <a:rPr lang="ko-KR" altLang="en-US" dirty="0">
                <a:latin typeface="+mn-ea"/>
              </a:rPr>
              <a:t>로컬 최신 내용</a:t>
            </a:r>
            <a:r>
              <a:rPr lang="en-US" altLang="ko-KR" dirty="0">
                <a:latin typeface="+mn-ea"/>
              </a:rPr>
              <a:t>( = upstream</a:t>
            </a:r>
            <a:r>
              <a:rPr lang="ko-KR" altLang="en-US" dirty="0">
                <a:latin typeface="+mn-ea"/>
              </a:rPr>
              <a:t> 최신내용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>
              <a:latin typeface="+mn-ea"/>
            </a:endParaRPr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                                  </a:t>
            </a:r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39815"/>
            <a:ext cx="8686800" cy="29813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319777" y="5453742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85190" y="4660017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Update</a:t>
            </a:r>
            <a:r>
              <a:rPr lang="ko-KR" altLang="en-US" sz="1400" dirty="0">
                <a:solidFill>
                  <a:srgbClr val="0000FF"/>
                </a:solidFill>
              </a:rPr>
              <a:t>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997098" y="4862206"/>
            <a:ext cx="250811" cy="6241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53022" y="3801436"/>
            <a:ext cx="916557" cy="203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7DCFA-73BC-471E-8105-4CF1EA3CE6DE}"/>
              </a:ext>
            </a:extLst>
          </p:cNvPr>
          <p:cNvCxnSpPr>
            <a:cxnSpLocks/>
          </p:cNvCxnSpPr>
          <p:nvPr/>
        </p:nvCxnSpPr>
        <p:spPr>
          <a:xfrm>
            <a:off x="632310" y="4551882"/>
            <a:ext cx="24918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24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2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–d origin develop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361371"/>
            <a:ext cx="3990975" cy="3162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49" y="2432129"/>
            <a:ext cx="3810000" cy="30861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402212" y="3565137"/>
            <a:ext cx="329215" cy="37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AD37A-0283-48C0-82CE-C708105F8879}"/>
              </a:ext>
            </a:extLst>
          </p:cNvPr>
          <p:cNvSpPr/>
          <p:nvPr/>
        </p:nvSpPr>
        <p:spPr>
          <a:xfrm flipH="1">
            <a:off x="1642134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9BEFC-1E67-4EC8-B8DD-1D4F5F2B7EC0}"/>
              </a:ext>
            </a:extLst>
          </p:cNvPr>
          <p:cNvSpPr/>
          <p:nvPr/>
        </p:nvSpPr>
        <p:spPr>
          <a:xfrm flipH="1">
            <a:off x="5854905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EF3E53-9594-4136-8AC4-940BB72506DD}"/>
              </a:ext>
            </a:extLst>
          </p:cNvPr>
          <p:cNvSpPr txBox="1">
            <a:spLocks/>
          </p:cNvSpPr>
          <p:nvPr/>
        </p:nvSpPr>
        <p:spPr>
          <a:xfrm>
            <a:off x="341787" y="5393467"/>
            <a:ext cx="8642350" cy="833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1600" dirty="0" err="1">
                <a:solidFill>
                  <a:srgbClr val="0000FF"/>
                </a:solidFill>
              </a:rPr>
              <a:t>완료후</a:t>
            </a:r>
            <a:r>
              <a:rPr lang="ko-KR" altLang="en-US" sz="1600" dirty="0">
                <a:solidFill>
                  <a:srgbClr val="0000FF"/>
                </a:solidFill>
              </a:rPr>
              <a:t> 작업했던 내용을 정리해 놓아야 함</a:t>
            </a:r>
            <a:r>
              <a:rPr lang="en-US" altLang="ko-KR" sz="16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</a:rPr>
              <a:t>Upstream </a:t>
            </a:r>
            <a:r>
              <a:rPr lang="ko-KR" altLang="en-US" sz="1600" dirty="0">
                <a:solidFill>
                  <a:srgbClr val="0000FF"/>
                </a:solidFill>
              </a:rPr>
              <a:t>내용 </a:t>
            </a:r>
            <a:r>
              <a:rPr lang="en-US" altLang="ko-KR" sz="1600" dirty="0">
                <a:solidFill>
                  <a:srgbClr val="0000FF"/>
                </a:solidFill>
              </a:rPr>
              <a:t>= origin</a:t>
            </a:r>
            <a:r>
              <a:rPr lang="ko-KR" altLang="en-US" sz="1600" dirty="0">
                <a:solidFill>
                  <a:srgbClr val="0000FF"/>
                </a:solidFill>
              </a:rPr>
              <a:t> 내용 </a:t>
            </a:r>
            <a:r>
              <a:rPr lang="en-US" altLang="ko-KR" sz="1600" dirty="0">
                <a:solidFill>
                  <a:srgbClr val="0000FF"/>
                </a:solidFill>
              </a:rPr>
              <a:t>= </a:t>
            </a:r>
            <a:r>
              <a:rPr lang="ko-KR" altLang="en-US" sz="1600" dirty="0">
                <a:solidFill>
                  <a:srgbClr val="0000FF"/>
                </a:solidFill>
              </a:rPr>
              <a:t>로컬 내용 </a:t>
            </a:r>
            <a:r>
              <a:rPr lang="en-US" altLang="ko-KR" sz="1600" dirty="0">
                <a:solidFill>
                  <a:srgbClr val="0000FF"/>
                </a:solidFill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</a:rPr>
              <a:t>이미 사용 폐기된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</a:t>
            </a:r>
            <a:r>
              <a:rPr lang="ko-KR" altLang="en-US" sz="1600" dirty="0">
                <a:solidFill>
                  <a:srgbClr val="0000FF"/>
                </a:solidFill>
              </a:rPr>
              <a:t> 삭제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1194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전체 요약 순서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전체 요약 순서</a:t>
            </a:r>
            <a:endParaRPr lang="en-US" altLang="ko-KR" dirty="0"/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계정에 로그인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참여하고 싶은 저장소</a:t>
            </a:r>
            <a:r>
              <a:rPr lang="en-US" altLang="ko-KR" dirty="0">
                <a:latin typeface="+mn-ea"/>
              </a:rPr>
              <a:t>(upstream)</a:t>
            </a:r>
            <a:r>
              <a:rPr lang="ko-KR" altLang="en-US" dirty="0">
                <a:latin typeface="+mn-ea"/>
              </a:rPr>
              <a:t> 찾기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로컬저장소로 </a:t>
            </a:r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하기 </a:t>
            </a:r>
            <a:r>
              <a:rPr lang="en-US" altLang="ko-KR" dirty="0">
                <a:latin typeface="+mn-ea"/>
              </a:rPr>
              <a:t> ☞ git clone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upstream-</a:t>
            </a:r>
            <a:r>
              <a:rPr lang="en-US" altLang="ko-KR" dirty="0" err="1">
                <a:latin typeface="+mn-ea"/>
              </a:rPr>
              <a:t>adress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만들기</a:t>
            </a:r>
            <a:r>
              <a:rPr lang="en-US" altLang="ko-KR" dirty="0">
                <a:latin typeface="+mn-ea"/>
              </a:rPr>
              <a:t> ☞ git checkout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기여할 내용 수정작업하기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–u origin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Create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승인 후</a:t>
            </a:r>
            <a:r>
              <a:rPr lang="en-US" altLang="ko-KR" dirty="0">
                <a:latin typeface="+mn-ea"/>
              </a:rPr>
              <a:t>, upstream</a:t>
            </a:r>
            <a:r>
              <a:rPr lang="ko-KR" altLang="en-US" dirty="0">
                <a:latin typeface="+mn-ea"/>
              </a:rPr>
              <a:t>내용을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 저장소에 </a:t>
            </a: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pull </a:t>
            </a:r>
            <a:r>
              <a:rPr lang="en-US" altLang="ko-KR" dirty="0" err="1">
                <a:latin typeface="+mn-ea"/>
              </a:rPr>
              <a:t>upsteam</a:t>
            </a:r>
            <a:r>
              <a:rPr lang="en-US" altLang="ko-KR" dirty="0">
                <a:latin typeface="+mn-ea"/>
              </a:rPr>
              <a:t>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작업한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지우기</a:t>
            </a:r>
            <a:r>
              <a:rPr lang="en-US" altLang="ko-KR" dirty="0">
                <a:latin typeface="+mn-ea"/>
              </a:rPr>
              <a:t> ☞ git branch –d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 내용을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origin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(origin)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r>
              <a:rPr lang="en-US" altLang="ko-KR" dirty="0">
                <a:latin typeface="+mn-ea"/>
              </a:rPr>
              <a:t> ☞ git push –d origin new-branch </a:t>
            </a: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55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B0DE97-0095-4907-9BDD-4CABC915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39" y="2065581"/>
            <a:ext cx="7376845" cy="241572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459041" y="252845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12442" y="2542976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890445" y="2700385"/>
            <a:ext cx="5568596" cy="211255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51" y="2176796"/>
            <a:ext cx="6871246" cy="289193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105798" y="2240451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649431" cy="178683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26176" y="3764508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5404" y="2644915"/>
            <a:ext cx="928655" cy="22627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19" y="2064257"/>
            <a:ext cx="8025977" cy="391316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남의 원격저장소가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그대로 복사됨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694839" y="2747161"/>
            <a:ext cx="2242424" cy="210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7989" y="3171887"/>
            <a:ext cx="164324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86029" y="2092806"/>
            <a:ext cx="501992" cy="440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81" y="21745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143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00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시작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r>
              <a:rPr lang="en-US" altLang="ko-KR" dirty="0">
                <a:latin typeface="+mn-ea"/>
              </a:rPr>
              <a:t>: fork </a:t>
            </a:r>
            <a:r>
              <a:rPr lang="ko-KR" altLang="en-US" dirty="0">
                <a:latin typeface="+mn-ea"/>
              </a:rPr>
              <a:t>된 저장소를 의미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9" y="1942799"/>
            <a:ext cx="7703555" cy="36517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180618" y="3577535"/>
            <a:ext cx="1506077" cy="253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868103" y="3531235"/>
            <a:ext cx="300942" cy="300942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1076446" y="1942799"/>
            <a:ext cx="2222339" cy="16347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96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</a:t>
            </a:r>
            <a:r>
              <a:rPr lang="ko-KR" altLang="en-US" dirty="0">
                <a:solidFill>
                  <a:srgbClr val="0000FF"/>
                </a:solidFill>
              </a:rPr>
              <a:t>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로컬저장소로 복제된 내용을 가져와 작업을 하기 위하여 로컬 저장소 만들기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5D1169-E52A-4E3E-A156-D59B6F24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66" y="2379358"/>
            <a:ext cx="4359668" cy="34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3898</TotalTime>
  <Words>1511</Words>
  <Application>Microsoft Office PowerPoint</Application>
  <PresentationFormat>화면 슬라이드 쇼(4:3)</PresentationFormat>
  <Paragraphs>404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실습 내용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작업하고 나의 원격저장소로 Push하기</vt:lpstr>
      <vt:lpstr>나의 로컬저장소에서 작업하고 나의 원격저장소로 Push하기</vt:lpstr>
      <vt:lpstr>나의 로컬저장소에서 작업하고 나의 원격저장소로 Push하기</vt:lpstr>
      <vt:lpstr>나의 원격저장소에서 남의 원격저장소로 Pull Request하기</vt:lpstr>
      <vt:lpstr>Pull Request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Pull Request 최종결과 확인</vt:lpstr>
      <vt:lpstr>Pull Request 최종결과 확인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전체 요약 순서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559</cp:revision>
  <dcterms:created xsi:type="dcterms:W3CDTF">2021-03-25T01:55:58Z</dcterms:created>
  <dcterms:modified xsi:type="dcterms:W3CDTF">2021-04-07T00:23:48Z</dcterms:modified>
</cp:coreProperties>
</file>