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369" r:id="rId2"/>
    <p:sldId id="442" r:id="rId3"/>
    <p:sldId id="365" r:id="rId4"/>
    <p:sldId id="373" r:id="rId5"/>
    <p:sldId id="366" r:id="rId6"/>
    <p:sldId id="457" r:id="rId7"/>
    <p:sldId id="477" r:id="rId8"/>
    <p:sldId id="376" r:id="rId9"/>
    <p:sldId id="378" r:id="rId10"/>
    <p:sldId id="377" r:id="rId11"/>
    <p:sldId id="379" r:id="rId12"/>
    <p:sldId id="380" r:id="rId13"/>
    <p:sldId id="381" r:id="rId14"/>
    <p:sldId id="459" r:id="rId15"/>
    <p:sldId id="385" r:id="rId16"/>
    <p:sldId id="478" r:id="rId17"/>
    <p:sldId id="291" r:id="rId18"/>
    <p:sldId id="461" r:id="rId19"/>
    <p:sldId id="462" r:id="rId20"/>
    <p:sldId id="463" r:id="rId21"/>
    <p:sldId id="464" r:id="rId22"/>
    <p:sldId id="465" r:id="rId23"/>
    <p:sldId id="466" r:id="rId24"/>
    <p:sldId id="467" r:id="rId25"/>
    <p:sldId id="468" r:id="rId26"/>
    <p:sldId id="469" r:id="rId27"/>
    <p:sldId id="470" r:id="rId28"/>
    <p:sldId id="471" r:id="rId29"/>
    <p:sldId id="472" r:id="rId30"/>
    <p:sldId id="473" r:id="rId31"/>
    <p:sldId id="474" r:id="rId32"/>
    <p:sldId id="475" r:id="rId33"/>
    <p:sldId id="476" r:id="rId34"/>
    <p:sldId id="479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0496" autoAdjust="0"/>
  </p:normalViewPr>
  <p:slideViewPr>
    <p:cSldViewPr snapToGrid="0">
      <p:cViewPr varScale="1">
        <p:scale>
          <a:sx n="84" d="100"/>
          <a:sy n="84" d="100"/>
        </p:scale>
        <p:origin x="162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334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브랜치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fetch origin # This will bring all the remote branches to your local.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 –a # This will show you all the remote branches.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--track origin/develop #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원격브랜치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이름이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git checkout -t origin/develop # develop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자동 생성됨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–b develop origin/develop #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나의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</a:p>
          <a:p>
            <a:pPr fontAlgn="base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710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44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29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640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3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같은 </a:t>
            </a:r>
            <a:r>
              <a:rPr lang="ko-KR" altLang="en-US" dirty="0" err="1">
                <a:solidFill>
                  <a:srgbClr val="FF0000"/>
                </a:solidFill>
              </a:rPr>
              <a:t>브랜치</a:t>
            </a:r>
            <a:r>
              <a:rPr lang="ko-KR" altLang="en-US" dirty="0">
                <a:solidFill>
                  <a:srgbClr val="FF0000"/>
                </a:solidFill>
              </a:rPr>
              <a:t> 이름으로 </a:t>
            </a:r>
            <a:r>
              <a:rPr lang="en-US" altLang="ko-KR" dirty="0">
                <a:solidFill>
                  <a:srgbClr val="FF0000"/>
                </a:solidFill>
              </a:rPr>
              <a:t>git push</a:t>
            </a:r>
            <a:r>
              <a:rPr lang="ko-KR" altLang="en-US" dirty="0">
                <a:solidFill>
                  <a:srgbClr val="FF0000"/>
                </a:solidFill>
              </a:rPr>
              <a:t>를 하면 처음 사용할 때만 </a:t>
            </a:r>
            <a:r>
              <a:rPr lang="en-US" altLang="ko-KR" dirty="0" err="1">
                <a:solidFill>
                  <a:srgbClr val="FF0000"/>
                </a:solidFill>
              </a:rPr>
              <a:t>compate&amp;PR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알림판이 보이고 이후부터는 따로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request</a:t>
            </a:r>
            <a:r>
              <a:rPr lang="ko-KR" altLang="en-US" dirty="0">
                <a:solidFill>
                  <a:srgbClr val="FF0000"/>
                </a:solidFill>
              </a:rPr>
              <a:t>를 해야 함</a:t>
            </a:r>
            <a:r>
              <a:rPr lang="en-US" altLang="ko-KR" dirty="0">
                <a:solidFill>
                  <a:srgbClr val="FF0000"/>
                </a:solidFill>
              </a:rPr>
              <a:t>. (</a:t>
            </a:r>
            <a:r>
              <a:rPr lang="ko-KR" altLang="en-US" dirty="0">
                <a:solidFill>
                  <a:srgbClr val="FF0000"/>
                </a:solidFill>
              </a:rPr>
              <a:t>주의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 err="1">
                <a:solidFill>
                  <a:srgbClr val="FF0000"/>
                </a:solidFill>
              </a:rPr>
              <a:t>브랜치명이</a:t>
            </a:r>
            <a:r>
              <a:rPr lang="ko-KR" altLang="en-US" dirty="0">
                <a:solidFill>
                  <a:srgbClr val="FF0000"/>
                </a:solidFill>
              </a:rPr>
              <a:t> 이전에 삭제된 </a:t>
            </a:r>
            <a:r>
              <a:rPr lang="ko-KR" altLang="en-US" dirty="0" err="1">
                <a:solidFill>
                  <a:srgbClr val="FF0000"/>
                </a:solidFill>
              </a:rPr>
              <a:t>브랜치명이라고</a:t>
            </a:r>
            <a:r>
              <a:rPr lang="ko-KR" altLang="en-US" dirty="0">
                <a:solidFill>
                  <a:srgbClr val="FF0000"/>
                </a:solidFill>
              </a:rPr>
              <a:t> 하더라도 </a:t>
            </a:r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ko-KR" altLang="en-US" dirty="0" err="1">
                <a:solidFill>
                  <a:srgbClr val="FF0000"/>
                </a:solidFill>
              </a:rPr>
              <a:t>반복사용하는</a:t>
            </a:r>
            <a:r>
              <a:rPr lang="ko-KR" altLang="en-US" dirty="0">
                <a:solidFill>
                  <a:srgbClr val="FF0000"/>
                </a:solidFill>
              </a:rPr>
              <a:t> 것으로 인식함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따라서 혼동을 방지하기 위하여는 한번 사용하고 지운 </a:t>
            </a:r>
            <a:r>
              <a:rPr lang="ko-KR" altLang="en-US" dirty="0" err="1">
                <a:solidFill>
                  <a:srgbClr val="FF0000"/>
                </a:solidFill>
              </a:rPr>
              <a:t>브랜치이름은</a:t>
            </a:r>
            <a:r>
              <a:rPr lang="ko-KR" altLang="en-US" dirty="0">
                <a:solidFill>
                  <a:srgbClr val="FF0000"/>
                </a:solidFill>
              </a:rPr>
              <a:t> 다시 사용하지 말도록 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138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405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27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727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altLang="ko-KR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A pull request has at the top of the page it's status. There's 3 </a:t>
            </a:r>
            <a:r>
              <a:rPr lang="en-US" altLang="ko-KR" b="0" i="0" dirty="0" err="1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possibilties</a:t>
            </a:r>
            <a:r>
              <a:rPr lang="en-US" altLang="ko-KR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algn="l" fontAlgn="base"/>
            <a:r>
              <a:rPr lang="en-US" altLang="ko-KR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PR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은 세가지 상태만 존재</a:t>
            </a:r>
            <a:endParaRPr lang="en-US" altLang="ko-KR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inherit"/>
              </a:rPr>
              <a:t> open: pending, might need some change. 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inherit"/>
              </a:rPr>
              <a:t>진행중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inherit"/>
              </a:rPr>
              <a:t> closed: refused, 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inherit"/>
              </a:rPr>
              <a:t>반려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inherit"/>
              </a:rPr>
              <a:t> merged</a:t>
            </a:r>
            <a:r>
              <a:rPr lang="en-US" altLang="ko-KR" b="0" i="0">
                <a:solidFill>
                  <a:srgbClr val="242729"/>
                </a:solidFill>
                <a:effectLst/>
                <a:latin typeface="inherit"/>
              </a:rPr>
              <a:t>: accepted, 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43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실습전에</a:t>
            </a:r>
            <a:r>
              <a:rPr lang="ko-KR" altLang="en-US" dirty="0"/>
              <a:t> 각자의 </a:t>
            </a:r>
            <a:r>
              <a:rPr lang="ko-KR" altLang="en-US" dirty="0" err="1"/>
              <a:t>원격저장소</a:t>
            </a:r>
            <a:r>
              <a:rPr lang="ko-KR" altLang="en-US" dirty="0"/>
              <a:t> 만들기 알려주기</a:t>
            </a:r>
            <a:r>
              <a:rPr lang="en-US" altLang="ko-KR" dirty="0"/>
              <a:t>(</a:t>
            </a:r>
            <a:r>
              <a:rPr lang="ko-KR" altLang="en-US" dirty="0"/>
              <a:t>저장소 이름</a:t>
            </a:r>
            <a:r>
              <a:rPr lang="ko-KR" altLang="en-US" baseline="0" dirty="0"/>
              <a:t> </a:t>
            </a:r>
            <a:r>
              <a:rPr lang="en-US" altLang="ko-KR" baseline="0" dirty="0"/>
              <a:t>: </a:t>
            </a:r>
            <a:r>
              <a:rPr lang="ko-KR" altLang="en-US" baseline="0" dirty="0"/>
              <a:t>본인 </a:t>
            </a:r>
            <a:r>
              <a:rPr lang="ko-KR" altLang="en-US" baseline="0" dirty="0" err="1"/>
              <a:t>니네임</a:t>
            </a:r>
            <a:r>
              <a:rPr lang="en-US" altLang="ko-KR" baseline="0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71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6866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871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898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4893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304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960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9148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2651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687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605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135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869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3624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참조 </a:t>
            </a:r>
            <a:r>
              <a:rPr lang="en-US" altLang="ko-KR" dirty="0"/>
              <a:t>: https://opensource.com/article/19/7/create-pull-request-github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4157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8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36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29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736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13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04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2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ichaisw/fork_sample.git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naver.github.io/OpenSourceGuide/book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87" y="2004535"/>
            <a:ext cx="7199996" cy="402882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원격저장소 주소 복사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>
            <a:off x="6757213" y="4603907"/>
            <a:ext cx="350948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391382" y="1828800"/>
            <a:ext cx="3541305" cy="277510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EBA61F-E916-40B0-BFBF-CC4D572AE957}"/>
              </a:ext>
            </a:extLst>
          </p:cNvPr>
          <p:cNvSpPr/>
          <p:nvPr/>
        </p:nvSpPr>
        <p:spPr>
          <a:xfrm>
            <a:off x="6417759" y="3709956"/>
            <a:ext cx="844514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6775A-7487-4D09-9531-6F6BFF133F0A}"/>
              </a:ext>
            </a:extLst>
          </p:cNvPr>
          <p:cNvSpPr txBox="1"/>
          <p:nvPr/>
        </p:nvSpPr>
        <p:spPr>
          <a:xfrm>
            <a:off x="6861939" y="343295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55228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474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>
                <a:latin typeface="+mn-ea"/>
              </a:rPr>
              <a:t>Clone </a:t>
            </a:r>
            <a:r>
              <a:rPr lang="ko-KR" altLang="en-US" dirty="0">
                <a:latin typeface="+mn-ea"/>
              </a:rPr>
              <a:t>명령어 수행 </a:t>
            </a:r>
            <a:r>
              <a:rPr lang="en-US" altLang="ko-KR" dirty="0">
                <a:latin typeface="+mn-ea"/>
              </a:rPr>
              <a:t>(workplace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실행 상태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clone </a:t>
            </a:r>
            <a:r>
              <a:rPr lang="en-US" altLang="ko-KR" dirty="0">
                <a:latin typeface="+mn-ea"/>
              </a:rPr>
              <a:t>https://github.com/MaStoTest/fork_sample.git  ‘</a:t>
            </a:r>
            <a:r>
              <a:rPr lang="ko-KR" altLang="en-US" dirty="0">
                <a:latin typeface="+mn-ea"/>
              </a:rPr>
              <a:t>원하는 </a:t>
            </a:r>
            <a:r>
              <a:rPr lang="ko-KR" altLang="en-US" dirty="0" err="1">
                <a:latin typeface="+mn-ea"/>
              </a:rPr>
              <a:t>저장소명</a:t>
            </a:r>
            <a:r>
              <a:rPr lang="en-US" altLang="ko-KR" dirty="0">
                <a:latin typeface="+mn-ea"/>
              </a:rPr>
              <a:t>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         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sz="1050" dirty="0">
                <a:latin typeface="+mn-ea"/>
              </a:rPr>
              <a:t>)    ‘</a:t>
            </a:r>
            <a:r>
              <a:rPr lang="ko-KR" altLang="en-US" sz="1050" dirty="0">
                <a:latin typeface="+mn-ea"/>
              </a:rPr>
              <a:t>원하는 </a:t>
            </a:r>
            <a:r>
              <a:rPr lang="ko-KR" altLang="en-US" sz="1050" dirty="0" err="1">
                <a:latin typeface="+mn-ea"/>
              </a:rPr>
              <a:t>저장소명</a:t>
            </a:r>
            <a:r>
              <a:rPr lang="en-US" altLang="ko-KR" sz="1050" dirty="0">
                <a:latin typeface="+mn-ea"/>
              </a:rPr>
              <a:t>’</a:t>
            </a:r>
            <a:r>
              <a:rPr lang="ko-KR" altLang="en-US" sz="1050" dirty="0">
                <a:latin typeface="+mn-ea"/>
              </a:rPr>
              <a:t>이 없으면 같은 이름으로 저장소가 생성됨</a:t>
            </a:r>
            <a:endParaRPr lang="en-US" altLang="ko-KR" sz="105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- clone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‘git </a:t>
            </a:r>
            <a:r>
              <a:rPr lang="en-US" altLang="ko-KR" dirty="0" err="1">
                <a:latin typeface="+mn-ea"/>
              </a:rPr>
              <a:t>init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명령어 없이 원격 저장소의 내용을 로컬저장소에 그대로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-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main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외 다른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branch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는 복사되지 않으니 따로 받아야 함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git</a:t>
            </a:r>
            <a:r>
              <a:rPr lang="en-US" altLang="ko-KR" sz="1400" dirty="0">
                <a:latin typeface="+mn-ea"/>
              </a:rPr>
              <a:t> checkout -t origin/</a:t>
            </a:r>
            <a:r>
              <a:rPr lang="ko-KR" altLang="en-US" sz="1400" dirty="0" err="1">
                <a:latin typeface="+mn-ea"/>
              </a:rPr>
              <a:t>브랜치명</a:t>
            </a:r>
            <a:r>
              <a:rPr lang="en-US" altLang="ko-KR" sz="1400" dirty="0">
                <a:latin typeface="+mn-ea"/>
              </a:rPr>
              <a:t>)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workplace</a:t>
            </a:r>
            <a:r>
              <a:rPr lang="ko-KR" altLang="en-US" dirty="0">
                <a:latin typeface="+mn-ea"/>
              </a:rPr>
              <a:t>로 이동하여 생성된 폴더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원격저장소 이름과 동일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A81D60-E543-4EED-9727-AE43F4347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263" y="3910785"/>
            <a:ext cx="6143626" cy="214900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69AB56A-BB1C-4E27-81D0-5712ADCA82DE}"/>
              </a:ext>
            </a:extLst>
          </p:cNvPr>
          <p:cNvSpPr/>
          <p:nvPr/>
        </p:nvSpPr>
        <p:spPr>
          <a:xfrm>
            <a:off x="2990527" y="5377358"/>
            <a:ext cx="945222" cy="331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FF54F4-B9C3-4F20-B67F-C557D3394B30}"/>
              </a:ext>
            </a:extLst>
          </p:cNvPr>
          <p:cNvSpPr/>
          <p:nvPr/>
        </p:nvSpPr>
        <p:spPr>
          <a:xfrm>
            <a:off x="2991751" y="4925011"/>
            <a:ext cx="945222" cy="236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31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 err="1">
                <a:latin typeface="+mn-ea"/>
              </a:rPr>
              <a:t>fork_sample</a:t>
            </a:r>
            <a:r>
              <a:rPr lang="ko-KR" altLang="en-US" dirty="0">
                <a:latin typeface="+mn-ea"/>
              </a:rPr>
              <a:t>로 이동하여 폴더 내용 확인 </a:t>
            </a:r>
            <a:r>
              <a:rPr lang="en-US" altLang="ko-KR" dirty="0">
                <a:latin typeface="+mn-ea"/>
              </a:rPr>
              <a:t>(☞ cd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원격저장소 내용과 동일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이제부터 나의 업무를 수행하고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까지 진행하게 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25B3B6-F0AC-4363-BBC6-432EEC43A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60" y="2819826"/>
            <a:ext cx="67913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6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가장 먼저 나만의 작업을 위한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branch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만들기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중요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!)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혹시나 있을 수 있는 덮어 쓰기를 방지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(origin main,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main) 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항상 원본 유지 필요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pull request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를 용이하게 해줌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자동 화면 노출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–b develop # develop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만들고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 삽입 </a:t>
            </a:r>
            <a:r>
              <a:rPr lang="en-US" altLang="ko-KR" dirty="0">
                <a:latin typeface="+mn-ea"/>
              </a:rPr>
              <a:t>: exp.txt</a:t>
            </a:r>
            <a:r>
              <a:rPr lang="ko-KR" altLang="en-US" dirty="0">
                <a:latin typeface="+mn-ea"/>
              </a:rPr>
              <a:t>를 열고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자신을 이름을 기입하고 저장하고 닫기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764" y="3688225"/>
            <a:ext cx="1695450" cy="13335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1152CF3-66C2-4B45-AEFC-5FB2D3170FD8}"/>
              </a:ext>
            </a:extLst>
          </p:cNvPr>
          <p:cNvCxnSpPr>
            <a:cxnSpLocks/>
          </p:cNvCxnSpPr>
          <p:nvPr/>
        </p:nvCxnSpPr>
        <p:spPr>
          <a:xfrm>
            <a:off x="4514127" y="4398380"/>
            <a:ext cx="1455637" cy="28936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16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57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 저장소 확인하기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remote –v #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400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이후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까지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add exp.txt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commit –m ‘</a:t>
            </a:r>
            <a:r>
              <a:rPr lang="en-US" altLang="ko-KR" dirty="0" err="1">
                <a:latin typeface="+mn-ea"/>
              </a:rPr>
              <a:t>kangchul</a:t>
            </a:r>
            <a:r>
              <a:rPr lang="en-US" altLang="ko-KR" dirty="0">
                <a:latin typeface="+mn-ea"/>
              </a:rPr>
              <a:t> name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802" y="2450923"/>
            <a:ext cx="59340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60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작업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(develop)</a:t>
            </a:r>
            <a:r>
              <a:rPr lang="ko-KR" altLang="en-US" dirty="0">
                <a:latin typeface="+mn-ea"/>
              </a:rPr>
              <a:t>를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develop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아래 명령어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develop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lvl="1"/>
            <a:r>
              <a:rPr lang="ko-KR" altLang="en-US" dirty="0">
                <a:latin typeface="+mn-ea"/>
              </a:rPr>
              <a:t>나의 원격저장소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</p:spTree>
    <p:extLst>
      <p:ext uri="{BB962C8B-B14F-4D97-AF65-F5344CB8AC3E}">
        <p14:creationId xmlns:p14="http://schemas.microsoft.com/office/powerpoint/2010/main" val="3087871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보임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sz="1200" dirty="0">
                <a:latin typeface="+mn-ea"/>
              </a:rPr>
              <a:t>※ </a:t>
            </a:r>
            <a:r>
              <a:rPr lang="ko-KR" altLang="en-US" sz="1200" dirty="0">
                <a:latin typeface="+mn-ea"/>
              </a:rPr>
              <a:t>같은 </a:t>
            </a:r>
            <a:r>
              <a:rPr lang="ko-KR" altLang="en-US" sz="1200" dirty="0" err="1">
                <a:latin typeface="+mn-ea"/>
              </a:rPr>
              <a:t>브랜치</a:t>
            </a:r>
            <a:r>
              <a:rPr lang="ko-KR" altLang="en-US" sz="1200" dirty="0">
                <a:latin typeface="+mn-ea"/>
              </a:rPr>
              <a:t> 이름으로 </a:t>
            </a:r>
            <a:r>
              <a:rPr lang="en-US" altLang="ko-KR" sz="1200" dirty="0">
                <a:latin typeface="+mn-ea"/>
              </a:rPr>
              <a:t>push</a:t>
            </a:r>
            <a:r>
              <a:rPr lang="ko-KR" altLang="en-US" sz="1200" dirty="0">
                <a:latin typeface="+mn-ea"/>
              </a:rPr>
              <a:t>하면 두번째부터는 </a:t>
            </a:r>
            <a:r>
              <a:rPr lang="en-US" altLang="ko-KR" sz="1200" dirty="0">
                <a:latin typeface="+mn-ea"/>
              </a:rPr>
              <a:t>‘</a:t>
            </a:r>
            <a:r>
              <a:rPr lang="en-US" altLang="ko-KR" sz="1200" dirty="0" err="1">
                <a:latin typeface="+mn-ea"/>
              </a:rPr>
              <a:t>compare&amp;pull</a:t>
            </a:r>
            <a:r>
              <a:rPr lang="en-US" altLang="ko-KR" sz="1200" dirty="0">
                <a:latin typeface="+mn-ea"/>
              </a:rPr>
              <a:t> request’</a:t>
            </a:r>
            <a:r>
              <a:rPr lang="ko-KR" altLang="en-US" sz="1200" dirty="0">
                <a:latin typeface="+mn-ea"/>
              </a:rPr>
              <a:t>화면을 따로 나타나지 않음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10" y="2191315"/>
            <a:ext cx="8202733" cy="375134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319777" y="3585397"/>
            <a:ext cx="1562582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920343" y="2002971"/>
            <a:ext cx="2180725" cy="158242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59756" y="3411777"/>
            <a:ext cx="7419372" cy="62503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6137" y="33600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847834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4344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/>
              <a:t>내 것을 </a:t>
            </a:r>
            <a:r>
              <a:rPr lang="en-US" altLang="ko-KR" dirty="0"/>
              <a:t>pull</a:t>
            </a:r>
            <a:r>
              <a:rPr lang="ko-KR" altLang="en-US" dirty="0"/>
              <a:t>해서 </a:t>
            </a:r>
            <a:r>
              <a:rPr lang="en-US" altLang="ko-KR" dirty="0"/>
              <a:t>merge</a:t>
            </a:r>
            <a:r>
              <a:rPr lang="ko-KR" altLang="en-US" dirty="0"/>
              <a:t>해 주세요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Pull Request</a:t>
            </a:r>
            <a:r>
              <a:rPr lang="ko-KR" altLang="en-US" dirty="0"/>
              <a:t>가 올려지면</a:t>
            </a:r>
            <a:r>
              <a:rPr lang="en-US" altLang="ko-KR" dirty="0"/>
              <a:t>(open</a:t>
            </a:r>
            <a:r>
              <a:rPr lang="ko-KR" altLang="en-US" dirty="0"/>
              <a:t>되면</a:t>
            </a:r>
            <a:r>
              <a:rPr lang="en-US" altLang="ko-KR" dirty="0"/>
              <a:t>)  </a:t>
            </a:r>
            <a:r>
              <a:rPr lang="ko-KR" altLang="en-US" dirty="0"/>
              <a:t>과제에 참여한 사람들이  내용을 검토하고</a:t>
            </a:r>
            <a:r>
              <a:rPr lang="en-US" altLang="ko-KR" dirty="0"/>
              <a:t>, </a:t>
            </a:r>
          </a:p>
          <a:p>
            <a:pPr marL="266700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의견을 개진함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심사 단계를 거치는 것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ko-KR" altLang="en-US" dirty="0"/>
              <a:t>코드 리뷰 등을 통하여 통과가 되면 </a:t>
            </a:r>
            <a:r>
              <a:rPr lang="en-US" altLang="ko-KR" dirty="0"/>
              <a:t>merge</a:t>
            </a:r>
            <a:r>
              <a:rPr lang="ko-KR" altLang="en-US" dirty="0"/>
              <a:t>를 요구한 </a:t>
            </a:r>
            <a:r>
              <a:rPr lang="en-US" altLang="ko-KR" dirty="0"/>
              <a:t>branch</a:t>
            </a:r>
            <a:r>
              <a:rPr lang="ko-KR" altLang="en-US" dirty="0"/>
              <a:t>에  </a:t>
            </a:r>
            <a:r>
              <a:rPr lang="en-US" altLang="ko-KR" dirty="0"/>
              <a:t>merge</a:t>
            </a:r>
            <a:r>
              <a:rPr lang="ko-KR" altLang="en-US" dirty="0"/>
              <a:t>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검토가 완료된 내용으로 다른 이용자들은 내용을 받아서 사용하게 됨</a:t>
            </a:r>
            <a:endParaRPr lang="en-US" altLang="ko-KR" dirty="0"/>
          </a:p>
          <a:p>
            <a:pPr lvl="1"/>
            <a:r>
              <a:rPr lang="ko-KR" altLang="en-US" dirty="0"/>
              <a:t>권한에 따른 사용 경우 두가지가 있음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오픈소스 방식에서 사용하는 경우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남의 원격저장소 권한이 없음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Fork </a:t>
            </a:r>
            <a:r>
              <a:rPr lang="en-US" altLang="ko-KR" dirty="0">
                <a:sym typeface="Wingdings" panose="05000000000000000000" pitchFamily="2" charset="2"/>
              </a:rPr>
              <a:t> clone  push  pull </a:t>
            </a:r>
            <a:r>
              <a:rPr lang="en-US" altLang="ko-KR" dirty="0"/>
              <a:t>request</a:t>
            </a:r>
          </a:p>
          <a:p>
            <a:pPr marL="266700" lvl="1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참여자로서 사용하는 경우 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참여자가 </a:t>
            </a:r>
            <a:r>
              <a:rPr lang="en-US" altLang="ko-KR" dirty="0"/>
              <a:t>PR open</a:t>
            </a:r>
            <a:r>
              <a:rPr lang="ko-KR" altLang="en-US" dirty="0"/>
              <a:t>하고 심사하고 </a:t>
            </a:r>
            <a:r>
              <a:rPr lang="en-US" altLang="ko-KR" dirty="0"/>
              <a:t>merge</a:t>
            </a:r>
            <a:r>
              <a:rPr lang="ko-KR" altLang="en-US" dirty="0"/>
              <a:t>할 수 있는 권한이 부여됨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참여자들끼리 의견 교환 및 검토를 받을 수 있는 장점이 있음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205503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87" y="2223926"/>
            <a:ext cx="8667750" cy="36385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Upstream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저장소에 연결되면서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공개하라는 화면이 나옴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44951" y="4356349"/>
            <a:ext cx="7419372" cy="33872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28256" y="2238180"/>
            <a:ext cx="2093089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674800" y="1871745"/>
            <a:ext cx="292896" cy="36643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08626" y="3488453"/>
            <a:ext cx="2093089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795587" y="1978041"/>
            <a:ext cx="2623309" cy="149721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76744" y="4023304"/>
            <a:ext cx="6386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받는 곳</a:t>
            </a:r>
            <a:r>
              <a:rPr lang="en-US" altLang="ko-KR" sz="1400" dirty="0">
                <a:solidFill>
                  <a:srgbClr val="0000FF"/>
                </a:solidFill>
              </a:rPr>
              <a:t>(upstream)</a:t>
            </a:r>
            <a:r>
              <a:rPr lang="ko-KR" altLang="en-US" sz="1400" dirty="0">
                <a:solidFill>
                  <a:srgbClr val="0000FF"/>
                </a:solidFill>
              </a:rPr>
              <a:t>과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보내는 곳</a:t>
            </a:r>
            <a:r>
              <a:rPr lang="en-US" altLang="ko-KR" sz="1400" dirty="0">
                <a:solidFill>
                  <a:srgbClr val="0000FF"/>
                </a:solidFill>
              </a:rPr>
              <a:t>(origin)</a:t>
            </a:r>
            <a:r>
              <a:rPr lang="ko-KR" altLang="en-US" sz="1400" dirty="0">
                <a:solidFill>
                  <a:srgbClr val="0000FF"/>
                </a:solidFill>
              </a:rPr>
              <a:t>을 확인해야 함</a:t>
            </a:r>
            <a:r>
              <a:rPr lang="en-US" altLang="ko-KR" sz="1400" dirty="0">
                <a:solidFill>
                  <a:srgbClr val="0000FF"/>
                </a:solidFill>
              </a:rPr>
              <a:t>.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048771" y="4607148"/>
            <a:ext cx="11924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379808" y="4607148"/>
            <a:ext cx="9198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1805645" y="4421527"/>
            <a:ext cx="1455025" cy="20266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431696" y="4421527"/>
            <a:ext cx="1455025" cy="20266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879459" y="4965963"/>
            <a:ext cx="11924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797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2026986"/>
            <a:ext cx="8105775" cy="38862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Pull Request commit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요약 저장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PR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하는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이유 설명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979987" y="5384184"/>
            <a:ext cx="1960245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96348" y="5158875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51922" y="2202230"/>
            <a:ext cx="2000563" cy="28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898248" y="1948622"/>
            <a:ext cx="555585" cy="25360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51921" y="3161513"/>
            <a:ext cx="2776068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2453833" y="2026986"/>
            <a:ext cx="1963558" cy="113452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835964" y="5837661"/>
            <a:ext cx="440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화면을 밑으로 스크롤하면 </a:t>
            </a:r>
            <a:r>
              <a:rPr lang="ko-KR" altLang="en-US" sz="1400" dirty="0" err="1">
                <a:solidFill>
                  <a:srgbClr val="0000FF"/>
                </a:solidFill>
              </a:rPr>
              <a:t>변경내용도</a:t>
            </a:r>
            <a:r>
              <a:rPr lang="ko-KR" altLang="en-US" sz="1400" dirty="0">
                <a:solidFill>
                  <a:srgbClr val="0000FF"/>
                </a:solidFill>
              </a:rPr>
              <a:t> 같이 보임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96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120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원격저장소의 내용을 받아서 수정 후 </a:t>
            </a:r>
            <a:r>
              <a:rPr lang="en-US" altLang="ko-KR" dirty="0"/>
              <a:t>merge</a:t>
            </a:r>
            <a:r>
              <a:rPr lang="ko-KR" altLang="en-US" dirty="0"/>
              <a:t>해달라고 요청하기</a:t>
            </a:r>
            <a:endParaRPr lang="en-US" altLang="ko-KR" dirty="0"/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남의 원격저장소에 있는 자료를 찾아서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복사</a:t>
            </a:r>
            <a:r>
              <a:rPr lang="ko-KR" altLang="en-US" dirty="0">
                <a:latin typeface="+mn-ea"/>
              </a:rPr>
              <a:t>하고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복사된 자료를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로컬저장소에 다시 복사</a:t>
            </a:r>
            <a:r>
              <a:rPr lang="ko-KR" altLang="en-US" dirty="0">
                <a:latin typeface="+mn-ea"/>
              </a:rPr>
              <a:t>하여 수정한 후에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수정한 자료를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올리고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원래의 저장소인 남의 원격저장소에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merge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요청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(Pull Request)</a:t>
            </a:r>
          </a:p>
          <a:p>
            <a:pPr marL="541338" lvl="1" indent="-274638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실습 내용 </a:t>
            </a:r>
            <a:r>
              <a:rPr lang="en-US" altLang="ko-KR" dirty="0"/>
              <a:t>(Forking workflow)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448310" y="3778458"/>
            <a:ext cx="2192893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남의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18586" y="377845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48311" y="3535419"/>
            <a:ext cx="899565" cy="2461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8586" y="3535419"/>
            <a:ext cx="899565" cy="2461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18586" y="501035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로컬저장소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641203" y="3925251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85792" y="3627602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① fork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513768" y="4455401"/>
            <a:ext cx="0" cy="570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57147" y="4571059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② clone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5535868" y="4439538"/>
            <a:ext cx="4276" cy="57082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64837" y="4537406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③ push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3641203" y="4323738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62152" y="4342916"/>
            <a:ext cx="74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④ Pull</a:t>
            </a:r>
          </a:p>
          <a:p>
            <a:pPr algn="ctr"/>
            <a:r>
              <a:rPr lang="en-US" altLang="ko-KR" sz="1400" dirty="0"/>
              <a:t>request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886812" y="4115874"/>
            <a:ext cx="82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⑤merge</a:t>
            </a:r>
            <a:endParaRPr lang="ko-KR" altLang="en-US" sz="1400" dirty="0"/>
          </a:p>
        </p:txBody>
      </p:sp>
      <p:sp>
        <p:nvSpPr>
          <p:cNvPr id="5" name="굽은 화살표 4"/>
          <p:cNvSpPr/>
          <p:nvPr/>
        </p:nvSpPr>
        <p:spPr>
          <a:xfrm rot="5400000">
            <a:off x="4530769" y="3085536"/>
            <a:ext cx="1050314" cy="2829447"/>
          </a:xfrm>
          <a:prstGeom prst="bentArrow">
            <a:avLst>
              <a:gd name="adj1" fmla="val 6679"/>
              <a:gd name="adj2" fmla="val 8397"/>
              <a:gd name="adj3" fmla="val 12023"/>
              <a:gd name="adj4" fmla="val 43750"/>
            </a:avLst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굽은 화살표 22"/>
          <p:cNvSpPr/>
          <p:nvPr/>
        </p:nvSpPr>
        <p:spPr>
          <a:xfrm flipH="1">
            <a:off x="3641201" y="4152217"/>
            <a:ext cx="2176950" cy="873198"/>
          </a:xfrm>
          <a:prstGeom prst="bentArrow">
            <a:avLst>
              <a:gd name="adj1" fmla="val 9095"/>
              <a:gd name="adj2" fmla="val 8397"/>
              <a:gd name="adj3" fmla="val 13231"/>
              <a:gd name="adj4" fmla="val 46166"/>
            </a:avLst>
          </a:prstGeom>
          <a:solidFill>
            <a:schemeClr val="bg2">
              <a:lumMod val="60000"/>
              <a:lumOff val="40000"/>
              <a:alpha val="56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15A9F1D6-645C-4344-AD39-3723637592AF}"/>
              </a:ext>
            </a:extLst>
          </p:cNvPr>
          <p:cNvSpPr txBox="1">
            <a:spLocks/>
          </p:cNvSpPr>
          <p:nvPr/>
        </p:nvSpPr>
        <p:spPr>
          <a:xfrm>
            <a:off x="386728" y="5481509"/>
            <a:ext cx="8735499" cy="793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ko-KR" sz="1600" dirty="0"/>
              <a:t># Pull</a:t>
            </a:r>
            <a:r>
              <a:rPr lang="ko-KR" altLang="en-US" sz="1600" dirty="0"/>
              <a:t> </a:t>
            </a:r>
            <a:r>
              <a:rPr lang="en-US" altLang="ko-KR" sz="1600" dirty="0"/>
              <a:t>Request(PR)</a:t>
            </a:r>
            <a:r>
              <a:rPr lang="ko-KR" altLang="en-US" sz="1600" dirty="0"/>
              <a:t>란</a:t>
            </a:r>
            <a:r>
              <a:rPr lang="en-US" altLang="ko-KR" sz="1600" dirty="0"/>
              <a:t>?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내가 수정한 것을 당겨서</a:t>
            </a:r>
            <a:r>
              <a:rPr lang="en-US" altLang="ko-KR" dirty="0">
                <a:latin typeface="+mn-ea"/>
              </a:rPr>
              <a:t>(pull) </a:t>
            </a:r>
            <a:r>
              <a:rPr lang="ko-KR" altLang="en-US" dirty="0">
                <a:latin typeface="+mn-ea"/>
              </a:rPr>
              <a:t>당신의 저장소에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시켜 달라고 요청</a:t>
            </a:r>
            <a:r>
              <a:rPr lang="en-US" altLang="ko-KR" dirty="0">
                <a:latin typeface="+mn-ea"/>
              </a:rPr>
              <a:t>(Request)</a:t>
            </a:r>
            <a:r>
              <a:rPr lang="ko-KR" altLang="en-US" dirty="0">
                <a:latin typeface="+mn-ea"/>
              </a:rPr>
              <a:t>하는 것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9385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053296"/>
            <a:ext cx="7674510" cy="5159407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61610" y="2546431"/>
            <a:ext cx="882181" cy="36114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61612" y="2167467"/>
            <a:ext cx="3158034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3819646" y="2167467"/>
            <a:ext cx="4282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07700" y="1904307"/>
            <a:ext cx="2752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앞에서 기입한 </a:t>
            </a:r>
            <a:r>
              <a:rPr lang="en-US" altLang="ko-KR" sz="1400" dirty="0">
                <a:solidFill>
                  <a:srgbClr val="0000FF"/>
                </a:solidFill>
              </a:rPr>
              <a:t>PR commit</a:t>
            </a:r>
            <a:r>
              <a:rPr lang="ko-KR" altLang="en-US" sz="1400" dirty="0">
                <a:solidFill>
                  <a:srgbClr val="0000FF"/>
                </a:solidFill>
              </a:rPr>
              <a:t> 요약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470414" y="2189239"/>
            <a:ext cx="2507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저장소에 요청된 </a:t>
            </a:r>
            <a:r>
              <a:rPr lang="en-US" altLang="ko-KR" sz="1400" dirty="0">
                <a:solidFill>
                  <a:srgbClr val="0000FF"/>
                </a:solidFill>
              </a:rPr>
              <a:t>PR </a:t>
            </a:r>
            <a:r>
              <a:rPr lang="ko-KR" altLang="en-US" sz="1400" dirty="0">
                <a:solidFill>
                  <a:srgbClr val="0000FF"/>
                </a:solidFill>
              </a:rPr>
              <a:t>고유 번호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4159536" y="2343127"/>
            <a:ext cx="430074" cy="4598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033777" y="1141134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진행중인 </a:t>
            </a:r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이 하나 있음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566140" y="1295022"/>
            <a:ext cx="593396" cy="30466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1465454" y="2921004"/>
            <a:ext cx="129270" cy="9189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94724" y="2859005"/>
            <a:ext cx="2495498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진행중 상태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779451" y="5273747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다음 페이지에 </a:t>
            </a:r>
            <a:r>
              <a:rPr lang="ko-KR" altLang="en-US" sz="1400" dirty="0" err="1"/>
              <a:t>연속화면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68662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10" y="1975569"/>
            <a:ext cx="7715250" cy="39243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639458" y="4861188"/>
            <a:ext cx="2507015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423061" y="4778173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을 취소하고자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를 하고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시키면 됨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1781983" y="2424644"/>
            <a:ext cx="35975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나는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여기까지 하고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</a:rPr>
              <a:t>남의 원격저장소</a:t>
            </a:r>
            <a:r>
              <a:rPr lang="en-US" altLang="ko-KR" dirty="0">
                <a:solidFill>
                  <a:srgbClr val="0000FF"/>
                </a:solidFill>
              </a:rPr>
              <a:t>(upstream)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결정을 기다림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V="1">
            <a:off x="4953965" y="4977114"/>
            <a:ext cx="685493" cy="5787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058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01" y="1944084"/>
            <a:ext cx="7160202" cy="468167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책임자에게 메일 도착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 프로젝트 리더에게 편지 도착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235519" y="4875404"/>
            <a:ext cx="36583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여기를 클릭하여 연결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 err="1">
                <a:solidFill>
                  <a:srgbClr val="0000FF"/>
                </a:solidFill>
              </a:rPr>
              <a:t>연결전</a:t>
            </a:r>
            <a:r>
              <a:rPr lang="ko-KR" altLang="en-US" sz="1400" dirty="0">
                <a:solidFill>
                  <a:srgbClr val="0000FF"/>
                </a:solidFill>
              </a:rPr>
              <a:t>  </a:t>
            </a:r>
            <a:r>
              <a:rPr lang="en-US" altLang="ko-KR" sz="1400" dirty="0" err="1">
                <a:solidFill>
                  <a:srgbClr val="0000FF"/>
                </a:solidFill>
              </a:rPr>
              <a:t>github</a:t>
            </a:r>
            <a:r>
              <a:rPr lang="ko-KR" altLang="en-US" sz="1400" dirty="0">
                <a:solidFill>
                  <a:srgbClr val="0000FF"/>
                </a:solidFill>
              </a:rPr>
              <a:t>에 로그인 되어 있으면 찾아가기 편함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56658" y="3103638"/>
            <a:ext cx="39396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 flipV="1">
            <a:off x="5332790" y="4640663"/>
            <a:ext cx="1627319" cy="22403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4152175" y="5717109"/>
            <a:ext cx="1629417" cy="24891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781592" y="5812134"/>
            <a:ext cx="1074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바뀐 파일</a:t>
            </a:r>
          </a:p>
        </p:txBody>
      </p:sp>
    </p:spTree>
    <p:extLst>
      <p:ext uri="{BB962C8B-B14F-4D97-AF65-F5344CB8AC3E}">
        <p14:creationId xmlns:p14="http://schemas.microsoft.com/office/powerpoint/2010/main" val="1981552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39" y="1476291"/>
            <a:ext cx="8829675" cy="499395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53344" y="6030408"/>
            <a:ext cx="1960245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3589" y="5845609"/>
            <a:ext cx="1226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0000FF"/>
                </a:solidFill>
              </a:rPr>
              <a:t>다음 페이지에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299517" y="2222339"/>
            <a:ext cx="39396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1254DA-9079-4204-88AB-3FDD612EE476}"/>
              </a:ext>
            </a:extLst>
          </p:cNvPr>
          <p:cNvSpPr txBox="1"/>
          <p:nvPr/>
        </p:nvSpPr>
        <p:spPr>
          <a:xfrm>
            <a:off x="4810975" y="2222339"/>
            <a:ext cx="3658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0000FF"/>
                </a:solidFill>
              </a:rPr>
              <a:t>MaStoTest</a:t>
            </a:r>
            <a:r>
              <a:rPr lang="ko-KR" altLang="en-US" sz="1400" dirty="0">
                <a:solidFill>
                  <a:srgbClr val="0000FF"/>
                </a:solidFill>
              </a:rPr>
              <a:t>가 </a:t>
            </a:r>
            <a:r>
              <a:rPr lang="en-US" altLang="ko-KR" sz="1400" dirty="0">
                <a:solidFill>
                  <a:srgbClr val="0000FF"/>
                </a:solidFill>
              </a:rPr>
              <a:t>1</a:t>
            </a:r>
            <a:r>
              <a:rPr lang="ko-KR" altLang="en-US" sz="1400" dirty="0">
                <a:solidFill>
                  <a:srgbClr val="0000FF"/>
                </a:solidFill>
              </a:rPr>
              <a:t>개의 </a:t>
            </a:r>
            <a:r>
              <a:rPr lang="ko-KR" altLang="en-US" sz="1400" dirty="0" err="1">
                <a:solidFill>
                  <a:srgbClr val="0000FF"/>
                </a:solidFill>
              </a:rPr>
              <a:t>커밋</a:t>
            </a:r>
            <a:r>
              <a:rPr lang="ko-KR" altLang="en-US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원함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3EE01C-74E7-435C-B27F-6BF7F8C671F9}"/>
              </a:ext>
            </a:extLst>
          </p:cNvPr>
          <p:cNvCxnSpPr>
            <a:cxnSpLocks/>
          </p:cNvCxnSpPr>
          <p:nvPr/>
        </p:nvCxnSpPr>
        <p:spPr>
          <a:xfrm flipH="1" flipV="1">
            <a:off x="4854519" y="2222338"/>
            <a:ext cx="239996" cy="15389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009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04" y="1514412"/>
            <a:ext cx="8244853" cy="471134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55506" y="3350753"/>
            <a:ext cx="17844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669517" y="5747589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반려하고자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하고 </a:t>
            </a:r>
            <a:r>
              <a:rPr lang="en-US" altLang="ko-KR" sz="1400" dirty="0">
                <a:solidFill>
                  <a:srgbClr val="0000FF"/>
                </a:solidFill>
              </a:rPr>
              <a:t>close </a:t>
            </a:r>
            <a:r>
              <a:rPr lang="ko-KR" altLang="en-US" sz="1400" dirty="0">
                <a:solidFill>
                  <a:srgbClr val="0000FF"/>
                </a:solidFill>
              </a:rPr>
              <a:t>클릭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통보와 동시에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화면으로 바뀌면서 종료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V="1">
            <a:off x="5312780" y="5901478"/>
            <a:ext cx="685493" cy="5787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132825" y="3529348"/>
            <a:ext cx="3058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세가지 종류의 </a:t>
            </a:r>
            <a:r>
              <a:rPr lang="en-US" altLang="ko-KR" sz="1400" dirty="0">
                <a:solidFill>
                  <a:srgbClr val="0000FF"/>
                </a:solidFill>
              </a:rPr>
              <a:t>merge </a:t>
            </a:r>
            <a:r>
              <a:rPr lang="ko-KR" altLang="en-US" sz="1400" dirty="0">
                <a:solidFill>
                  <a:srgbClr val="0000FF"/>
                </a:solidFill>
              </a:rPr>
              <a:t>종류가 있으나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기본 선택하여 진행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9" idx="1"/>
          </p:cNvCxnSpPr>
          <p:nvPr/>
        </p:nvCxnSpPr>
        <p:spPr>
          <a:xfrm flipH="1" flipV="1">
            <a:off x="2939969" y="3529349"/>
            <a:ext cx="379806" cy="29054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39969" y="3167201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74531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12" y="1698169"/>
            <a:ext cx="8772525" cy="40195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77713" y="5167591"/>
            <a:ext cx="17844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3913" y="4890592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748040" y="1794074"/>
            <a:ext cx="1388960" cy="23659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619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704543"/>
            <a:ext cx="7951808" cy="441493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06203" y="3124007"/>
            <a:ext cx="907286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234579" y="2510778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Open</a:t>
            </a:r>
            <a:r>
              <a:rPr lang="ko-KR" altLang="en-US" sz="1400" dirty="0">
                <a:solidFill>
                  <a:srgbClr val="0000FF"/>
                </a:solidFill>
              </a:rPr>
              <a:t>에서 </a:t>
            </a:r>
            <a:r>
              <a:rPr lang="en-US" altLang="ko-KR" sz="1400" dirty="0">
                <a:solidFill>
                  <a:srgbClr val="0000FF"/>
                </a:solidFill>
              </a:rPr>
              <a:t>merged</a:t>
            </a:r>
            <a:r>
              <a:rPr lang="ko-KR" altLang="en-US" sz="1400" dirty="0">
                <a:solidFill>
                  <a:srgbClr val="0000FF"/>
                </a:solidFill>
              </a:rPr>
              <a:t>로 변경됨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234579" y="2801325"/>
            <a:ext cx="186950" cy="34445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493397" y="4155310"/>
            <a:ext cx="740778" cy="21992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528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2337696"/>
            <a:ext cx="8614759" cy="316184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923932" y="4363656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820311" y="3580942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원격저장소의 내용이 바뀜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132827" y="4036145"/>
            <a:ext cx="186950" cy="34445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에 내가 만든 수정 내용이 반영됨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오픈소스 기여의 시작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!!!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3835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268639"/>
            <a:ext cx="7991475" cy="30765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669289" y="4040897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가 나에게 </a:t>
            </a:r>
            <a:r>
              <a:rPr lang="en-US" altLang="ko-KR" dirty="0"/>
              <a:t>PR</a:t>
            </a:r>
            <a:r>
              <a:rPr lang="ko-KR" altLang="en-US" dirty="0"/>
              <a:t>이 완료되었음을 메일로 통보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내용 확인후 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마무리 후속 조치 진행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1050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669289" y="4062669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 내용을 나의 로컬로 </a:t>
            </a:r>
            <a:r>
              <a:rPr lang="en-US" altLang="ko-KR" dirty="0"/>
              <a:t>pull</a:t>
            </a:r>
          </a:p>
          <a:p>
            <a:pPr lvl="1"/>
            <a:r>
              <a:rPr lang="en-US" altLang="ko-KR" dirty="0">
                <a:latin typeface="+mn-ea"/>
              </a:rPr>
              <a:t>Upstream main </a:t>
            </a:r>
            <a:r>
              <a:rPr lang="ko-KR" altLang="en-US" dirty="0">
                <a:latin typeface="+mn-ea"/>
              </a:rPr>
              <a:t>내용을 나의 로컬로 </a:t>
            </a:r>
            <a:r>
              <a:rPr lang="en-US" altLang="ko-KR" dirty="0">
                <a:latin typeface="+mn-ea"/>
              </a:rPr>
              <a:t>down </a:t>
            </a:r>
            <a:r>
              <a:rPr lang="ko-KR" altLang="en-US" dirty="0">
                <a:latin typeface="+mn-ea"/>
              </a:rPr>
              <a:t>보관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과 로컬을 연결시키기 위하여 </a:t>
            </a:r>
            <a:r>
              <a:rPr lang="en-US" altLang="ko-KR" dirty="0">
                <a:latin typeface="+mn-ea"/>
              </a:rPr>
              <a:t>upstream </a:t>
            </a:r>
            <a:r>
              <a:rPr lang="ko-KR" altLang="en-US" dirty="0">
                <a:latin typeface="+mn-ea"/>
              </a:rPr>
              <a:t>주소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49" y="2702952"/>
            <a:ext cx="7486411" cy="329872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21CB6F4-A7B2-45DA-906E-10FFB001D7A0}"/>
              </a:ext>
            </a:extLst>
          </p:cNvPr>
          <p:cNvSpPr/>
          <p:nvPr/>
        </p:nvSpPr>
        <p:spPr>
          <a:xfrm flipH="1">
            <a:off x="6901607" y="4446199"/>
            <a:ext cx="282963" cy="28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FE1EE9F-2F14-41E3-9777-C9335CDDD3C7}"/>
              </a:ext>
            </a:extLst>
          </p:cNvPr>
          <p:cNvCxnSpPr>
            <a:cxnSpLocks/>
          </p:cNvCxnSpPr>
          <p:nvPr/>
        </p:nvCxnSpPr>
        <p:spPr>
          <a:xfrm>
            <a:off x="4974771" y="2358991"/>
            <a:ext cx="1932007" cy="205054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7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19" y="3635432"/>
            <a:ext cx="6496050" cy="23812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09" y="2474813"/>
            <a:ext cx="7553325" cy="10287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남의</a:t>
            </a:r>
            <a:r>
              <a:rPr lang="ko-KR" altLang="en-US" dirty="0"/>
              <a:t> 원격저장소를 나의 원격저장소로 복제하기 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원격저장소로 로그인</a:t>
            </a:r>
            <a:r>
              <a:rPr lang="ko-KR" altLang="en-US" dirty="0">
                <a:latin typeface="+mn-ea"/>
              </a:rPr>
              <a:t>하여 찾기 창에서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복제하고자 하는 남의 원격저장소</a:t>
            </a:r>
            <a:r>
              <a:rPr lang="en-US" altLang="ko-KR" dirty="0">
                <a:latin typeface="+mn-ea"/>
              </a:rPr>
              <a:t> (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찾기 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6554914" y="2281327"/>
            <a:ext cx="5543" cy="76296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6300955" y="3044296"/>
            <a:ext cx="833386" cy="266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5E06FA-BFBA-4CCA-A22D-3A6F5C5CC0CC}"/>
              </a:ext>
            </a:extLst>
          </p:cNvPr>
          <p:cNvSpPr/>
          <p:nvPr/>
        </p:nvSpPr>
        <p:spPr>
          <a:xfrm>
            <a:off x="4372239" y="5255148"/>
            <a:ext cx="2182675" cy="3181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480546-BE68-417B-92B0-B55890B0911E}"/>
              </a:ext>
            </a:extLst>
          </p:cNvPr>
          <p:cNvCxnSpPr>
            <a:cxnSpLocks/>
          </p:cNvCxnSpPr>
          <p:nvPr/>
        </p:nvCxnSpPr>
        <p:spPr>
          <a:xfrm flipH="1">
            <a:off x="5167087" y="3310950"/>
            <a:ext cx="1277256" cy="188633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CD7982-E85A-4BDF-B67F-142184D388EB}"/>
              </a:ext>
            </a:extLst>
          </p:cNvPr>
          <p:cNvSpPr txBox="1"/>
          <p:nvPr/>
        </p:nvSpPr>
        <p:spPr>
          <a:xfrm>
            <a:off x="7000573" y="33521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6C8306-739B-4AB3-9993-7EDE64405E3C}"/>
              </a:ext>
            </a:extLst>
          </p:cNvPr>
          <p:cNvSpPr txBox="1"/>
          <p:nvPr/>
        </p:nvSpPr>
        <p:spPr>
          <a:xfrm>
            <a:off x="5463576" y="49972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618259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328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 내용을 나의 로컬로 </a:t>
            </a:r>
            <a:r>
              <a:rPr lang="en-US" altLang="ko-KR" dirty="0"/>
              <a:t>pull</a:t>
            </a:r>
          </a:p>
          <a:p>
            <a:pPr lvl="1"/>
            <a:r>
              <a:rPr lang="ko-KR" altLang="en-US" dirty="0">
                <a:latin typeface="+mn-ea"/>
              </a:rPr>
              <a:t>나의 로컬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과 연결하기</a:t>
            </a:r>
            <a:r>
              <a:rPr lang="en-US" altLang="ko-KR" dirty="0"/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remote add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upstream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latin typeface="+mn-ea"/>
                <a:hlinkClick r:id="rId3"/>
              </a:rPr>
              <a:t>https://github.com/paichaisw/fork_sample.git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pull upstream main # upstream main</a:t>
            </a:r>
            <a:r>
              <a:rPr lang="ko-KR" altLang="en-US" dirty="0">
                <a:latin typeface="+mn-ea"/>
              </a:rPr>
              <a:t>의 최신 내용을 나의 로컬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877" y="2790523"/>
            <a:ext cx="6991350" cy="4667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066" y="3816234"/>
            <a:ext cx="6534150" cy="2295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0562" y="4749386"/>
            <a:ext cx="19335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88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328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 내용을 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</a:p>
          <a:p>
            <a:pPr lvl="1"/>
            <a:r>
              <a:rPr lang="ko-KR" altLang="en-US" dirty="0">
                <a:latin typeface="+mn-ea"/>
              </a:rPr>
              <a:t>나의 로컬에서 </a:t>
            </a:r>
            <a:r>
              <a:rPr lang="en-US" altLang="ko-KR" dirty="0">
                <a:latin typeface="+mn-ea"/>
              </a:rPr>
              <a:t>develop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 –d </a:t>
            </a:r>
            <a:r>
              <a:rPr lang="en-US" altLang="ko-KR" dirty="0">
                <a:latin typeface="+mn-ea"/>
              </a:rPr>
              <a:t>develop</a:t>
            </a:r>
          </a:p>
          <a:p>
            <a:pPr lvl="1"/>
            <a:r>
              <a:rPr lang="ko-KR" altLang="en-US" dirty="0">
                <a:latin typeface="+mn-ea"/>
              </a:rPr>
              <a:t>나의 로컬에서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으로 </a:t>
            </a:r>
            <a:r>
              <a:rPr lang="en-US" altLang="ko-KR" dirty="0">
                <a:latin typeface="+mn-ea"/>
              </a:rPr>
              <a:t>main 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/>
          </a:p>
          <a:p>
            <a:pPr marL="2873375" lvl="1" indent="-2606675">
              <a:buNone/>
            </a:pPr>
            <a:r>
              <a:rPr lang="en-US" altLang="ko-KR" dirty="0">
                <a:latin typeface="+mn-ea"/>
              </a:rPr>
              <a:t>  ☞ git push origin main # </a:t>
            </a:r>
            <a:r>
              <a:rPr lang="ko-KR" altLang="en-US" dirty="0">
                <a:latin typeface="+mn-ea"/>
              </a:rPr>
              <a:t>로컬 최신 내용</a:t>
            </a:r>
            <a:r>
              <a:rPr lang="en-US" altLang="ko-KR" dirty="0">
                <a:latin typeface="+mn-ea"/>
              </a:rPr>
              <a:t>( = upstream</a:t>
            </a:r>
            <a:r>
              <a:rPr lang="ko-KR" altLang="en-US" dirty="0">
                <a:latin typeface="+mn-ea"/>
              </a:rPr>
              <a:t> 최신내용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을 </a:t>
            </a:r>
            <a:endParaRPr lang="en-US" altLang="ko-KR" dirty="0">
              <a:latin typeface="+mn-ea"/>
            </a:endParaRPr>
          </a:p>
          <a:p>
            <a:pPr marL="2873375" lvl="1" indent="-2606675">
              <a:buNone/>
            </a:pPr>
            <a:r>
              <a:rPr lang="en-US" altLang="ko-KR" dirty="0">
                <a:latin typeface="+mn-ea"/>
              </a:rPr>
              <a:t>                                    </a:t>
            </a:r>
            <a:r>
              <a:rPr lang="ko-KR" altLang="en-US" dirty="0">
                <a:latin typeface="+mn-ea"/>
              </a:rPr>
              <a:t>나의 원격저장소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39815"/>
            <a:ext cx="8686800" cy="29813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3319777" y="5453742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485190" y="4660017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Update</a:t>
            </a:r>
            <a:r>
              <a:rPr lang="ko-KR" altLang="en-US" sz="1400" dirty="0">
                <a:solidFill>
                  <a:srgbClr val="0000FF"/>
                </a:solidFill>
              </a:rPr>
              <a:t>됨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997098" y="4862206"/>
            <a:ext cx="250811" cy="6241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653022" y="3801436"/>
            <a:ext cx="916557" cy="2034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97DCFA-73BC-471E-8105-4CF1EA3CE6DE}"/>
              </a:ext>
            </a:extLst>
          </p:cNvPr>
          <p:cNvCxnSpPr>
            <a:cxnSpLocks/>
          </p:cNvCxnSpPr>
          <p:nvPr/>
        </p:nvCxnSpPr>
        <p:spPr>
          <a:xfrm>
            <a:off x="632310" y="4551882"/>
            <a:ext cx="24918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24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425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 내용을 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</a:p>
          <a:p>
            <a:pPr lvl="1"/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develop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–d origin develop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2361371"/>
            <a:ext cx="3990975" cy="31623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49" y="2432129"/>
            <a:ext cx="3810000" cy="308610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4402212" y="3565137"/>
            <a:ext cx="329215" cy="377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8AD37A-0283-48C0-82CE-C708105F8879}"/>
              </a:ext>
            </a:extLst>
          </p:cNvPr>
          <p:cNvSpPr/>
          <p:nvPr/>
        </p:nvSpPr>
        <p:spPr>
          <a:xfrm flipH="1">
            <a:off x="1642134" y="2569025"/>
            <a:ext cx="970436" cy="259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F9BEFC-1E67-4EC8-B8DD-1D4F5F2B7EC0}"/>
              </a:ext>
            </a:extLst>
          </p:cNvPr>
          <p:cNvSpPr/>
          <p:nvPr/>
        </p:nvSpPr>
        <p:spPr>
          <a:xfrm flipH="1">
            <a:off x="5854905" y="2569025"/>
            <a:ext cx="970436" cy="259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EF3E53-9594-4136-8AC4-940BB72506DD}"/>
              </a:ext>
            </a:extLst>
          </p:cNvPr>
          <p:cNvSpPr txBox="1">
            <a:spLocks/>
          </p:cNvSpPr>
          <p:nvPr/>
        </p:nvSpPr>
        <p:spPr>
          <a:xfrm>
            <a:off x="341787" y="5393467"/>
            <a:ext cx="8642350" cy="833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1600" dirty="0" err="1">
                <a:solidFill>
                  <a:srgbClr val="0000FF"/>
                </a:solidFill>
              </a:rPr>
              <a:t>완료후</a:t>
            </a:r>
            <a:r>
              <a:rPr lang="ko-KR" altLang="en-US" sz="1600" dirty="0">
                <a:solidFill>
                  <a:srgbClr val="0000FF"/>
                </a:solidFill>
              </a:rPr>
              <a:t> 작업했던 내용을 정리해 놓아야 함</a:t>
            </a:r>
            <a:r>
              <a:rPr lang="en-US" altLang="ko-KR" sz="1600" dirty="0">
                <a:solidFill>
                  <a:srgbClr val="0000FF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</a:rPr>
              <a:t>Upstream </a:t>
            </a:r>
            <a:r>
              <a:rPr lang="ko-KR" altLang="en-US" sz="1600" dirty="0">
                <a:solidFill>
                  <a:srgbClr val="0000FF"/>
                </a:solidFill>
              </a:rPr>
              <a:t>내용 </a:t>
            </a:r>
            <a:r>
              <a:rPr lang="en-US" altLang="ko-KR" sz="1600" dirty="0">
                <a:solidFill>
                  <a:srgbClr val="0000FF"/>
                </a:solidFill>
              </a:rPr>
              <a:t>= origin</a:t>
            </a:r>
            <a:r>
              <a:rPr lang="ko-KR" altLang="en-US" sz="1600" dirty="0">
                <a:solidFill>
                  <a:srgbClr val="0000FF"/>
                </a:solidFill>
              </a:rPr>
              <a:t> 내용 </a:t>
            </a:r>
            <a:r>
              <a:rPr lang="en-US" altLang="ko-KR" sz="1600" dirty="0">
                <a:solidFill>
                  <a:srgbClr val="0000FF"/>
                </a:solidFill>
              </a:rPr>
              <a:t>= </a:t>
            </a:r>
            <a:r>
              <a:rPr lang="ko-KR" altLang="en-US" sz="1600" dirty="0">
                <a:solidFill>
                  <a:srgbClr val="0000FF"/>
                </a:solidFill>
              </a:rPr>
              <a:t>로컬 내용 </a:t>
            </a:r>
            <a:r>
              <a:rPr lang="en-US" altLang="ko-KR" sz="1600" dirty="0">
                <a:solidFill>
                  <a:srgbClr val="0000FF"/>
                </a:solidFill>
              </a:rPr>
              <a:t>, </a:t>
            </a:r>
            <a:r>
              <a:rPr lang="ko-KR" altLang="en-US" sz="1600" dirty="0">
                <a:solidFill>
                  <a:srgbClr val="0000FF"/>
                </a:solidFill>
              </a:rPr>
              <a:t>이미 사용 폐기된 </a:t>
            </a:r>
            <a:r>
              <a:rPr lang="ko-KR" altLang="en-US" sz="1600" dirty="0" err="1">
                <a:solidFill>
                  <a:srgbClr val="0000FF"/>
                </a:solidFill>
              </a:rPr>
              <a:t>브랜치</a:t>
            </a:r>
            <a:r>
              <a:rPr lang="ko-KR" altLang="en-US" sz="1600" dirty="0">
                <a:solidFill>
                  <a:srgbClr val="0000FF"/>
                </a:solidFill>
              </a:rPr>
              <a:t> 삭제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1194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전체 요약 순서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7257"/>
            <a:ext cx="8642350" cy="5225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전체 요약 순서</a:t>
            </a:r>
            <a:endParaRPr lang="en-US" altLang="ko-KR" dirty="0"/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계정에 로그인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참여하고 싶은 저장소</a:t>
            </a:r>
            <a:r>
              <a:rPr lang="en-US" altLang="ko-KR" dirty="0">
                <a:latin typeface="+mn-ea"/>
              </a:rPr>
              <a:t>(upstream)</a:t>
            </a:r>
            <a:r>
              <a:rPr lang="ko-KR" altLang="en-US" dirty="0">
                <a:latin typeface="+mn-ea"/>
              </a:rPr>
              <a:t> 찾기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Fork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로컬저장소로 </a:t>
            </a:r>
            <a:r>
              <a:rPr lang="en-US" altLang="ko-KR" dirty="0">
                <a:latin typeface="+mn-ea"/>
              </a:rPr>
              <a:t>clone</a:t>
            </a:r>
            <a:r>
              <a:rPr lang="ko-KR" altLang="en-US" dirty="0">
                <a:latin typeface="+mn-ea"/>
              </a:rPr>
              <a:t>하기 </a:t>
            </a:r>
            <a:r>
              <a:rPr lang="en-US" altLang="ko-KR" dirty="0">
                <a:latin typeface="+mn-ea"/>
              </a:rPr>
              <a:t> ☞ git clone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upstream-</a:t>
            </a:r>
            <a:r>
              <a:rPr lang="en-US" altLang="ko-KR" dirty="0" err="1">
                <a:latin typeface="+mn-ea"/>
              </a:rPr>
              <a:t>adress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로컬저장소에서 작업 </a:t>
            </a:r>
            <a:r>
              <a:rPr lang="en-US" altLang="ko-KR" dirty="0">
                <a:latin typeface="+mn-ea"/>
              </a:rPr>
              <a:t>branch </a:t>
            </a:r>
            <a:r>
              <a:rPr lang="ko-KR" altLang="en-US" dirty="0">
                <a:latin typeface="+mn-ea"/>
              </a:rPr>
              <a:t>만들기</a:t>
            </a:r>
            <a:r>
              <a:rPr lang="en-US" altLang="ko-KR" dirty="0">
                <a:latin typeface="+mn-ea"/>
              </a:rPr>
              <a:t> ☞ git checkout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기여할 내용 수정작업하기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push –u origin 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Create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pull request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승인 후</a:t>
            </a:r>
            <a:r>
              <a:rPr lang="en-US" altLang="ko-KR" dirty="0">
                <a:latin typeface="+mn-ea"/>
              </a:rPr>
              <a:t>, upstream</a:t>
            </a:r>
            <a:r>
              <a:rPr lang="ko-KR" altLang="en-US" dirty="0">
                <a:latin typeface="+mn-ea"/>
              </a:rPr>
              <a:t>내용을 </a:t>
            </a:r>
            <a:r>
              <a:rPr lang="en-US" altLang="ko-KR" dirty="0">
                <a:latin typeface="+mn-ea"/>
              </a:rPr>
              <a:t>local</a:t>
            </a:r>
            <a:r>
              <a:rPr lang="ko-KR" altLang="en-US" dirty="0">
                <a:latin typeface="+mn-ea"/>
              </a:rPr>
              <a:t> 저장소에 </a:t>
            </a:r>
            <a:r>
              <a:rPr lang="en-US" altLang="ko-KR" dirty="0">
                <a:latin typeface="+mn-ea"/>
              </a:rPr>
              <a:t>pull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pull </a:t>
            </a:r>
            <a:r>
              <a:rPr lang="en-US" altLang="ko-KR" dirty="0" err="1">
                <a:latin typeface="+mn-ea"/>
              </a:rPr>
              <a:t>upsteam</a:t>
            </a:r>
            <a:r>
              <a:rPr lang="en-US" altLang="ko-KR" dirty="0">
                <a:latin typeface="+mn-ea"/>
              </a:rPr>
              <a:t> main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로컬저장소에서 작업한 </a:t>
            </a:r>
            <a:r>
              <a:rPr lang="en-US" altLang="ko-KR" dirty="0">
                <a:latin typeface="+mn-ea"/>
              </a:rPr>
              <a:t>branch </a:t>
            </a:r>
            <a:r>
              <a:rPr lang="ko-KR" altLang="en-US" dirty="0">
                <a:latin typeface="+mn-ea"/>
              </a:rPr>
              <a:t>지우기</a:t>
            </a:r>
            <a:r>
              <a:rPr lang="en-US" altLang="ko-KR" dirty="0">
                <a:latin typeface="+mn-ea"/>
              </a:rPr>
              <a:t> ☞ git branch –d 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 내용을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으로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push origin main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원격저장소</a:t>
            </a:r>
            <a:r>
              <a:rPr lang="en-US" altLang="ko-KR" dirty="0">
                <a:latin typeface="+mn-ea"/>
              </a:rPr>
              <a:t>(origin)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r>
              <a:rPr lang="en-US" altLang="ko-KR" dirty="0">
                <a:latin typeface="+mn-ea"/>
              </a:rPr>
              <a:t> ☞ git push –d origin new-branch </a:t>
            </a:r>
          </a:p>
          <a:p>
            <a:pPr marL="533400" lvl="1" indent="-26670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3554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오픈소스 참조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7257"/>
            <a:ext cx="8642350" cy="5225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오픈소스 소개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b="0" dirty="0">
                <a:latin typeface="+mn-ea"/>
              </a:rPr>
              <a:t>  </a:t>
            </a:r>
            <a:r>
              <a:rPr lang="ko-KR" altLang="en-US" sz="1800" b="0" dirty="0">
                <a:latin typeface="+mn-ea"/>
              </a:rPr>
              <a:t>네이버 오픈소스 가이드 </a:t>
            </a:r>
            <a:r>
              <a:rPr lang="en-US" altLang="ko-KR" sz="1800" b="0" dirty="0">
                <a:latin typeface="+mn-ea"/>
              </a:rPr>
              <a:t>:     </a:t>
            </a:r>
          </a:p>
          <a:p>
            <a:pPr marL="0" indent="0">
              <a:buNone/>
            </a:pPr>
            <a:r>
              <a:rPr lang="en-US" altLang="ko-KR" sz="1800" b="0" dirty="0">
                <a:hlinkClick r:id="rId3"/>
              </a:rPr>
              <a:t>  </a:t>
            </a:r>
            <a:r>
              <a:rPr lang="en-US" altLang="ko-KR" sz="1800" b="0" dirty="0">
                <a:latin typeface="+mn-ea"/>
                <a:hlinkClick r:id="rId3"/>
              </a:rPr>
              <a:t>https://naver.github.io/OpenSourceGuide/book/</a:t>
            </a:r>
            <a:endParaRPr lang="en-US" altLang="ko-KR" sz="1800" b="0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53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B0DE97-0095-4907-9BDD-4CABC915F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539" y="2065581"/>
            <a:ext cx="7376845" cy="241572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클릭하자마자 곧 바로 나의 원격저장소에 복사 시작됨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7459041" y="2528458"/>
            <a:ext cx="508010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212442" y="2542976"/>
            <a:ext cx="1592403" cy="229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V="1">
            <a:off x="1890445" y="2700385"/>
            <a:ext cx="5568596" cy="211255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52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951" y="2176796"/>
            <a:ext cx="6871246" cy="289193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</a:t>
            </a:r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계정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ko-KR" altLang="en-US" dirty="0">
                <a:latin typeface="+mn-ea"/>
              </a:rPr>
              <a:t>저장소가 자동 생성되어 이곳으로 복사됨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1105798" y="2240451"/>
            <a:ext cx="2005086" cy="404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3526176" y="1912738"/>
            <a:ext cx="649431" cy="178683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3526176" y="3764508"/>
            <a:ext cx="2044558" cy="926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 flipV="1">
            <a:off x="1775404" y="2644915"/>
            <a:ext cx="928655" cy="226275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3">
            <a:extLst>
              <a:ext uri="{FF2B5EF4-FFF2-40B4-BE49-F238E27FC236}">
                <a16:creationId xmlns:a16="http://schemas.microsoft.com/office/drawing/2014/main" id="{6B1A33DE-59D5-426F-9D46-4B8EC910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02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19" y="2064257"/>
            <a:ext cx="8025977" cy="391316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남의 원격저장소가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그대로 복사됨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9" name="제목 3">
            <a:extLst>
              <a:ext uri="{FF2B5EF4-FFF2-40B4-BE49-F238E27FC236}">
                <a16:creationId xmlns:a16="http://schemas.microsoft.com/office/drawing/2014/main" id="{6B1A33DE-59D5-426F-9D46-4B8EC910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694839" y="2747161"/>
            <a:ext cx="2242424" cy="2109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17989" y="3171887"/>
            <a:ext cx="1643246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586029" y="2092806"/>
            <a:ext cx="501992" cy="440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81" y="21745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51432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00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시작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</a:t>
            </a:r>
            <a:r>
              <a:rPr lang="en-US" altLang="ko-KR" dirty="0">
                <a:latin typeface="+mn-ea"/>
              </a:rPr>
              <a:t>: fork </a:t>
            </a:r>
            <a:r>
              <a:rPr lang="ko-KR" altLang="en-US" dirty="0">
                <a:latin typeface="+mn-ea"/>
              </a:rPr>
              <a:t>된 저장소를 의미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79" y="1942799"/>
            <a:ext cx="7703555" cy="365179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180618" y="3577535"/>
            <a:ext cx="1506077" cy="2536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868103" y="3531235"/>
            <a:ext cx="300942" cy="300942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>
            <a:off x="1076446" y="1942799"/>
            <a:ext cx="2222339" cy="163473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96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원격저장소를 </a:t>
            </a:r>
            <a:r>
              <a:rPr lang="ko-KR" altLang="en-US" dirty="0">
                <a:solidFill>
                  <a:srgbClr val="0000FF"/>
                </a:solidFill>
              </a:rPr>
              <a:t>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로컬저장소로 복제된 내용을 가져와 작업을 하기 위하여 로컬 저장소 만들기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Clone</a:t>
            </a:r>
            <a:r>
              <a:rPr lang="ko-KR" altLang="en-US" dirty="0">
                <a:latin typeface="+mn-ea"/>
              </a:rPr>
              <a:t>명령을 수행하면 자동적으로 폴더가 생성됨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E5D1169-E52A-4E3E-A156-D59B6F243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166" y="2379358"/>
            <a:ext cx="4359668" cy="346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4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복제를 원하는 </a:t>
            </a: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로 이동 후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동작 시킴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</a:t>
            </a:r>
            <a:r>
              <a:rPr lang="ko-KR" altLang="en-US" dirty="0">
                <a:latin typeface="+mn-ea"/>
              </a:rPr>
              <a:t>실습을 위하여 새로운 </a:t>
            </a:r>
            <a:r>
              <a:rPr lang="en-US" altLang="ko-KR" dirty="0">
                <a:latin typeface="+mn-ea"/>
              </a:rPr>
              <a:t>directory (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en-US" altLang="ko-KR" dirty="0">
                <a:latin typeface="+mn-ea"/>
              </a:rPr>
              <a:t>: workplace)</a:t>
            </a:r>
            <a:r>
              <a:rPr lang="ko-KR" altLang="en-US" dirty="0">
                <a:latin typeface="+mn-ea"/>
              </a:rPr>
              <a:t>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만들고 이곳으로 이동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586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3949</TotalTime>
  <Words>1751</Words>
  <Application>Microsoft Office PowerPoint</Application>
  <PresentationFormat>화면 슬라이드 쇼(4:3)</PresentationFormat>
  <Paragraphs>425</Paragraphs>
  <Slides>34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inherit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실습 내용 (Forking workflow)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로컬저장소에서 작업하고 나의 원격저장소로 Push하기</vt:lpstr>
      <vt:lpstr>나의 로컬저장소에서 작업하고 나의 원격저장소로 Push하기</vt:lpstr>
      <vt:lpstr>나의 로컬저장소에서 작업하고 나의 원격저장소로 Push하기</vt:lpstr>
      <vt:lpstr>나의 원격저장소에서 남의 원격저장소로 Pull Request하기</vt:lpstr>
      <vt:lpstr>Pull Request</vt:lpstr>
      <vt:lpstr>나의 원격저장소에서 남의 원격저장소로 Pull Request하기</vt:lpstr>
      <vt:lpstr>나의 원격저장소에서 남의 원격저장소로 Pull Request하기</vt:lpstr>
      <vt:lpstr>나의 원격저장소에서 남의 원격저장소로 Pull Request하기</vt:lpstr>
      <vt:lpstr>나의 원격저장소에서 남의 원격저장소로 Pull Request하기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Pull Request 최종결과 확인</vt:lpstr>
      <vt:lpstr>Pull Request 최종결과 확인</vt:lpstr>
      <vt:lpstr>Pull Request 최종결과 확인 후 마무리 작업</vt:lpstr>
      <vt:lpstr>Pull Request 최종결과 확인 후 마무리 작업</vt:lpstr>
      <vt:lpstr>Pull Request 최종결과 확인 후 마무리 작업</vt:lpstr>
      <vt:lpstr>Pull Request 최종결과 확인 후 마무리 작업</vt:lpstr>
      <vt:lpstr>전체 요약 순서</vt:lpstr>
      <vt:lpstr>오픈소스 참조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571</cp:revision>
  <dcterms:created xsi:type="dcterms:W3CDTF">2021-03-25T01:55:58Z</dcterms:created>
  <dcterms:modified xsi:type="dcterms:W3CDTF">2021-04-09T04:12:02Z</dcterms:modified>
</cp:coreProperties>
</file>