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0"/>
  </p:notesMasterIdLst>
  <p:sldIdLst>
    <p:sldId id="369" r:id="rId2"/>
    <p:sldId id="442" r:id="rId3"/>
    <p:sldId id="365" r:id="rId4"/>
    <p:sldId id="373" r:id="rId5"/>
    <p:sldId id="441" r:id="rId6"/>
    <p:sldId id="366" r:id="rId7"/>
    <p:sldId id="375" r:id="rId8"/>
    <p:sldId id="376" r:id="rId9"/>
    <p:sldId id="378" r:id="rId10"/>
    <p:sldId id="377" r:id="rId11"/>
    <p:sldId id="379" r:id="rId12"/>
    <p:sldId id="380" r:id="rId13"/>
    <p:sldId id="381" r:id="rId14"/>
    <p:sldId id="385" r:id="rId15"/>
    <p:sldId id="382" r:id="rId16"/>
    <p:sldId id="388" r:id="rId17"/>
    <p:sldId id="387" r:id="rId18"/>
    <p:sldId id="389" r:id="rId19"/>
    <p:sldId id="390" r:id="rId20"/>
    <p:sldId id="391" r:id="rId21"/>
    <p:sldId id="392" r:id="rId22"/>
    <p:sldId id="393" r:id="rId23"/>
    <p:sldId id="394" r:id="rId24"/>
    <p:sldId id="395" r:id="rId25"/>
    <p:sldId id="396" r:id="rId26"/>
    <p:sldId id="397" r:id="rId27"/>
    <p:sldId id="398" r:id="rId28"/>
    <p:sldId id="399" r:id="rId29"/>
    <p:sldId id="400" r:id="rId30"/>
    <p:sldId id="401" r:id="rId31"/>
    <p:sldId id="402" r:id="rId32"/>
    <p:sldId id="403" r:id="rId33"/>
    <p:sldId id="404" r:id="rId34"/>
    <p:sldId id="405" r:id="rId35"/>
    <p:sldId id="406" r:id="rId36"/>
    <p:sldId id="407" r:id="rId37"/>
    <p:sldId id="408" r:id="rId38"/>
    <p:sldId id="409" r:id="rId39"/>
    <p:sldId id="410" r:id="rId40"/>
    <p:sldId id="411" r:id="rId41"/>
    <p:sldId id="412" r:id="rId42"/>
    <p:sldId id="413" r:id="rId43"/>
    <p:sldId id="414" r:id="rId44"/>
    <p:sldId id="429" r:id="rId45"/>
    <p:sldId id="431" r:id="rId46"/>
    <p:sldId id="432" r:id="rId47"/>
    <p:sldId id="433" r:id="rId48"/>
    <p:sldId id="435" r:id="rId49"/>
    <p:sldId id="436" r:id="rId50"/>
    <p:sldId id="437" r:id="rId51"/>
    <p:sldId id="438" r:id="rId52"/>
    <p:sldId id="439" r:id="rId53"/>
    <p:sldId id="434" r:id="rId54"/>
    <p:sldId id="386" r:id="rId55"/>
    <p:sldId id="383" r:id="rId56"/>
    <p:sldId id="374" r:id="rId57"/>
    <p:sldId id="368" r:id="rId58"/>
    <p:sldId id="372" r:id="rId59"/>
    <p:sldId id="370" r:id="rId60"/>
    <p:sldId id="371" r:id="rId61"/>
    <p:sldId id="285" r:id="rId62"/>
    <p:sldId id="364" r:id="rId63"/>
    <p:sldId id="367" r:id="rId64"/>
    <p:sldId id="363" r:id="rId65"/>
    <p:sldId id="289" r:id="rId66"/>
    <p:sldId id="291" r:id="rId67"/>
    <p:sldId id="292" r:id="rId68"/>
    <p:sldId id="259" r:id="rId69"/>
    <p:sldId id="295" r:id="rId70"/>
    <p:sldId id="430" r:id="rId71"/>
    <p:sldId id="415" r:id="rId72"/>
    <p:sldId id="416" r:id="rId73"/>
    <p:sldId id="417" r:id="rId74"/>
    <p:sldId id="418" r:id="rId75"/>
    <p:sldId id="419" r:id="rId76"/>
    <p:sldId id="420" r:id="rId77"/>
    <p:sldId id="421" r:id="rId78"/>
    <p:sldId id="422" r:id="rId79"/>
    <p:sldId id="423" r:id="rId80"/>
    <p:sldId id="424" r:id="rId81"/>
    <p:sldId id="425" r:id="rId82"/>
    <p:sldId id="426" r:id="rId83"/>
    <p:sldId id="427" r:id="rId84"/>
    <p:sldId id="428" r:id="rId85"/>
    <p:sldId id="440" r:id="rId86"/>
    <p:sldId id="443" r:id="rId87"/>
    <p:sldId id="444" r:id="rId88"/>
    <p:sldId id="445" r:id="rId8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6C0E"/>
    <a:srgbClr val="1C9F15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2" autoAdjust="0"/>
    <p:restoredTop sz="94490" autoAdjust="0"/>
  </p:normalViewPr>
  <p:slideViewPr>
    <p:cSldViewPr snapToGrid="0">
      <p:cViewPr varScale="1">
        <p:scale>
          <a:sx n="97" d="100"/>
          <a:sy n="97" d="100"/>
        </p:scale>
        <p:origin x="175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334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710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844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529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336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3772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632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8918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1293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7997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786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9714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9816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2623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7389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7008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5030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6024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3388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5586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6499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862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4135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9008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9242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664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1435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6550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7474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0430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9990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4957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444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4800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879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613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0952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09370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82685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72817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2009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3487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85181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630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33638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8852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76310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78899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72046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13678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73780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51681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92896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10484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514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72340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68936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22613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94496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2491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79093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79427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8364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11262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67164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831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51398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726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704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223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2A5D-AC2D-4154-80BD-D3C3745E4EB5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DB73-78DB-4CCB-9DA0-3F958FE7D576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41415-E3C1-47A1-AF1D-3E002F2731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590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2A5D-AC2D-4154-80BD-D3C3745E4EB5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  <p:sldLayoutId id="2147483675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sthill-sibling/fork_sample.gi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9/7/create-pull-request-github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9/7/create-pull-request-github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9/7/create-pull-request-github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9/7/create-pull-request-github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9/7/create-pull-request-github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9/7/create-pull-request-github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9/7/create-pull-request-github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9/7/create-pull-request-github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9/7/create-pull-request-github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ctocat/Spoon-Knife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hyperlink" Target="https://dev.to/maybebored/part-1-setting-up-git-5819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hyperlink" Target="https://gmlwjd9405.github.io/2017/10/27/how-to-collaborate-on-GitHub-1.html" TargetMode="External"/><Relationship Id="rId3" Type="http://schemas.openxmlformats.org/officeDocument/2006/relationships/hyperlink" Target="https://dev-youngjun.tistory.com/47" TargetMode="External"/><Relationship Id="rId7" Type="http://schemas.openxmlformats.org/officeDocument/2006/relationships/hyperlink" Target="https://lhy.kr/git-workflow" TargetMode="Externa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victorydntmd.tistory.com/91" TargetMode="External"/><Relationship Id="rId5" Type="http://schemas.openxmlformats.org/officeDocument/2006/relationships/hyperlink" Target="https://velog.io/@cos/Github%EC%97%90%EC%84%9C-%ED%98%91%EC%97%85%ED%95%98%EB%8A%94-%EB%B0%A9%EB%B2%95" TargetMode="External"/><Relationship Id="rId4" Type="http://schemas.openxmlformats.org/officeDocument/2006/relationships/hyperlink" Target="https://velog.io/@jinuku/Git-%ED%98%91%EC%97%85-%EA%B0%80%EC%9D%B4%EB%93%9C" TargetMode="Externa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2403917/moving-only-specific-files-to-new-branch#comment71955446_42404070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</a:t>
            </a:r>
            <a:r>
              <a:rPr lang="ko-KR" altLang="en-US" dirty="0" smtClean="0"/>
              <a:t>원격저장소를 </a:t>
            </a:r>
            <a:r>
              <a:rPr lang="ko-KR" altLang="en-US" dirty="0"/>
              <a:t>복제하기 </a:t>
            </a:r>
            <a:r>
              <a:rPr lang="en-US" altLang="ko-KR" dirty="0"/>
              <a:t>(clone)</a:t>
            </a:r>
          </a:p>
          <a:p>
            <a:pPr lvl="1"/>
            <a:r>
              <a:rPr lang="ko-KR" altLang="en-US" dirty="0">
                <a:latin typeface="+mn-ea"/>
              </a:rPr>
              <a:t>나의 원격저장소 주소 복사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129AC9-1623-4594-8076-1770DCC7D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78" y="1987946"/>
            <a:ext cx="8095785" cy="34202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>
            <a:off x="6039578" y="4002024"/>
            <a:ext cx="350948" cy="272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595955" y="1869897"/>
            <a:ext cx="2619097" cy="213212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2EBA61F-E916-40B0-BFBF-CC4D572AE957}"/>
              </a:ext>
            </a:extLst>
          </p:cNvPr>
          <p:cNvSpPr/>
          <p:nvPr/>
        </p:nvSpPr>
        <p:spPr>
          <a:xfrm>
            <a:off x="5700124" y="3177523"/>
            <a:ext cx="844514" cy="272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B6775A-7487-4D09-9531-6F6BFF133F0A}"/>
              </a:ext>
            </a:extLst>
          </p:cNvPr>
          <p:cNvSpPr txBox="1"/>
          <p:nvPr/>
        </p:nvSpPr>
        <p:spPr>
          <a:xfrm>
            <a:off x="6144304" y="290052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2552281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</a:t>
            </a:r>
            <a:r>
              <a:rPr lang="ko-KR" altLang="en-US" dirty="0" smtClean="0"/>
              <a:t>원격저장소를 </a:t>
            </a:r>
            <a:r>
              <a:rPr lang="ko-KR" altLang="en-US" dirty="0"/>
              <a:t>복제하기 </a:t>
            </a:r>
            <a:r>
              <a:rPr lang="en-US" altLang="ko-KR" dirty="0"/>
              <a:t>(clone)</a:t>
            </a:r>
          </a:p>
          <a:p>
            <a:pPr lvl="1"/>
            <a:r>
              <a:rPr lang="en-US" altLang="ko-KR" dirty="0">
                <a:latin typeface="+mn-ea"/>
              </a:rPr>
              <a:t>Clone </a:t>
            </a:r>
            <a:r>
              <a:rPr lang="ko-KR" altLang="en-US" dirty="0">
                <a:latin typeface="+mn-ea"/>
              </a:rPr>
              <a:t>명령어 수행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clone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latin typeface="+mn-ea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https://github.com/fasthill-sibling/fork_sample.git</a:t>
            </a:r>
            <a:r>
              <a:rPr lang="en-US" altLang="ko-KR" dirty="0">
                <a:latin typeface="+mn-ea"/>
              </a:rPr>
              <a:t>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               (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에서 복사한 저장소 주소</a:t>
            </a:r>
            <a:r>
              <a:rPr lang="en-US" altLang="ko-KR" dirty="0">
                <a:latin typeface="+mn-ea"/>
              </a:rPr>
              <a:t>)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workplace</a:t>
            </a:r>
            <a:r>
              <a:rPr lang="ko-KR" altLang="en-US" dirty="0">
                <a:latin typeface="+mn-ea"/>
              </a:rPr>
              <a:t>로 이동하여 생성된 폴더 확인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원격저장소 이름과 동일</a:t>
            </a:r>
            <a:r>
              <a:rPr lang="en-US" altLang="ko-KR" dirty="0">
                <a:latin typeface="+mn-ea"/>
              </a:rPr>
              <a:t>)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A81D60-E543-4EED-9727-AE43F4347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797" y="3524703"/>
            <a:ext cx="6143626" cy="214900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69AB56A-BB1C-4E27-81D0-5712ADCA82DE}"/>
              </a:ext>
            </a:extLst>
          </p:cNvPr>
          <p:cNvSpPr/>
          <p:nvPr/>
        </p:nvSpPr>
        <p:spPr>
          <a:xfrm>
            <a:off x="2650733" y="5003799"/>
            <a:ext cx="945222" cy="331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FF54F4-B9C3-4F20-B67F-C557D3394B30}"/>
              </a:ext>
            </a:extLst>
          </p:cNvPr>
          <p:cNvSpPr/>
          <p:nvPr/>
        </p:nvSpPr>
        <p:spPr>
          <a:xfrm>
            <a:off x="2630185" y="4551452"/>
            <a:ext cx="945222" cy="236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314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</a:t>
            </a:r>
            <a:r>
              <a:rPr lang="ko-KR" altLang="en-US" dirty="0" smtClean="0"/>
              <a:t>원격저장소를 </a:t>
            </a:r>
            <a:r>
              <a:rPr lang="ko-KR" altLang="en-US" dirty="0"/>
              <a:t>복제하기 </a:t>
            </a:r>
            <a:r>
              <a:rPr lang="en-US" altLang="ko-KR" dirty="0"/>
              <a:t>(clone)</a:t>
            </a:r>
          </a:p>
          <a:p>
            <a:pPr lvl="1"/>
            <a:r>
              <a:rPr lang="en-US" altLang="ko-KR" dirty="0" err="1">
                <a:latin typeface="+mn-ea"/>
              </a:rPr>
              <a:t>fork_sample</a:t>
            </a:r>
            <a:r>
              <a:rPr lang="ko-KR" altLang="en-US" dirty="0">
                <a:latin typeface="+mn-ea"/>
              </a:rPr>
              <a:t>로 이동하여 폴더 내용 확인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원격저장소 내용과 동일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이제부터 나의 업무를 수행하고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까지 진행하게 됨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25B3B6-F0AC-4363-BBC6-432EEC43A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660" y="2819826"/>
            <a:ext cx="67913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361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작업하고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업무 </a:t>
            </a:r>
            <a:r>
              <a:rPr lang="en-US" altLang="ko-KR" dirty="0">
                <a:latin typeface="+mn-ea"/>
              </a:rPr>
              <a:t>: exp.txt</a:t>
            </a:r>
            <a:r>
              <a:rPr lang="ko-KR" altLang="en-US" dirty="0">
                <a:latin typeface="+mn-ea"/>
              </a:rPr>
              <a:t>를 열고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자신을 이름을 기입하고 저장하고 닫기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이후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까지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status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add exp.txt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commit –m ‘</a:t>
            </a:r>
            <a:r>
              <a:rPr lang="en-US" altLang="ko-KR" dirty="0" err="1">
                <a:latin typeface="+mn-ea"/>
              </a:rPr>
              <a:t>amugae</a:t>
            </a:r>
            <a:r>
              <a:rPr lang="en-US" altLang="ko-KR" dirty="0">
                <a:latin typeface="+mn-ea"/>
              </a:rPr>
              <a:t> name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’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status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9F5946-587C-4F78-82E5-8B3834AC5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628" y="1541123"/>
            <a:ext cx="2895600" cy="18288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1152CF3-66C2-4B45-AEFC-5FB2D3170FD8}"/>
              </a:ext>
            </a:extLst>
          </p:cNvPr>
          <p:cNvCxnSpPr>
            <a:cxnSpLocks/>
          </p:cNvCxnSpPr>
          <p:nvPr/>
        </p:nvCxnSpPr>
        <p:spPr>
          <a:xfrm>
            <a:off x="4572000" y="2270589"/>
            <a:ext cx="966628" cy="277402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9D1C0F68-8114-48E9-B142-7DFCA29EB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928" y="4217544"/>
            <a:ext cx="59055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169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작업하고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 저장소 확인하기</a:t>
            </a:r>
            <a:r>
              <a:rPr lang="en-US" altLang="ko-KR" dirty="0">
                <a:latin typeface="+mn-ea"/>
              </a:rPr>
              <a:t>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remote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–v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→ clone</a:t>
            </a:r>
            <a:r>
              <a:rPr lang="ko-KR" altLang="en-US" dirty="0">
                <a:latin typeface="+mn-ea"/>
              </a:rPr>
              <a:t>에서는 자동적으로 </a:t>
            </a:r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가 연결되어 있음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-u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origin main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6B5969-E0CD-4461-8F22-61EAD9458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625" y="2420527"/>
            <a:ext cx="6486525" cy="7429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9355106-FA40-48CE-82D6-7AA7715E7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25" y="4336389"/>
            <a:ext cx="74485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871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작업하고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 저장소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내용 확인</a:t>
            </a:r>
            <a:r>
              <a:rPr lang="en-US" altLang="ko-KR" dirty="0">
                <a:latin typeface="+mn-ea"/>
              </a:rPr>
              <a:t> 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4508177-3FA3-49B2-99ED-5D76B074D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5" y="1946526"/>
            <a:ext cx="7901815" cy="160833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47038A4-9D8B-4E63-B191-BB5F30948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157" y="3524038"/>
            <a:ext cx="7361326" cy="303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677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8195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Request(PR)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sz="1600" dirty="0">
                <a:latin typeface="+mn-ea"/>
              </a:rPr>
              <a:t>내가 수정한 것을 당겨서</a:t>
            </a:r>
            <a:r>
              <a:rPr lang="en-US" altLang="ko-KR" sz="1600" dirty="0">
                <a:latin typeface="+mn-ea"/>
              </a:rPr>
              <a:t>(pull) </a:t>
            </a:r>
            <a:r>
              <a:rPr lang="ko-KR" altLang="en-US" sz="1600" dirty="0">
                <a:latin typeface="+mn-ea"/>
              </a:rPr>
              <a:t>당신의 저장소에 </a:t>
            </a:r>
            <a:r>
              <a:rPr lang="en-US" altLang="ko-KR" sz="1600" dirty="0">
                <a:latin typeface="+mn-ea"/>
              </a:rPr>
              <a:t>merge</a:t>
            </a:r>
            <a:r>
              <a:rPr lang="ko-KR" altLang="en-US" sz="1600" dirty="0">
                <a:latin typeface="+mn-ea"/>
              </a:rPr>
              <a:t>시켜 달라고 요청</a:t>
            </a:r>
            <a:r>
              <a:rPr lang="en-US" altLang="ko-KR" sz="1600" dirty="0">
                <a:latin typeface="+mn-ea"/>
              </a:rPr>
              <a:t>(Request)</a:t>
            </a:r>
          </a:p>
          <a:p>
            <a:pPr lvl="1"/>
            <a:endParaRPr lang="en-US" altLang="ko-KR" dirty="0">
              <a:latin typeface="+mn-ea"/>
            </a:endParaRPr>
          </a:p>
          <a:p>
            <a:r>
              <a:rPr lang="en-US" altLang="ko-KR" dirty="0" smtClean="0"/>
              <a:t>Pull Request </a:t>
            </a:r>
            <a:r>
              <a:rPr lang="ko-KR" altLang="en-US" dirty="0" smtClean="0"/>
              <a:t>과정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1448310" y="3188520"/>
            <a:ext cx="2192893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남의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원격저장소</a:t>
            </a:r>
            <a:r>
              <a:rPr lang="en-US" altLang="ko-KR" sz="1400" dirty="0" smtClean="0">
                <a:solidFill>
                  <a:schemeClr val="tx1"/>
                </a:solidFill>
              </a:rPr>
              <a:t>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918586" y="3188520"/>
            <a:ext cx="2148964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나</a:t>
            </a:r>
            <a:r>
              <a:rPr lang="ko-KR" altLang="en-US" sz="1400" dirty="0" smtClean="0">
                <a:solidFill>
                  <a:schemeClr val="tx1"/>
                </a:solidFill>
              </a:rPr>
              <a:t>의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원격저장소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448311" y="2945481"/>
            <a:ext cx="899565" cy="24617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upstream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4918586" y="2945481"/>
            <a:ext cx="899565" cy="24617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origin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918586" y="4420420"/>
            <a:ext cx="2148964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나</a:t>
            </a:r>
            <a:r>
              <a:rPr lang="ko-KR" altLang="en-US" sz="1400" dirty="0" smtClean="0">
                <a:solidFill>
                  <a:schemeClr val="tx1"/>
                </a:solidFill>
              </a:rPr>
              <a:t>의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로컬저장소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641203" y="3335313"/>
            <a:ext cx="127738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85792" y="3024964"/>
            <a:ext cx="693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① fork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5650168" y="3850406"/>
            <a:ext cx="0" cy="57001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87505" y="3981121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② clone</a:t>
            </a:r>
            <a:endParaRPr lang="ko-KR" altLang="en-US" sz="1400" dirty="0"/>
          </a:p>
        </p:txBody>
      </p:sp>
      <p:cxnSp>
        <p:nvCxnSpPr>
          <p:cNvPr id="21" name="직선 화살표 연결선 20"/>
          <p:cNvCxnSpPr/>
          <p:nvPr/>
        </p:nvCxnSpPr>
        <p:spPr>
          <a:xfrm flipH="1" flipV="1">
            <a:off x="6211914" y="3849600"/>
            <a:ext cx="4276" cy="57082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185828" y="3987750"/>
            <a:ext cx="7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③ push</a:t>
            </a:r>
            <a:endParaRPr lang="ko-KR" altLang="en-US" sz="1400" dirty="0"/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3641203" y="3733800"/>
            <a:ext cx="127738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62152" y="3765678"/>
            <a:ext cx="742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④ Pull</a:t>
            </a:r>
          </a:p>
          <a:p>
            <a:pPr algn="ctr"/>
            <a:r>
              <a:rPr lang="en-US" altLang="ko-KR" sz="1400" dirty="0" smtClean="0"/>
              <a:t>request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861412" y="3557686"/>
            <a:ext cx="829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⑤merge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9299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</a:p>
          <a:p>
            <a:pPr lvl="1"/>
            <a:r>
              <a:rPr lang="en-US" altLang="ko-KR" sz="1600" dirty="0">
                <a:latin typeface="+mn-ea"/>
              </a:rPr>
              <a:t>Pull Request </a:t>
            </a:r>
            <a:r>
              <a:rPr lang="ko-KR" altLang="en-US" dirty="0">
                <a:latin typeface="+mn-ea"/>
              </a:rPr>
              <a:t>버튼 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5AD1CED-DE95-414C-A341-957F305AF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836" y="2128029"/>
            <a:ext cx="7176488" cy="3409742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5FA2B1-BFAF-488E-9931-C537BCE01888}"/>
              </a:ext>
            </a:extLst>
          </p:cNvPr>
          <p:cNvCxnSpPr>
            <a:cxnSpLocks/>
          </p:cNvCxnSpPr>
          <p:nvPr/>
        </p:nvCxnSpPr>
        <p:spPr>
          <a:xfrm flipH="1">
            <a:off x="2146885" y="1918697"/>
            <a:ext cx="736436" cy="794039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6E580D-69EA-478E-897A-F2B4CD5B9548}"/>
              </a:ext>
            </a:extLst>
          </p:cNvPr>
          <p:cNvSpPr/>
          <p:nvPr/>
        </p:nvSpPr>
        <p:spPr>
          <a:xfrm>
            <a:off x="1724628" y="2712736"/>
            <a:ext cx="844514" cy="272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706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8C5767C-F3DA-4516-BD7F-A50500F05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17" y="2061931"/>
            <a:ext cx="7233222" cy="3883256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</a:p>
          <a:p>
            <a:pPr lvl="1"/>
            <a:r>
              <a:rPr lang="en-US" altLang="ko-KR" dirty="0">
                <a:latin typeface="+mn-ea"/>
              </a:rPr>
              <a:t>New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Pull Request </a:t>
            </a:r>
            <a:r>
              <a:rPr lang="ko-KR" altLang="en-US" dirty="0">
                <a:latin typeface="+mn-ea"/>
              </a:rPr>
              <a:t>버튼 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6E580D-69EA-478E-897A-F2B4CD5B9548}"/>
              </a:ext>
            </a:extLst>
          </p:cNvPr>
          <p:cNvSpPr/>
          <p:nvPr/>
        </p:nvSpPr>
        <p:spPr>
          <a:xfrm>
            <a:off x="6802588" y="3156975"/>
            <a:ext cx="1026319" cy="272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81FFF55-C420-44EE-8FBB-E1E873A2F3FD}"/>
              </a:ext>
            </a:extLst>
          </p:cNvPr>
          <p:cNvCxnSpPr>
            <a:cxnSpLocks/>
          </p:cNvCxnSpPr>
          <p:nvPr/>
        </p:nvCxnSpPr>
        <p:spPr>
          <a:xfrm>
            <a:off x="3544584" y="1900719"/>
            <a:ext cx="3258004" cy="1256256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358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</a:p>
          <a:p>
            <a:pPr lvl="1"/>
            <a:r>
              <a:rPr lang="ko-KR" altLang="en-US" dirty="0">
                <a:latin typeface="+mn-ea"/>
              </a:rPr>
              <a:t>남의 원격저장소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원래의 저장소</a:t>
            </a:r>
            <a:r>
              <a:rPr lang="en-US" altLang="ko-KR" dirty="0">
                <a:latin typeface="+mn-ea"/>
              </a:rPr>
              <a:t>, upstream)</a:t>
            </a:r>
            <a:r>
              <a:rPr lang="ko-KR" altLang="en-US" dirty="0">
                <a:latin typeface="+mn-ea"/>
              </a:rPr>
              <a:t>로 연결됨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Create pull request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9032C1-FC43-4479-8DA0-C1C73A796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39" y="2329376"/>
            <a:ext cx="8157633" cy="348303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6E580D-69EA-478E-897A-F2B4CD5B9548}"/>
              </a:ext>
            </a:extLst>
          </p:cNvPr>
          <p:cNvSpPr/>
          <p:nvPr/>
        </p:nvSpPr>
        <p:spPr>
          <a:xfrm>
            <a:off x="565128" y="2448057"/>
            <a:ext cx="2044508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81FFF55-C420-44EE-8FBB-E1E873A2F3FD}"/>
              </a:ext>
            </a:extLst>
          </p:cNvPr>
          <p:cNvCxnSpPr>
            <a:cxnSpLocks/>
          </p:cNvCxnSpPr>
          <p:nvPr/>
        </p:nvCxnSpPr>
        <p:spPr>
          <a:xfrm>
            <a:off x="1520580" y="1952090"/>
            <a:ext cx="0" cy="49596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D753F01-4BA4-454C-9E5F-686EFD058264}"/>
              </a:ext>
            </a:extLst>
          </p:cNvPr>
          <p:cNvSpPr/>
          <p:nvPr/>
        </p:nvSpPr>
        <p:spPr>
          <a:xfrm>
            <a:off x="6852912" y="5297897"/>
            <a:ext cx="1407510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52A6BA5-165E-4042-BDD3-6638644F643A}"/>
              </a:ext>
            </a:extLst>
          </p:cNvPr>
          <p:cNvCxnSpPr>
            <a:cxnSpLocks/>
          </p:cNvCxnSpPr>
          <p:nvPr/>
        </p:nvCxnSpPr>
        <p:spPr>
          <a:xfrm>
            <a:off x="3174715" y="2250040"/>
            <a:ext cx="3678197" cy="304785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646596B7-EC0A-48F7-8246-5AD4A21BAE08}"/>
              </a:ext>
            </a:extLst>
          </p:cNvPr>
          <p:cNvSpPr/>
          <p:nvPr/>
        </p:nvSpPr>
        <p:spPr>
          <a:xfrm>
            <a:off x="961196" y="4299530"/>
            <a:ext cx="6593490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B014FC-F769-4EEE-8ED5-313F301C6A51}"/>
              </a:ext>
            </a:extLst>
          </p:cNvPr>
          <p:cNvSpPr txBox="1"/>
          <p:nvPr/>
        </p:nvSpPr>
        <p:spPr>
          <a:xfrm>
            <a:off x="82369" y="4583685"/>
            <a:ext cx="1143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1. </a:t>
            </a:r>
            <a:r>
              <a:rPr lang="ko-KR" altLang="en-US" sz="1400" dirty="0">
                <a:solidFill>
                  <a:srgbClr val="C00000"/>
                </a:solidFill>
              </a:rPr>
              <a:t>내용 확인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4AD6DCA-657B-43B5-ABD1-3CAB0DD2349C}"/>
              </a:ext>
            </a:extLst>
          </p:cNvPr>
          <p:cNvSpPr/>
          <p:nvPr/>
        </p:nvSpPr>
        <p:spPr>
          <a:xfrm>
            <a:off x="539551" y="3522824"/>
            <a:ext cx="2044508" cy="295141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497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120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남의 원격저장소의 내용을 받아서 수정 후 </a:t>
            </a:r>
            <a:r>
              <a:rPr lang="en-US" altLang="ko-KR" dirty="0" smtClean="0"/>
              <a:t>merge</a:t>
            </a:r>
            <a:r>
              <a:rPr lang="ko-KR" altLang="en-US" dirty="0" smtClean="0"/>
              <a:t>해달라고 요청하기</a:t>
            </a:r>
            <a:endParaRPr lang="en-US" altLang="ko-KR" dirty="0"/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 smtClean="0">
                <a:latin typeface="+mn-ea"/>
              </a:rPr>
              <a:t>남의 원격저장소에 있는 자료를 찾아서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나의 원격저장소에 복사</a:t>
            </a:r>
            <a:r>
              <a:rPr lang="ko-KR" altLang="en-US" dirty="0" smtClean="0">
                <a:latin typeface="+mn-ea"/>
              </a:rPr>
              <a:t>하고</a:t>
            </a:r>
            <a:endParaRPr lang="en-US" altLang="ko-KR" dirty="0" smtClean="0"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 smtClean="0">
                <a:latin typeface="+mn-ea"/>
              </a:rPr>
              <a:t>복사된 자료를 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나의 로컬저장소에 다시 복사</a:t>
            </a:r>
            <a:r>
              <a:rPr lang="ko-KR" altLang="en-US" dirty="0" smtClean="0">
                <a:latin typeface="+mn-ea"/>
              </a:rPr>
              <a:t>하여 수정한 후에</a:t>
            </a:r>
            <a:endParaRPr lang="en-US" altLang="ko-KR" dirty="0" smtClean="0"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 smtClean="0">
                <a:latin typeface="+mn-ea"/>
              </a:rPr>
              <a:t>수정한 자료를 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나의 원격저장소에 올리고</a:t>
            </a:r>
            <a:endParaRPr lang="en-US" altLang="ko-KR" dirty="0" smtClean="0">
              <a:solidFill>
                <a:srgbClr val="0000FF"/>
              </a:solidFill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 smtClean="0">
                <a:latin typeface="+mn-ea"/>
              </a:rPr>
              <a:t>원래의 저장소인 남의 원격저장소에 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merge 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요청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(Pull Request)</a:t>
            </a:r>
          </a:p>
          <a:p>
            <a:pPr marL="541338" lvl="1" indent="-274638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실습 내용</a:t>
            </a:r>
            <a:endParaRPr lang="ko-KR" altLang="en-US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448310" y="3778458"/>
            <a:ext cx="2192893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남의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원격저장소</a:t>
            </a:r>
            <a:r>
              <a:rPr lang="en-US" altLang="ko-KR" sz="1400" dirty="0" smtClean="0">
                <a:solidFill>
                  <a:schemeClr val="tx1"/>
                </a:solidFill>
              </a:rPr>
              <a:t>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918586" y="3778458"/>
            <a:ext cx="2148964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나</a:t>
            </a:r>
            <a:r>
              <a:rPr lang="ko-KR" altLang="en-US" sz="1400" dirty="0" smtClean="0">
                <a:solidFill>
                  <a:schemeClr val="tx1"/>
                </a:solidFill>
              </a:rPr>
              <a:t>의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원격저장소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448311" y="3535419"/>
            <a:ext cx="899565" cy="24617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upstream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4918586" y="3535419"/>
            <a:ext cx="899565" cy="24617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origin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918586" y="5010358"/>
            <a:ext cx="2148964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나</a:t>
            </a:r>
            <a:r>
              <a:rPr lang="ko-KR" altLang="en-US" sz="1400" dirty="0" smtClean="0">
                <a:solidFill>
                  <a:schemeClr val="tx1"/>
                </a:solidFill>
              </a:rPr>
              <a:t>의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로컬저장소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641203" y="3925251"/>
            <a:ext cx="127738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85792" y="3614902"/>
            <a:ext cx="693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① fork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5650168" y="4440344"/>
            <a:ext cx="0" cy="57001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87505" y="4571059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② clone</a:t>
            </a:r>
            <a:endParaRPr lang="ko-KR" altLang="en-US" sz="1400" dirty="0"/>
          </a:p>
        </p:txBody>
      </p:sp>
      <p:cxnSp>
        <p:nvCxnSpPr>
          <p:cNvPr id="21" name="직선 화살표 연결선 20"/>
          <p:cNvCxnSpPr/>
          <p:nvPr/>
        </p:nvCxnSpPr>
        <p:spPr>
          <a:xfrm flipH="1" flipV="1">
            <a:off x="6211914" y="4439538"/>
            <a:ext cx="4276" cy="57082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185828" y="4577688"/>
            <a:ext cx="7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③ push</a:t>
            </a:r>
            <a:endParaRPr lang="ko-KR" altLang="en-US" sz="1400" dirty="0"/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3641203" y="4323738"/>
            <a:ext cx="127738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62152" y="4355616"/>
            <a:ext cx="742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④ Pull</a:t>
            </a:r>
          </a:p>
          <a:p>
            <a:pPr algn="ctr"/>
            <a:r>
              <a:rPr lang="en-US" altLang="ko-KR" sz="1400" dirty="0" smtClean="0"/>
              <a:t>request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861412" y="4147624"/>
            <a:ext cx="829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⑤merge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49385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</a:p>
          <a:p>
            <a:pPr lvl="1"/>
            <a:r>
              <a:rPr lang="ko-KR" altLang="en-US" dirty="0">
                <a:latin typeface="+mn-ea"/>
              </a:rPr>
              <a:t>스크롤 다운하면 변경된 내용이 보임 </a:t>
            </a: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E80C27-474B-4B3D-ACC9-22125158D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538" y="2091517"/>
            <a:ext cx="7399884" cy="384311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597B688-7C0F-41FF-9630-B24473526EDB}"/>
              </a:ext>
            </a:extLst>
          </p:cNvPr>
          <p:cNvSpPr/>
          <p:nvPr/>
        </p:nvSpPr>
        <p:spPr>
          <a:xfrm>
            <a:off x="972081" y="4735643"/>
            <a:ext cx="3959147" cy="9140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027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8EB6E67-4574-4BAD-9E59-0D358A6EF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83" y="1112867"/>
            <a:ext cx="7859730" cy="510674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6E580D-69EA-478E-897A-F2B4CD5B9548}"/>
              </a:ext>
            </a:extLst>
          </p:cNvPr>
          <p:cNvSpPr/>
          <p:nvPr/>
        </p:nvSpPr>
        <p:spPr>
          <a:xfrm>
            <a:off x="1171304" y="1877310"/>
            <a:ext cx="6452122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D753F01-4BA4-454C-9E5F-686EFD058264}"/>
              </a:ext>
            </a:extLst>
          </p:cNvPr>
          <p:cNvSpPr/>
          <p:nvPr/>
        </p:nvSpPr>
        <p:spPr>
          <a:xfrm>
            <a:off x="4602875" y="5815831"/>
            <a:ext cx="1592445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129761-12E3-44F4-9FCF-46E3D8C9C702}"/>
              </a:ext>
            </a:extLst>
          </p:cNvPr>
          <p:cNvSpPr txBox="1"/>
          <p:nvPr/>
        </p:nvSpPr>
        <p:spPr>
          <a:xfrm>
            <a:off x="226082" y="1600355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1. </a:t>
            </a:r>
            <a:r>
              <a:rPr lang="ko-KR" altLang="en-US" sz="1400" dirty="0">
                <a:solidFill>
                  <a:srgbClr val="C00000"/>
                </a:solidFill>
              </a:rPr>
              <a:t>내용 확인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49EB3F-C88D-4219-8969-F12A02CCEABF}"/>
              </a:ext>
            </a:extLst>
          </p:cNvPr>
          <p:cNvSpPr txBox="1"/>
          <p:nvPr/>
        </p:nvSpPr>
        <p:spPr>
          <a:xfrm>
            <a:off x="226082" y="2994300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2. </a:t>
            </a:r>
            <a:r>
              <a:rPr lang="ko-KR" altLang="en-US" sz="1400" dirty="0">
                <a:solidFill>
                  <a:srgbClr val="C00000"/>
                </a:solidFill>
              </a:rPr>
              <a:t>제목 기입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93A7F46-E95A-48F0-B586-406E4FF90976}"/>
              </a:ext>
            </a:extLst>
          </p:cNvPr>
          <p:cNvSpPr/>
          <p:nvPr/>
        </p:nvSpPr>
        <p:spPr>
          <a:xfrm>
            <a:off x="1304203" y="2707282"/>
            <a:ext cx="1592445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A583ED-26EE-4A38-8EF5-F8516E4A0382}"/>
              </a:ext>
            </a:extLst>
          </p:cNvPr>
          <p:cNvSpPr txBox="1"/>
          <p:nvPr/>
        </p:nvSpPr>
        <p:spPr>
          <a:xfrm>
            <a:off x="3706475" y="5821044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4. PR </a:t>
            </a:r>
            <a:r>
              <a:rPr lang="ko-KR" altLang="en-US" sz="1400" dirty="0">
                <a:solidFill>
                  <a:srgbClr val="C00000"/>
                </a:solidFill>
              </a:rPr>
              <a:t>생성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B20403-7065-4267-8619-F2EC450E2E71}"/>
              </a:ext>
            </a:extLst>
          </p:cNvPr>
          <p:cNvSpPr txBox="1"/>
          <p:nvPr/>
        </p:nvSpPr>
        <p:spPr>
          <a:xfrm>
            <a:off x="226082" y="4127999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3. </a:t>
            </a:r>
            <a:r>
              <a:rPr lang="ko-KR" altLang="en-US" sz="1400" dirty="0">
                <a:solidFill>
                  <a:srgbClr val="C00000"/>
                </a:solidFill>
              </a:rPr>
              <a:t>내용 기입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6634BD-8D4D-411F-93C7-2B17EA968638}"/>
              </a:ext>
            </a:extLst>
          </p:cNvPr>
          <p:cNvSpPr/>
          <p:nvPr/>
        </p:nvSpPr>
        <p:spPr>
          <a:xfrm>
            <a:off x="600185" y="1117418"/>
            <a:ext cx="2044508" cy="295141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416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F094380-6C12-48CF-923C-EF3F4BFDE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83" y="1078787"/>
            <a:ext cx="8578296" cy="432542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5FCF17-92FD-44FC-A03B-CEC712F35F94}"/>
              </a:ext>
            </a:extLst>
          </p:cNvPr>
          <p:cNvSpPr txBox="1"/>
          <p:nvPr/>
        </p:nvSpPr>
        <p:spPr>
          <a:xfrm>
            <a:off x="7746765" y="5219057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</a:rPr>
              <a:t>제목 기입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0ABD7BC-66E9-439F-9DB5-E4C9B4BAC9AA}"/>
              </a:ext>
            </a:extLst>
          </p:cNvPr>
          <p:cNvSpPr/>
          <p:nvPr/>
        </p:nvSpPr>
        <p:spPr>
          <a:xfrm>
            <a:off x="6790604" y="4879640"/>
            <a:ext cx="1592445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037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4E24488-1B91-4B77-9641-2CC863810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1459009"/>
            <a:ext cx="8639843" cy="3940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977D99-8277-443D-8930-6FDC8413FB99}"/>
              </a:ext>
            </a:extLst>
          </p:cNvPr>
          <p:cNvSpPr txBox="1"/>
          <p:nvPr/>
        </p:nvSpPr>
        <p:spPr>
          <a:xfrm>
            <a:off x="339280" y="3947673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1. </a:t>
            </a:r>
            <a:r>
              <a:rPr lang="ko-KR" altLang="en-US" sz="1400" dirty="0">
                <a:solidFill>
                  <a:srgbClr val="0000FF"/>
                </a:solidFill>
              </a:rPr>
              <a:t>내용을 기입하면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622497-52A9-469E-8C19-06D3E32F1189}"/>
              </a:ext>
            </a:extLst>
          </p:cNvPr>
          <p:cNvSpPr/>
          <p:nvPr/>
        </p:nvSpPr>
        <p:spPr>
          <a:xfrm>
            <a:off x="1139817" y="3652532"/>
            <a:ext cx="1592445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884565" y="4163427"/>
            <a:ext cx="1878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2. Comment </a:t>
            </a:r>
            <a:r>
              <a:rPr lang="ko-KR" altLang="en-US" sz="1400" dirty="0">
                <a:solidFill>
                  <a:srgbClr val="0000FF"/>
                </a:solidFill>
              </a:rPr>
              <a:t>활성화됨 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87FCD56-9954-47F1-A6F6-0F30E127BB5F}"/>
              </a:ext>
            </a:extLst>
          </p:cNvPr>
          <p:cNvCxnSpPr>
            <a:cxnSpLocks/>
          </p:cNvCxnSpPr>
          <p:nvPr/>
        </p:nvCxnSpPr>
        <p:spPr>
          <a:xfrm>
            <a:off x="3616503" y="4335694"/>
            <a:ext cx="2085654" cy="62672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000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977D99-8277-443D-8930-6FDC8413FB99}"/>
              </a:ext>
            </a:extLst>
          </p:cNvPr>
          <p:cNvSpPr txBox="1"/>
          <p:nvPr/>
        </p:nvSpPr>
        <p:spPr>
          <a:xfrm>
            <a:off x="339280" y="3947673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1. </a:t>
            </a:r>
            <a:r>
              <a:rPr lang="ko-KR" altLang="en-US" sz="1400" dirty="0">
                <a:solidFill>
                  <a:srgbClr val="0000FF"/>
                </a:solidFill>
              </a:rPr>
              <a:t>내용을 기입하면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622497-52A9-469E-8C19-06D3E32F1189}"/>
              </a:ext>
            </a:extLst>
          </p:cNvPr>
          <p:cNvSpPr/>
          <p:nvPr/>
        </p:nvSpPr>
        <p:spPr>
          <a:xfrm>
            <a:off x="1139817" y="3652532"/>
            <a:ext cx="1592445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884565" y="4163427"/>
            <a:ext cx="1878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2. Comment </a:t>
            </a:r>
            <a:r>
              <a:rPr lang="ko-KR" altLang="en-US" sz="1400" dirty="0">
                <a:solidFill>
                  <a:srgbClr val="0000FF"/>
                </a:solidFill>
              </a:rPr>
              <a:t>활성화됨 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87FCD56-9954-47F1-A6F6-0F30E127BB5F}"/>
              </a:ext>
            </a:extLst>
          </p:cNvPr>
          <p:cNvCxnSpPr>
            <a:cxnSpLocks/>
          </p:cNvCxnSpPr>
          <p:nvPr/>
        </p:nvCxnSpPr>
        <p:spPr>
          <a:xfrm>
            <a:off x="3616503" y="4335694"/>
            <a:ext cx="2085654" cy="62672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7650108-72C6-4C90-B98F-E20AF1F44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92" y="1354427"/>
            <a:ext cx="8422676" cy="414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650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977D99-8277-443D-8930-6FDC8413FB99}"/>
              </a:ext>
            </a:extLst>
          </p:cNvPr>
          <p:cNvSpPr txBox="1"/>
          <p:nvPr/>
        </p:nvSpPr>
        <p:spPr>
          <a:xfrm>
            <a:off x="339280" y="3947673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1. </a:t>
            </a:r>
            <a:r>
              <a:rPr lang="ko-KR" altLang="en-US" sz="1400" dirty="0">
                <a:solidFill>
                  <a:srgbClr val="0000FF"/>
                </a:solidFill>
              </a:rPr>
              <a:t>내용을 기입하면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622497-52A9-469E-8C19-06D3E32F1189}"/>
              </a:ext>
            </a:extLst>
          </p:cNvPr>
          <p:cNvSpPr/>
          <p:nvPr/>
        </p:nvSpPr>
        <p:spPr>
          <a:xfrm>
            <a:off x="1139817" y="3652532"/>
            <a:ext cx="1592445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884565" y="4163427"/>
            <a:ext cx="1878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2. Comment </a:t>
            </a:r>
            <a:r>
              <a:rPr lang="ko-KR" altLang="en-US" sz="1400" dirty="0">
                <a:solidFill>
                  <a:srgbClr val="0000FF"/>
                </a:solidFill>
              </a:rPr>
              <a:t>활성화됨 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87FCD56-9954-47F1-A6F6-0F30E127BB5F}"/>
              </a:ext>
            </a:extLst>
          </p:cNvPr>
          <p:cNvCxnSpPr>
            <a:cxnSpLocks/>
          </p:cNvCxnSpPr>
          <p:nvPr/>
        </p:nvCxnSpPr>
        <p:spPr>
          <a:xfrm>
            <a:off x="3616503" y="4335694"/>
            <a:ext cx="2085654" cy="62672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D6251368-73BF-4031-B505-5BFAA2187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59" y="1482421"/>
            <a:ext cx="8260154" cy="415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1136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977D99-8277-443D-8930-6FDC8413FB99}"/>
              </a:ext>
            </a:extLst>
          </p:cNvPr>
          <p:cNvSpPr txBox="1"/>
          <p:nvPr/>
        </p:nvSpPr>
        <p:spPr>
          <a:xfrm>
            <a:off x="339280" y="3947673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1. </a:t>
            </a:r>
            <a:r>
              <a:rPr lang="ko-KR" altLang="en-US" sz="1400" dirty="0">
                <a:solidFill>
                  <a:srgbClr val="0000FF"/>
                </a:solidFill>
              </a:rPr>
              <a:t>내용을 기입하면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622497-52A9-469E-8C19-06D3E32F1189}"/>
              </a:ext>
            </a:extLst>
          </p:cNvPr>
          <p:cNvSpPr/>
          <p:nvPr/>
        </p:nvSpPr>
        <p:spPr>
          <a:xfrm>
            <a:off x="1139817" y="3652532"/>
            <a:ext cx="1592445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884565" y="4163427"/>
            <a:ext cx="1878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2. Comment </a:t>
            </a:r>
            <a:r>
              <a:rPr lang="ko-KR" altLang="en-US" sz="1400" dirty="0">
                <a:solidFill>
                  <a:srgbClr val="0000FF"/>
                </a:solidFill>
              </a:rPr>
              <a:t>활성화됨 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87FCD56-9954-47F1-A6F6-0F30E127BB5F}"/>
              </a:ext>
            </a:extLst>
          </p:cNvPr>
          <p:cNvCxnSpPr>
            <a:cxnSpLocks/>
          </p:cNvCxnSpPr>
          <p:nvPr/>
        </p:nvCxnSpPr>
        <p:spPr>
          <a:xfrm>
            <a:off x="3616503" y="4335694"/>
            <a:ext cx="2085654" cy="62672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19ECAC6-4812-468B-8246-AAB8968A7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958134"/>
            <a:ext cx="8113450" cy="538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288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977D99-8277-443D-8930-6FDC8413FB99}"/>
              </a:ext>
            </a:extLst>
          </p:cNvPr>
          <p:cNvSpPr txBox="1"/>
          <p:nvPr/>
        </p:nvSpPr>
        <p:spPr>
          <a:xfrm>
            <a:off x="339280" y="3947673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1. </a:t>
            </a:r>
            <a:r>
              <a:rPr lang="ko-KR" altLang="en-US" sz="1400" dirty="0">
                <a:solidFill>
                  <a:srgbClr val="0000FF"/>
                </a:solidFill>
              </a:rPr>
              <a:t>내용을 기입하면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622497-52A9-469E-8C19-06D3E32F1189}"/>
              </a:ext>
            </a:extLst>
          </p:cNvPr>
          <p:cNvSpPr/>
          <p:nvPr/>
        </p:nvSpPr>
        <p:spPr>
          <a:xfrm>
            <a:off x="1139817" y="3652532"/>
            <a:ext cx="1592445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884565" y="4163427"/>
            <a:ext cx="1878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2. Comment </a:t>
            </a:r>
            <a:r>
              <a:rPr lang="ko-KR" altLang="en-US" sz="1400" dirty="0">
                <a:solidFill>
                  <a:srgbClr val="0000FF"/>
                </a:solidFill>
              </a:rPr>
              <a:t>활성화됨 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87FCD56-9954-47F1-A6F6-0F30E127BB5F}"/>
              </a:ext>
            </a:extLst>
          </p:cNvPr>
          <p:cNvCxnSpPr>
            <a:cxnSpLocks/>
          </p:cNvCxnSpPr>
          <p:nvPr/>
        </p:nvCxnSpPr>
        <p:spPr>
          <a:xfrm>
            <a:off x="3616503" y="4335694"/>
            <a:ext cx="2085654" cy="62672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D2AB80E3-BF0B-4E94-9ACB-0CDA9BFC7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06" y="1239950"/>
            <a:ext cx="8147407" cy="482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61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977D99-8277-443D-8930-6FDC8413FB99}"/>
              </a:ext>
            </a:extLst>
          </p:cNvPr>
          <p:cNvSpPr txBox="1"/>
          <p:nvPr/>
        </p:nvSpPr>
        <p:spPr>
          <a:xfrm>
            <a:off x="339280" y="3947673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1. </a:t>
            </a:r>
            <a:r>
              <a:rPr lang="ko-KR" altLang="en-US" sz="1400" dirty="0">
                <a:solidFill>
                  <a:srgbClr val="0000FF"/>
                </a:solidFill>
              </a:rPr>
              <a:t>내용을 기입하면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622497-52A9-469E-8C19-06D3E32F1189}"/>
              </a:ext>
            </a:extLst>
          </p:cNvPr>
          <p:cNvSpPr/>
          <p:nvPr/>
        </p:nvSpPr>
        <p:spPr>
          <a:xfrm>
            <a:off x="1139817" y="3652532"/>
            <a:ext cx="1592445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884565" y="4163427"/>
            <a:ext cx="1878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2. Comment </a:t>
            </a:r>
            <a:r>
              <a:rPr lang="ko-KR" altLang="en-US" sz="1400" dirty="0">
                <a:solidFill>
                  <a:srgbClr val="0000FF"/>
                </a:solidFill>
              </a:rPr>
              <a:t>활성화됨 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87FCD56-9954-47F1-A6F6-0F30E127BB5F}"/>
              </a:ext>
            </a:extLst>
          </p:cNvPr>
          <p:cNvCxnSpPr>
            <a:cxnSpLocks/>
          </p:cNvCxnSpPr>
          <p:nvPr/>
        </p:nvCxnSpPr>
        <p:spPr>
          <a:xfrm>
            <a:off x="3616503" y="4335694"/>
            <a:ext cx="2085654" cy="62672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4EA7145-271E-4097-87DE-0A1398572ACC}"/>
              </a:ext>
            </a:extLst>
          </p:cNvPr>
          <p:cNvSpPr txBox="1"/>
          <p:nvPr/>
        </p:nvSpPr>
        <p:spPr>
          <a:xfrm>
            <a:off x="945223" y="1778099"/>
            <a:ext cx="316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Paichaisw</a:t>
            </a:r>
            <a:r>
              <a:rPr lang="ko-KR" altLang="en-US" dirty="0">
                <a:solidFill>
                  <a:srgbClr val="FF0000"/>
                </a:solidFill>
              </a:rPr>
              <a:t>로 가서 승인해야 함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8916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6" y="1603570"/>
            <a:ext cx="9122224" cy="381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468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solidFill>
                  <a:srgbClr val="0000FF"/>
                </a:solidFill>
              </a:rPr>
              <a:t>남의</a:t>
            </a:r>
            <a:r>
              <a:rPr lang="ko-KR" altLang="en-US" dirty="0"/>
              <a:t> </a:t>
            </a:r>
            <a:r>
              <a:rPr lang="ko-KR" altLang="en-US" dirty="0" smtClean="0"/>
              <a:t>원격저장소를 나의 원격저장소로 복제하기 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원격저장소로 로그인</a:t>
            </a:r>
            <a:r>
              <a:rPr lang="ko-KR" altLang="en-US" dirty="0">
                <a:latin typeface="+mn-ea"/>
              </a:rPr>
              <a:t>하여 찾기 창에서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복제하고자 하는 남의 원격저장소</a:t>
            </a:r>
            <a:r>
              <a:rPr lang="en-US" altLang="ko-KR" dirty="0">
                <a:latin typeface="+mn-ea"/>
              </a:rPr>
              <a:t> (</a:t>
            </a:r>
            <a:r>
              <a:rPr lang="en-US" altLang="ko-KR" dirty="0" err="1">
                <a:latin typeface="+mn-ea"/>
              </a:rPr>
              <a:t>paichaisw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fork_sample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찾기 후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9F6BE3-B9BF-4160-BD71-5FB97F5C5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39" y="2431846"/>
            <a:ext cx="7172325" cy="14097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</p:cNvCxnSpPr>
          <p:nvPr/>
        </p:nvCxnSpPr>
        <p:spPr>
          <a:xfrm flipH="1">
            <a:off x="6246688" y="2281327"/>
            <a:ext cx="308225" cy="762969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5618786" y="3044296"/>
            <a:ext cx="833386" cy="266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9DD19B1-3ADC-4223-814B-ADE8708F3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836" y="4002135"/>
            <a:ext cx="6699233" cy="1831881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D5E06FA-BFBA-4CCA-A22D-3A6F5C5CC0CC}"/>
              </a:ext>
            </a:extLst>
          </p:cNvPr>
          <p:cNvSpPr/>
          <p:nvPr/>
        </p:nvSpPr>
        <p:spPr>
          <a:xfrm>
            <a:off x="3267184" y="5154318"/>
            <a:ext cx="1541121" cy="2016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9480546-BE68-417B-92B0-B55890B0911E}"/>
              </a:ext>
            </a:extLst>
          </p:cNvPr>
          <p:cNvCxnSpPr>
            <a:cxnSpLocks/>
          </p:cNvCxnSpPr>
          <p:nvPr/>
        </p:nvCxnSpPr>
        <p:spPr>
          <a:xfrm flipH="1">
            <a:off x="4662963" y="3429000"/>
            <a:ext cx="1250397" cy="163349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2595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61" y="1618397"/>
            <a:ext cx="8972739" cy="429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6267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956160"/>
            <a:ext cx="8062520" cy="564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4651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331" y="956160"/>
            <a:ext cx="9193331" cy="539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452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1482417"/>
            <a:ext cx="796290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7434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1305306"/>
            <a:ext cx="8381063" cy="467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9801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80" y="1437346"/>
            <a:ext cx="8567724" cy="460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7957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445" y="1201854"/>
            <a:ext cx="9184445" cy="50360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387936" y="1598442"/>
            <a:ext cx="1068661" cy="38048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9003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24" y="1965278"/>
            <a:ext cx="9034676" cy="409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9461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30" y="2282230"/>
            <a:ext cx="9021170" cy="361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0637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2" y="1992573"/>
            <a:ext cx="9075598" cy="416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703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1B0DE97-0095-4907-9BDD-4CABC915F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539" y="2065581"/>
            <a:ext cx="7376845" cy="241572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</a:t>
            </a:r>
            <a:r>
              <a:rPr lang="ko-KR" altLang="en-US" dirty="0" smtClean="0"/>
              <a:t>원격저장소를 </a:t>
            </a:r>
            <a:r>
              <a:rPr lang="ko-KR" altLang="en-US" dirty="0"/>
              <a:t>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en-US" altLang="ko-KR" dirty="0" err="1">
                <a:latin typeface="+mn-ea"/>
              </a:rPr>
              <a:t>paichaisw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fork_sample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Fork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클릭하자마자 곧 바로 나의 원격저장소에 복사 시작됨</a:t>
            </a:r>
            <a:endParaRPr lang="en-US" altLang="ko-KR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7459041" y="2528458"/>
            <a:ext cx="508010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1212442" y="2542976"/>
            <a:ext cx="1592403" cy="2299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</p:cNvCxnSpPr>
          <p:nvPr/>
        </p:nvCxnSpPr>
        <p:spPr>
          <a:xfrm flipV="1">
            <a:off x="1890445" y="2700385"/>
            <a:ext cx="5568596" cy="211255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3">
            <a:extLst>
              <a:ext uri="{FF2B5EF4-FFF2-40B4-BE49-F238E27FC236}">
                <a16:creationId xmlns:a16="http://schemas.microsoft.com/office/drawing/2014/main" id="{E2121789-1822-4DD9-8CD2-88DC05740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45266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53976"/>
            <a:ext cx="9144000" cy="477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5737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881" y="1524715"/>
            <a:ext cx="65151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8190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830" y="1918932"/>
            <a:ext cx="62484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4485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1584851"/>
            <a:ext cx="8561766" cy="344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375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77273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순서 요약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1600" dirty="0"/>
              <a:t>Fork</a:t>
            </a:r>
          </a:p>
          <a:p>
            <a:r>
              <a:rPr lang="en-US" altLang="ko-KR" sz="1600" dirty="0"/>
              <a:t>Clone</a:t>
            </a:r>
          </a:p>
          <a:p>
            <a:r>
              <a:rPr lang="en-US" altLang="ko-KR" sz="1600" dirty="0"/>
              <a:t>Create branch in</a:t>
            </a:r>
            <a:r>
              <a:rPr lang="ko-KR" altLang="en-US" sz="1600" dirty="0"/>
              <a:t> </a:t>
            </a:r>
            <a:r>
              <a:rPr lang="en-US" altLang="ko-KR" sz="1600" dirty="0"/>
              <a:t>local</a:t>
            </a:r>
          </a:p>
          <a:p>
            <a:r>
              <a:rPr lang="en-US" altLang="ko-KR" sz="1600" dirty="0"/>
              <a:t>create new remote(</a:t>
            </a:r>
            <a:r>
              <a:rPr lang="ko-KR" altLang="en-US" sz="1600" dirty="0"/>
              <a:t>남의 원격저장소</a:t>
            </a:r>
            <a:r>
              <a:rPr lang="en-US" altLang="ko-KR" sz="1600" dirty="0"/>
              <a:t>)</a:t>
            </a:r>
          </a:p>
          <a:p>
            <a:pPr marL="0" indent="0">
              <a:buNone/>
            </a:pPr>
            <a:r>
              <a:rPr lang="en-US" altLang="ko-KR" sz="1600" b="1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  - git remote add upstream https://github.com/kedark3/demo</a:t>
            </a:r>
            <a:endParaRPr lang="en-US" altLang="ko-KR" sz="1600" dirty="0"/>
          </a:p>
          <a:p>
            <a:r>
              <a:rPr lang="en-US" altLang="ko-KR" sz="1600" dirty="0"/>
              <a:t> change code in local</a:t>
            </a:r>
          </a:p>
          <a:p>
            <a:r>
              <a:rPr lang="en-US" altLang="ko-KR" sz="1600" dirty="0"/>
              <a:t>Push the change to </a:t>
            </a:r>
            <a:r>
              <a:rPr lang="ko-KR" altLang="en-US" sz="1600" dirty="0"/>
              <a:t>나의 원격저장소 </a:t>
            </a:r>
            <a:r>
              <a:rPr lang="en-US" altLang="ko-KR" sz="1600" dirty="0"/>
              <a:t>-&gt; compare &amp; pull request</a:t>
            </a:r>
            <a:r>
              <a:rPr lang="ko-KR" altLang="en-US" sz="1600" dirty="0"/>
              <a:t>가 보일 것임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Open</a:t>
            </a:r>
            <a:r>
              <a:rPr lang="ko-KR" altLang="en-US" sz="1600" dirty="0"/>
              <a:t> </a:t>
            </a:r>
            <a:r>
              <a:rPr lang="en-US" altLang="ko-KR" sz="1600" dirty="0"/>
              <a:t>pull request  </a:t>
            </a:r>
            <a:r>
              <a:rPr lang="ko-KR" altLang="en-US" sz="1600" dirty="0"/>
              <a:t>화면으로 전환</a:t>
            </a:r>
            <a:endParaRPr lang="en-US" altLang="ko-KR" sz="1600" dirty="0"/>
          </a:p>
          <a:p>
            <a:r>
              <a:rPr lang="en-US" altLang="ko-KR" sz="1600" dirty="0"/>
              <a:t>Create</a:t>
            </a:r>
            <a:r>
              <a:rPr lang="ko-KR" altLang="en-US" sz="1600" dirty="0"/>
              <a:t> </a:t>
            </a:r>
            <a:r>
              <a:rPr lang="en-US" altLang="ko-KR" sz="1600" dirty="0"/>
              <a:t>pull request </a:t>
            </a:r>
            <a:r>
              <a:rPr lang="ko-KR" altLang="en-US" sz="1600" dirty="0"/>
              <a:t>누르면 됨</a:t>
            </a:r>
            <a:endParaRPr lang="en-US" altLang="ko-K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B79ECF-7C17-4422-88E0-4155649E60B8}"/>
              </a:ext>
            </a:extLst>
          </p:cNvPr>
          <p:cNvSpPr txBox="1"/>
          <p:nvPr/>
        </p:nvSpPr>
        <p:spPr>
          <a:xfrm>
            <a:off x="341787" y="5717174"/>
            <a:ext cx="6498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How to create a pull request in GitHub | Opensource.com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15545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순서 요약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en-US" altLang="ko-KR" sz="1400" b="0" i="0" dirty="0">
                <a:solidFill>
                  <a:srgbClr val="444444"/>
                </a:solidFill>
                <a:effectLst/>
                <a:latin typeface="Swiss 721 SWA"/>
              </a:rPr>
              <a:t>In summary, if you want to contribute to a project, the simplest way is to:</a:t>
            </a:r>
          </a:p>
          <a:p>
            <a:pPr algn="l">
              <a:buFont typeface="+mj-lt"/>
              <a:buAutoNum type="arabicPeriod"/>
            </a:pPr>
            <a:r>
              <a:rPr lang="en-US" altLang="ko-KR" sz="1400" b="0" i="0" dirty="0">
                <a:solidFill>
                  <a:srgbClr val="444444"/>
                </a:solidFill>
                <a:effectLst/>
                <a:latin typeface="Swiss 721 SWA"/>
              </a:rPr>
              <a:t>Find a project you want to contribute to</a:t>
            </a:r>
          </a:p>
          <a:p>
            <a:pPr algn="l">
              <a:buFont typeface="+mj-lt"/>
              <a:buAutoNum type="arabicPeriod"/>
            </a:pPr>
            <a:r>
              <a:rPr lang="en-US" altLang="ko-KR" sz="1400" b="0" i="0" dirty="0">
                <a:solidFill>
                  <a:srgbClr val="444444"/>
                </a:solidFill>
                <a:effectLst/>
                <a:latin typeface="Swiss 721 SWA"/>
              </a:rPr>
              <a:t>Fork it</a:t>
            </a:r>
          </a:p>
          <a:p>
            <a:pPr algn="l">
              <a:buFont typeface="+mj-lt"/>
              <a:buAutoNum type="arabicPeriod"/>
            </a:pPr>
            <a:r>
              <a:rPr lang="en-US" altLang="ko-KR" sz="1400" b="0" i="0" dirty="0">
                <a:solidFill>
                  <a:srgbClr val="444444"/>
                </a:solidFill>
                <a:effectLst/>
                <a:latin typeface="Swiss 721 SWA"/>
              </a:rPr>
              <a:t>Clone it to your local system</a:t>
            </a:r>
          </a:p>
          <a:p>
            <a:pPr algn="l">
              <a:buFont typeface="+mj-lt"/>
              <a:buAutoNum type="arabicPeriod"/>
            </a:pPr>
            <a:r>
              <a:rPr lang="en-US" altLang="ko-KR" sz="1400" b="0" i="0" dirty="0">
                <a:solidFill>
                  <a:srgbClr val="444444"/>
                </a:solidFill>
                <a:effectLst/>
                <a:latin typeface="Swiss 721 SWA"/>
              </a:rPr>
              <a:t>Make a new branch</a:t>
            </a:r>
          </a:p>
          <a:p>
            <a:pPr algn="l">
              <a:buFont typeface="+mj-lt"/>
              <a:buAutoNum type="arabicPeriod"/>
            </a:pPr>
            <a:r>
              <a:rPr lang="en-US" altLang="ko-KR" sz="1400" b="0" i="0" dirty="0">
                <a:solidFill>
                  <a:srgbClr val="444444"/>
                </a:solidFill>
                <a:effectLst/>
                <a:latin typeface="Swiss 721 SWA"/>
              </a:rPr>
              <a:t>Make your changes</a:t>
            </a:r>
          </a:p>
          <a:p>
            <a:pPr algn="l">
              <a:buFont typeface="+mj-lt"/>
              <a:buAutoNum type="arabicPeriod"/>
            </a:pPr>
            <a:r>
              <a:rPr lang="en-US" altLang="ko-KR" sz="1400" b="0" i="0" dirty="0">
                <a:solidFill>
                  <a:srgbClr val="444444"/>
                </a:solidFill>
                <a:effectLst/>
                <a:latin typeface="Swiss 721 SWA"/>
              </a:rPr>
              <a:t>Push it back to your repo</a:t>
            </a:r>
          </a:p>
          <a:p>
            <a:pPr algn="l">
              <a:buFont typeface="+mj-lt"/>
              <a:buAutoNum type="arabicPeriod"/>
            </a:pPr>
            <a:r>
              <a:rPr lang="en-US" altLang="ko-KR" sz="1400" b="0" i="0" dirty="0">
                <a:solidFill>
                  <a:srgbClr val="444444"/>
                </a:solidFill>
                <a:effectLst/>
                <a:latin typeface="Swiss 721 SWA"/>
              </a:rPr>
              <a:t>Click the </a:t>
            </a:r>
            <a:r>
              <a:rPr lang="en-US" altLang="ko-KR" sz="1400" b="1" i="0" dirty="0">
                <a:solidFill>
                  <a:srgbClr val="444444"/>
                </a:solidFill>
                <a:effectLst/>
                <a:latin typeface="Swiss 721 SWA"/>
              </a:rPr>
              <a:t>Compare &amp; pull request</a:t>
            </a:r>
            <a:r>
              <a:rPr lang="en-US" altLang="ko-KR" sz="1400" b="0" i="0" dirty="0">
                <a:solidFill>
                  <a:srgbClr val="444444"/>
                </a:solidFill>
                <a:effectLst/>
                <a:latin typeface="Swiss 721 SWA"/>
              </a:rPr>
              <a:t> button</a:t>
            </a:r>
          </a:p>
          <a:p>
            <a:pPr algn="l">
              <a:buFont typeface="+mj-lt"/>
              <a:buAutoNum type="arabicPeriod"/>
            </a:pPr>
            <a:r>
              <a:rPr lang="en-US" altLang="ko-KR" sz="1400" b="0" i="0" dirty="0">
                <a:solidFill>
                  <a:srgbClr val="444444"/>
                </a:solidFill>
                <a:effectLst/>
                <a:latin typeface="Swiss 721 SWA"/>
              </a:rPr>
              <a:t>Click </a:t>
            </a:r>
            <a:r>
              <a:rPr lang="en-US" altLang="ko-KR" sz="1400" b="1" i="0" dirty="0">
                <a:solidFill>
                  <a:srgbClr val="444444"/>
                </a:solidFill>
                <a:effectLst/>
                <a:latin typeface="Swiss 721 SWA"/>
              </a:rPr>
              <a:t>Create pull request</a:t>
            </a:r>
            <a:r>
              <a:rPr lang="en-US" altLang="ko-KR" sz="1400" b="0" i="0" dirty="0">
                <a:solidFill>
                  <a:srgbClr val="444444"/>
                </a:solidFill>
                <a:effectLst/>
                <a:latin typeface="Swiss 721 SWA"/>
              </a:rPr>
              <a:t> to open a new pull request</a:t>
            </a:r>
          </a:p>
          <a:p>
            <a:pPr algn="l"/>
            <a:r>
              <a:rPr lang="en-US" altLang="ko-KR" sz="1400" b="0" i="0" dirty="0">
                <a:solidFill>
                  <a:srgbClr val="444444"/>
                </a:solidFill>
                <a:effectLst/>
                <a:latin typeface="Swiss 721 SWA"/>
              </a:rPr>
              <a:t>If the reviewers ask for changes, repeat steps 5 and 6 to add more commits to your pull request.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B79ECF-7C17-4422-88E0-4155649E60B8}"/>
              </a:ext>
            </a:extLst>
          </p:cNvPr>
          <p:cNvSpPr txBox="1"/>
          <p:nvPr/>
        </p:nvSpPr>
        <p:spPr>
          <a:xfrm>
            <a:off x="341787" y="5717174"/>
            <a:ext cx="6498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How to create a pull request in GitHub | Opensource.com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46571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순서 요약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Collaborator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일 경우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Collaborator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가 </a:t>
            </a:r>
            <a:r>
              <a:rPr lang="ko-KR" altLang="en-US" sz="1400" b="0" dirty="0" err="1">
                <a:solidFill>
                  <a:srgbClr val="444444"/>
                </a:solidFill>
                <a:latin typeface="Swiss 721 SWA"/>
              </a:rPr>
              <a:t>아닐경우</a:t>
            </a:r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B79ECF-7C17-4422-88E0-4155649E60B8}"/>
              </a:ext>
            </a:extLst>
          </p:cNvPr>
          <p:cNvSpPr txBox="1"/>
          <p:nvPr/>
        </p:nvSpPr>
        <p:spPr>
          <a:xfrm>
            <a:off x="341787" y="5717174"/>
            <a:ext cx="6498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How to create a pull request in GitHub | Opensource.com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86356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순서 요약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Collaborator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일 경우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: sibling -&gt; git lecture fork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후 진행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Sibling : 1. fork, 2.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로컬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clone, 3. config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변경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4.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파일 수정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, add,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commi,5. push 6.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아래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 compare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혹은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PR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버튼 클릭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 </a:t>
            </a:r>
          </a:p>
          <a:p>
            <a:pPr marL="0" indent="0" algn="l">
              <a:buNone/>
            </a:pPr>
            <a:endParaRPr lang="en-US" altLang="ko-KR" sz="140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Compare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혹은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pr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하는 순간 원 소유자의 화면 복사본으로 </a:t>
            </a:r>
            <a:r>
              <a:rPr lang="ko-KR" altLang="en-US" sz="1400" b="0" dirty="0" err="1">
                <a:solidFill>
                  <a:srgbClr val="444444"/>
                </a:solidFill>
                <a:latin typeface="Swiss 721 SWA"/>
              </a:rPr>
              <a:t>들어감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. (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왼쪽 위에 저장소명 확인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) </a:t>
            </a:r>
          </a:p>
          <a:p>
            <a:pPr marL="0" indent="0" algn="l">
              <a:buNone/>
            </a:pP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7 . Comparing changes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화면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8.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비교 </a:t>
            </a:r>
            <a:r>
              <a:rPr lang="ko-KR" altLang="en-US" sz="1400" b="0" dirty="0" err="1">
                <a:solidFill>
                  <a:srgbClr val="444444"/>
                </a:solidFill>
                <a:latin typeface="Swiss 721 SWA"/>
              </a:rPr>
              <a:t>브랜치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확인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9. create pull request 9</a:t>
            </a:r>
          </a:p>
          <a:p>
            <a:pPr marL="0" indent="0" algn="l">
              <a:buNone/>
            </a:pPr>
            <a:r>
              <a:rPr lang="en-US" altLang="ko-KR" sz="1400" b="0" dirty="0" err="1">
                <a:solidFill>
                  <a:srgbClr val="444444"/>
                </a:solidFill>
                <a:latin typeface="Swiss 721 SWA"/>
              </a:rPr>
              <a:t>Fasthill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 : 10. merge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pull request.  Fail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이 나오면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11 review changes with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approve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  <a:sym typeface="Wingdings" panose="05000000000000000000" pitchFamily="2" charset="2"/>
              </a:rPr>
              <a:t> changes approved 12. merge pull request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  <a:sym typeface="Wingdings" panose="05000000000000000000" pitchFamily="2" charset="2"/>
              </a:rPr>
              <a:t>다시 클릭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  <a:sym typeface="Wingdings" panose="05000000000000000000" pitchFamily="2" charset="2"/>
              </a:rPr>
              <a:t>13 confirm auto merge (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  <a:sym typeface="Wingdings" panose="05000000000000000000" pitchFamily="2" charset="2"/>
              </a:rPr>
              <a:t>상단에 </a:t>
            </a:r>
            <a:r>
              <a:rPr lang="en-US" altLang="ko-KR" sz="1400" b="0" dirty="0">
                <a:solidFill>
                  <a:srgbClr val="FF0000"/>
                </a:solidFill>
                <a:latin typeface="Swiss 721 SWA"/>
                <a:sym typeface="Wingdings" panose="05000000000000000000" pitchFamily="2" charset="2"/>
              </a:rPr>
              <a:t>enabling auto merge failed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  <a:sym typeface="Wingdings" panose="05000000000000000000" pitchFamily="2" charset="2"/>
              </a:rPr>
              <a:t>) 14 closed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  <a:sym typeface="Wingdings" panose="05000000000000000000" pitchFamily="2" charset="2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  <a:sym typeface="Wingdings" panose="05000000000000000000" pitchFamily="2" charset="2"/>
              </a:rPr>
              <a:t>return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Collaborator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가 </a:t>
            </a:r>
            <a:r>
              <a:rPr lang="ko-KR" altLang="en-US" sz="1400" b="0" dirty="0" err="1">
                <a:solidFill>
                  <a:srgbClr val="444444"/>
                </a:solidFill>
                <a:latin typeface="Swiss 721 SWA"/>
              </a:rPr>
              <a:t>아닐경우</a:t>
            </a:r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B79ECF-7C17-4422-88E0-4155649E60B8}"/>
              </a:ext>
            </a:extLst>
          </p:cNvPr>
          <p:cNvSpPr txBox="1"/>
          <p:nvPr/>
        </p:nvSpPr>
        <p:spPr>
          <a:xfrm>
            <a:off x="341787" y="5717174"/>
            <a:ext cx="6498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How to create a pull request in GitHub | Opensource.com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352B59-1893-475B-812A-8148CBAE0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213" y="1792740"/>
            <a:ext cx="8382000" cy="12477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0B4608B-522A-4E92-B765-C725DC8E8C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629" y="2897787"/>
            <a:ext cx="7075714" cy="158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9409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순서 요약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Collaborator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일 경우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: sibling -&gt; git lecture fork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후 진행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Sibling : 1. fork, 2.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로컬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clone, 3. config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변경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4.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파일 수정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, add,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commi,5. push 6.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아래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 compare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혹은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PR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버튼 클릭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r>
              <a:rPr lang="ko-KR" altLang="en-US" sz="1400" b="0" dirty="0" err="1">
                <a:solidFill>
                  <a:srgbClr val="444444"/>
                </a:solidFill>
                <a:latin typeface="Swiss 721 SWA"/>
              </a:rPr>
              <a:t>브랜치를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생성하여 올렸을 경우 자동으로 나의 화면에서 남의 저장소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(fork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한 저장소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)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가 보이면서 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Compare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&amp;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PR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화면이 나타남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.</a:t>
            </a:r>
          </a:p>
          <a:p>
            <a:pPr marL="0" indent="0" algn="l">
              <a:buNone/>
            </a:pPr>
            <a:endParaRPr lang="en-US" altLang="ko-KR" sz="140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Collaborator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가 </a:t>
            </a:r>
            <a:r>
              <a:rPr lang="ko-KR" altLang="en-US" sz="1400" b="0" dirty="0" err="1">
                <a:solidFill>
                  <a:srgbClr val="444444"/>
                </a:solidFill>
                <a:latin typeface="Swiss 721 SWA"/>
              </a:rPr>
              <a:t>아닐경우</a:t>
            </a:r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B79ECF-7C17-4422-88E0-4155649E60B8}"/>
              </a:ext>
            </a:extLst>
          </p:cNvPr>
          <p:cNvSpPr txBox="1"/>
          <p:nvPr/>
        </p:nvSpPr>
        <p:spPr>
          <a:xfrm>
            <a:off x="341787" y="5717174"/>
            <a:ext cx="6498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How to create a pull request in GitHub | Opensource.com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D88047-9714-40C3-AB1E-07F53ADD2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62" y="2696934"/>
            <a:ext cx="85248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419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</a:t>
            </a:r>
            <a:r>
              <a:rPr lang="ko-KR" altLang="en-US" dirty="0" smtClean="0"/>
              <a:t>원격저장소를 </a:t>
            </a:r>
            <a:r>
              <a:rPr lang="ko-KR" altLang="en-US" dirty="0"/>
              <a:t>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en-US" altLang="ko-KR" dirty="0" err="1">
                <a:latin typeface="+mn-ea"/>
              </a:rPr>
              <a:t>paichaisw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fork_sample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6" name="제목 3">
            <a:extLst>
              <a:ext uri="{FF2B5EF4-FFF2-40B4-BE49-F238E27FC236}">
                <a16:creationId xmlns:a16="http://schemas.microsoft.com/office/drawing/2014/main" id="{E2121789-1822-4DD9-8CD2-88DC05740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114" y="1581150"/>
            <a:ext cx="2724150" cy="392430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3878542" y="3428302"/>
            <a:ext cx="360084" cy="2483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3916642" y="4056952"/>
            <a:ext cx="360084" cy="2483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5027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순서 요약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Collaborator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일 경우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: sibling -&gt; git lecture fork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후 진행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Sibling : 1. fork, 2.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로컬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clone, 3. config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변경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4.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파일 수정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, add,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commi,5. push 6.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아래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 compare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혹은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PR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버튼 클릭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r>
              <a:rPr lang="ko-KR" altLang="en-US" sz="1400" b="0" dirty="0" err="1">
                <a:solidFill>
                  <a:srgbClr val="444444"/>
                </a:solidFill>
                <a:latin typeface="Swiss 721 SWA"/>
              </a:rPr>
              <a:t>브랜치를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생성하여 올렸을 경우 자동으로 나의 화면에서 남의 저장소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(fork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한 저장소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)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가 보이면서 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Compare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&amp;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PR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화면이 나타남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.</a:t>
            </a:r>
          </a:p>
          <a:p>
            <a:pPr marL="0" indent="0" algn="l">
              <a:buNone/>
            </a:pPr>
            <a:endParaRPr lang="en-US" altLang="ko-KR" sz="140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Collaborator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가 </a:t>
            </a:r>
            <a:r>
              <a:rPr lang="ko-KR" altLang="en-US" sz="1400" b="0" dirty="0" err="1">
                <a:solidFill>
                  <a:srgbClr val="444444"/>
                </a:solidFill>
                <a:latin typeface="Swiss 721 SWA"/>
              </a:rPr>
              <a:t>아닐경우</a:t>
            </a:r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B79ECF-7C17-4422-88E0-4155649E60B8}"/>
              </a:ext>
            </a:extLst>
          </p:cNvPr>
          <p:cNvSpPr txBox="1"/>
          <p:nvPr/>
        </p:nvSpPr>
        <p:spPr>
          <a:xfrm>
            <a:off x="341787" y="5717174"/>
            <a:ext cx="6498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How to create a pull request in GitHub | Opensource.com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677E30-2711-4ED1-9BAE-90399A861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285" y="2581783"/>
            <a:ext cx="6763430" cy="342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1280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순서 요약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이상이 없으면 고민하다가 오픈으로 생성됨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.</a:t>
            </a:r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B79ECF-7C17-4422-88E0-4155649E60B8}"/>
              </a:ext>
            </a:extLst>
          </p:cNvPr>
          <p:cNvSpPr txBox="1"/>
          <p:nvPr/>
        </p:nvSpPr>
        <p:spPr>
          <a:xfrm>
            <a:off x="341787" y="5717174"/>
            <a:ext cx="6498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How to create a pull request in GitHub | Opensource.com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94279C-4E25-4287-966A-7E4A6A5C6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1" y="1202349"/>
            <a:ext cx="7744505" cy="445330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92D880A-26BE-46D5-858C-6430A6E9129A}"/>
              </a:ext>
            </a:extLst>
          </p:cNvPr>
          <p:cNvSpPr/>
          <p:nvPr/>
        </p:nvSpPr>
        <p:spPr>
          <a:xfrm>
            <a:off x="539551" y="1646123"/>
            <a:ext cx="1049763" cy="552791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0696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순서 요약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ko-KR" altLang="en-US" sz="1400" b="0" dirty="0" err="1">
                <a:solidFill>
                  <a:srgbClr val="444444"/>
                </a:solidFill>
                <a:latin typeface="Swiss 721 SWA"/>
              </a:rPr>
              <a:t>브랜치가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생성되는 것이 아니고 남의 저장소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(upstream)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main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에 추가됨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.</a:t>
            </a:r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B79ECF-7C17-4422-88E0-4155649E60B8}"/>
              </a:ext>
            </a:extLst>
          </p:cNvPr>
          <p:cNvSpPr txBox="1"/>
          <p:nvPr/>
        </p:nvSpPr>
        <p:spPr>
          <a:xfrm>
            <a:off x="341787" y="5717174"/>
            <a:ext cx="6498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How to create a pull request in GitHub | Opensource.com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2D880A-26BE-46D5-858C-6430A6E9129A}"/>
              </a:ext>
            </a:extLst>
          </p:cNvPr>
          <p:cNvSpPr/>
          <p:nvPr/>
        </p:nvSpPr>
        <p:spPr>
          <a:xfrm>
            <a:off x="539551" y="1646123"/>
            <a:ext cx="1049763" cy="552791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1720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순서 요약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Collaborator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일 경우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: sibling -&gt; git lecture fork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후 진행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Sibling : 1. fork, 2.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로컬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clone, 3. config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변경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4.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파일 수정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, add,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commi,5. push 6.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아래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 compare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버튼 클릭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 </a:t>
            </a:r>
          </a:p>
          <a:p>
            <a:pPr marL="0" indent="0" algn="l">
              <a:buNone/>
            </a:pPr>
            <a:endParaRPr lang="en-US" altLang="ko-KR" sz="140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r>
              <a:rPr lang="en-US" altLang="ko-KR" sz="1400" b="0" dirty="0" err="1">
                <a:solidFill>
                  <a:srgbClr val="444444"/>
                </a:solidFill>
                <a:latin typeface="Swiss 721 SWA"/>
              </a:rPr>
              <a:t>fasthill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Collaborator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가 </a:t>
            </a:r>
            <a:r>
              <a:rPr lang="ko-KR" altLang="en-US" sz="1400" b="0" dirty="0" err="1">
                <a:solidFill>
                  <a:srgbClr val="444444"/>
                </a:solidFill>
                <a:latin typeface="Swiss 721 SWA"/>
              </a:rPr>
              <a:t>아닐경우</a:t>
            </a:r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B79ECF-7C17-4422-88E0-4155649E60B8}"/>
              </a:ext>
            </a:extLst>
          </p:cNvPr>
          <p:cNvSpPr txBox="1"/>
          <p:nvPr/>
        </p:nvSpPr>
        <p:spPr>
          <a:xfrm>
            <a:off x="341787" y="5717174"/>
            <a:ext cx="6498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How to create a pull request in GitHub | Opensource.com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352B59-1893-475B-812A-8148CBAE0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213" y="1792740"/>
            <a:ext cx="83820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0532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작업하고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 저장소 확인하기</a:t>
            </a:r>
            <a:r>
              <a:rPr lang="en-US" altLang="ko-KR" dirty="0">
                <a:latin typeface="+mn-ea"/>
              </a:rPr>
              <a:t>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remote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–v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→ clone</a:t>
            </a:r>
            <a:r>
              <a:rPr lang="ko-KR" altLang="en-US" dirty="0">
                <a:latin typeface="+mn-ea"/>
              </a:rPr>
              <a:t>에서는 자동적으로 </a:t>
            </a:r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가 연결되어 있음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-u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origin main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solidFill>
                  <a:srgbClr val="FF0000"/>
                </a:solidFill>
                <a:latin typeface="+mn-ea"/>
              </a:rPr>
              <a:t>에러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발생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: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다른 계정으로 접근할 때 나타남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.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  <a:latin typeface="+mn-ea"/>
              </a:rPr>
              <a:t>로컬 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paichaisw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로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id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등록된 컴퓨터에서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push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할 때 나타남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.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지우고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sibling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계정으로 할 경우 문제없이 진행됨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.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6B5969-E0CD-4461-8F22-61EAD9458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625" y="2420527"/>
            <a:ext cx="6486525" cy="7429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C71B1DB-8E2F-44F4-A5AA-BB0C539EE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048" y="4329344"/>
            <a:ext cx="76866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663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작업하고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에러 해결</a:t>
            </a:r>
            <a:r>
              <a:rPr lang="en-US" altLang="ko-KR" dirty="0">
                <a:latin typeface="+mn-ea"/>
              </a:rPr>
              <a:t>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로컬저장소의 내용과 원격저장소가 동기화되어 있지 않기 때문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 err="1">
                <a:latin typeface="+mn-ea"/>
              </a:rPr>
              <a:t>동기화시켜</a:t>
            </a:r>
            <a:r>
              <a:rPr lang="ko-KR" altLang="en-US" dirty="0">
                <a:latin typeface="+mn-ea"/>
              </a:rPr>
              <a:t> 주고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를 하면 됨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pull –rebase origin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main # </a:t>
            </a:r>
            <a:r>
              <a:rPr lang="ko-KR" altLang="en-US" dirty="0">
                <a:latin typeface="+mn-ea"/>
              </a:rPr>
              <a:t>동기화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-u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origin main</a:t>
            </a: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→ clone</a:t>
            </a:r>
            <a:r>
              <a:rPr lang="ko-KR" altLang="en-US" dirty="0">
                <a:latin typeface="+mn-ea"/>
              </a:rPr>
              <a:t>에서는 자동적으로 </a:t>
            </a:r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가 연결되어 있음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 진행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Git pull </a:t>
            </a:r>
            <a:r>
              <a:rPr lang="ko-KR" altLang="en-US" dirty="0" err="1">
                <a:latin typeface="+mn-ea"/>
              </a:rPr>
              <a:t>브랜치명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에러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발생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93CB50-6548-4D12-A8CA-014191E58012}"/>
              </a:ext>
            </a:extLst>
          </p:cNvPr>
          <p:cNvSpPr txBox="1"/>
          <p:nvPr/>
        </p:nvSpPr>
        <p:spPr>
          <a:xfrm>
            <a:off x="888871" y="3459822"/>
            <a:ext cx="7946903" cy="5515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0">
              <a:lnSpc>
                <a:spcPct val="130000"/>
              </a:lnSpc>
              <a:buNone/>
            </a:pPr>
            <a:r>
              <a:rPr lang="en-US" altLang="ko-KR" sz="1200" dirty="0">
                <a:latin typeface="+mn-ea"/>
              </a:rPr>
              <a:t> #</a:t>
            </a:r>
            <a:r>
              <a:rPr lang="ko-KR" altLang="en-US" sz="1200" dirty="0">
                <a:latin typeface="+mn-ea"/>
              </a:rPr>
              <a:t>혹은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강제로 덮어 쓰면 됨</a:t>
            </a:r>
            <a:r>
              <a:rPr lang="en-US" altLang="ko-KR" sz="1200" dirty="0">
                <a:latin typeface="+mn-ea"/>
              </a:rPr>
              <a:t>  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원격저장소에 저장되었던 내용이 모두 사라질 수 있으니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사용하지 말 것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 marL="0" lvl="1" indent="0">
              <a:lnSpc>
                <a:spcPct val="130000"/>
              </a:lnSpc>
              <a:buNone/>
            </a:pPr>
            <a:r>
              <a:rPr lang="en-US" altLang="ko-KR" sz="1200" dirty="0">
                <a:latin typeface="+mn-ea"/>
              </a:rPr>
              <a:t>   ☞ git push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-fu origin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main  </a:t>
            </a:r>
            <a:r>
              <a:rPr lang="ko-KR" altLang="en-US" sz="1200" dirty="0">
                <a:latin typeface="+mn-ea"/>
              </a:rPr>
              <a:t>혹은 </a:t>
            </a:r>
            <a:r>
              <a:rPr lang="en-US" altLang="ko-KR" sz="1200" dirty="0">
                <a:latin typeface="+mn-ea"/>
              </a:rPr>
              <a:t> ☞ git push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-u origin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+main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890183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09E68FA-50DA-4265-BA3F-ED6545C7D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66" y="1959000"/>
            <a:ext cx="7397392" cy="333809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 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>
                <a:latin typeface="+mn-ea"/>
              </a:rPr>
              <a:t>나의 원격저장소로 </a:t>
            </a:r>
            <a:r>
              <a:rPr lang="en-US" altLang="ko-KR" dirty="0">
                <a:latin typeface="+mn-ea"/>
              </a:rPr>
              <a:t>fork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나의 원격저장소에 </a:t>
            </a:r>
            <a:r>
              <a:rPr lang="en-US" altLang="ko-KR" dirty="0">
                <a:latin typeface="+mn-ea"/>
              </a:rPr>
              <a:t>git </a:t>
            </a:r>
            <a:r>
              <a:rPr lang="ko-KR" altLang="en-US" dirty="0">
                <a:latin typeface="+mn-ea"/>
              </a:rPr>
              <a:t>저장소가 자동 생성되어 이곳으로 복사됨</a:t>
            </a: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892226" y="2441478"/>
            <a:ext cx="2005086" cy="4044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</p:cNvCxnSpPr>
          <p:nvPr/>
        </p:nvCxnSpPr>
        <p:spPr>
          <a:xfrm>
            <a:off x="3526176" y="1912738"/>
            <a:ext cx="521842" cy="1710028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3526175" y="3622766"/>
            <a:ext cx="1939677" cy="9262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</p:cNvCxnSpPr>
          <p:nvPr/>
        </p:nvCxnSpPr>
        <p:spPr>
          <a:xfrm flipH="1" flipV="1">
            <a:off x="1770154" y="2821004"/>
            <a:ext cx="996592" cy="162666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2100FB5D-BD91-4FDB-9F9A-03D343BF9C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020" y="5027204"/>
            <a:ext cx="5650996" cy="691129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42E1CE-0799-448B-9EB5-C6494099457A}"/>
              </a:ext>
            </a:extLst>
          </p:cNvPr>
          <p:cNvSpPr/>
          <p:nvPr/>
        </p:nvSpPr>
        <p:spPr>
          <a:xfrm>
            <a:off x="1746608" y="5168258"/>
            <a:ext cx="4582273" cy="4208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3934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Clone vs. fork</a:t>
            </a:r>
          </a:p>
          <a:p>
            <a:pPr marL="0" indent="0" algn="just">
              <a:buNone/>
            </a:pP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    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- clone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: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단순히 프로젝트를 복사하고자 할 경우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dirty="0">
                <a:solidFill>
                  <a:srgbClr val="333333"/>
                </a:solidFill>
                <a:latin typeface="KoPub Dotum"/>
              </a:rPr>
              <a:t>     - fork :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협업을 위해 프로젝트를 복사하는 경우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algn="just"/>
            <a:r>
              <a:rPr lang="en-US" altLang="ko-KR" sz="1600" b="1" i="0" dirty="0">
                <a:solidFill>
                  <a:srgbClr val="333333"/>
                </a:solidFill>
                <a:effectLst/>
                <a:latin typeface="KoPub Dotum"/>
              </a:rPr>
              <a:t>[ Git Fork ]</a:t>
            </a:r>
            <a:endParaRPr lang="ko-KR" altLang="en-US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 - Team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에 참여하는 팀원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 - Opensource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에 기여하고 싶을 때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 - Original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와 연결되어 있기 때문에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original repository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에 새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commit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이 발생하면 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dirty="0">
                <a:solidFill>
                  <a:srgbClr val="333333"/>
                </a:solidFill>
                <a:latin typeface="KoPub Dotum"/>
              </a:rPr>
              <a:t>      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fork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된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repository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로 반영할 수 있</a:t>
            </a:r>
            <a:r>
              <a:rPr lang="ko-KR" altLang="en-US" sz="1600" b="0" dirty="0">
                <a:solidFill>
                  <a:srgbClr val="333333"/>
                </a:solidFill>
                <a:latin typeface="KoPub Dotum"/>
              </a:rPr>
              <a:t>음</a:t>
            </a:r>
            <a:r>
              <a:rPr lang="en-US" altLang="ko-KR" sz="1600" b="0" dirty="0">
                <a:solidFill>
                  <a:srgbClr val="333333"/>
                </a:solidFill>
                <a:latin typeface="KoPub Dotum"/>
              </a:rPr>
              <a:t>.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algn="just"/>
            <a:r>
              <a:rPr lang="en-US" altLang="ko-KR" sz="1600" b="1" i="0" dirty="0">
                <a:solidFill>
                  <a:srgbClr val="333333"/>
                </a:solidFill>
                <a:effectLst/>
                <a:latin typeface="KoPub Dotum"/>
              </a:rPr>
              <a:t>[ Git Clone ]</a:t>
            </a:r>
            <a:endParaRPr lang="ko-KR" altLang="en-US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-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단순한 복제를 하고자 </a:t>
            </a:r>
            <a:r>
              <a:rPr lang="ko-KR" altLang="en-US" sz="1600" b="0" i="0" dirty="0" err="1">
                <a:solidFill>
                  <a:srgbClr val="333333"/>
                </a:solidFill>
                <a:effectLst/>
                <a:latin typeface="KoPub Dotum"/>
              </a:rPr>
              <a:t>할때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- Original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와 연결되어 있지 않고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,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독립적이다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</p:spTree>
    <p:extLst>
      <p:ext uri="{BB962C8B-B14F-4D97-AF65-F5344CB8AC3E}">
        <p14:creationId xmlns:p14="http://schemas.microsoft.com/office/powerpoint/2010/main" val="30688156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Clone vs. fork</a:t>
            </a:r>
          </a:p>
          <a:p>
            <a:pPr marL="0" indent="0" algn="just">
              <a:buNone/>
            </a:pP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    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- clone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: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단순히 프로젝트를 복사하고자 할 경우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dirty="0">
                <a:solidFill>
                  <a:srgbClr val="333333"/>
                </a:solidFill>
                <a:latin typeface="KoPub Dotum"/>
              </a:rPr>
              <a:t>     - fork :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협업을 위해 프로젝트를 복사하는 경우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algn="just"/>
            <a:r>
              <a:rPr lang="en-US" altLang="ko-KR" sz="1600" b="1" i="0" dirty="0">
                <a:solidFill>
                  <a:srgbClr val="333333"/>
                </a:solidFill>
                <a:effectLst/>
                <a:latin typeface="KoPub Dotum"/>
              </a:rPr>
              <a:t>[ Git Fork ]</a:t>
            </a:r>
            <a:endParaRPr lang="ko-KR" altLang="en-US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 - Team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에 참여하는 팀원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 - Opensource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에 기여하고 싶을 때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 - Original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와 연결되어 있기 때문에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original repository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에 새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commit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이 발생하면 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dirty="0">
                <a:solidFill>
                  <a:srgbClr val="333333"/>
                </a:solidFill>
                <a:latin typeface="KoPub Dotum"/>
              </a:rPr>
              <a:t>      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fork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된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repository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로 반영할 수 있</a:t>
            </a:r>
            <a:r>
              <a:rPr lang="ko-KR" altLang="en-US" sz="1600" b="0" dirty="0">
                <a:solidFill>
                  <a:srgbClr val="333333"/>
                </a:solidFill>
                <a:latin typeface="KoPub Dotum"/>
              </a:rPr>
              <a:t>음</a:t>
            </a:r>
            <a:r>
              <a:rPr lang="en-US" altLang="ko-KR" sz="1600" b="0" dirty="0">
                <a:solidFill>
                  <a:srgbClr val="333333"/>
                </a:solidFill>
                <a:latin typeface="KoPub Dotum"/>
              </a:rPr>
              <a:t>.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algn="just"/>
            <a:r>
              <a:rPr lang="en-US" altLang="ko-KR" sz="1600" b="1" i="0" dirty="0">
                <a:solidFill>
                  <a:srgbClr val="333333"/>
                </a:solidFill>
                <a:effectLst/>
                <a:latin typeface="KoPub Dotum"/>
              </a:rPr>
              <a:t>[ Git Clone ]</a:t>
            </a:r>
            <a:endParaRPr lang="ko-KR" altLang="en-US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-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단순한 복제를 하고자 </a:t>
            </a:r>
            <a:r>
              <a:rPr lang="ko-KR" altLang="en-US" sz="1600" b="0" i="0" dirty="0" err="1">
                <a:solidFill>
                  <a:srgbClr val="333333"/>
                </a:solidFill>
                <a:effectLst/>
                <a:latin typeface="KoPub Dotum"/>
              </a:rPr>
              <a:t>할때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- Original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와 연결되어 있지 않고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,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독립적이다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</p:spTree>
    <p:extLst>
      <p:ext uri="{BB962C8B-B14F-4D97-AF65-F5344CB8AC3E}">
        <p14:creationId xmlns:p14="http://schemas.microsoft.com/office/powerpoint/2010/main" val="31427051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Fork</a:t>
            </a:r>
            <a:r>
              <a:rPr lang="ko-KR" altLang="en-US" dirty="0"/>
              <a:t> 연습하기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  <a:hlinkClick r:id="rId3"/>
              </a:rPr>
              <a:t>https://github.com/octocat/Spoon-Knife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This repo is for demonstration purposes only. (github.com)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  <a:hlinkClick r:id="rId4"/>
              </a:rPr>
              <a:t>https://dev.to/maybebored/part-1-setting-up-git-5819</a:t>
            </a:r>
            <a:r>
              <a:rPr lang="en-US" altLang="ko-KR" dirty="0">
                <a:latin typeface="+mn-ea"/>
              </a:rPr>
              <a:t> (</a:t>
            </a:r>
            <a:r>
              <a:rPr lang="ko-KR" altLang="en-US" dirty="0">
                <a:latin typeface="+mn-ea"/>
              </a:rPr>
              <a:t>학생 실습 준비</a:t>
            </a:r>
            <a:r>
              <a:rPr lang="en-US" altLang="ko-KR">
                <a:latin typeface="+mn-ea"/>
              </a:rPr>
              <a:t>)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EA6024-1265-4595-8B93-6A4733B6EA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9712" y="2810839"/>
            <a:ext cx="61245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454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09E68FA-50DA-4265-BA3F-ED6545C7D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66" y="1959000"/>
            <a:ext cx="7397392" cy="333809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</a:t>
            </a:r>
            <a:r>
              <a:rPr lang="ko-KR" altLang="en-US" dirty="0" smtClean="0"/>
              <a:t>원격저장소를 </a:t>
            </a:r>
            <a:r>
              <a:rPr lang="ko-KR" altLang="en-US" dirty="0"/>
              <a:t>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>
                <a:latin typeface="+mn-ea"/>
              </a:rPr>
              <a:t>나의 원격저장소로 </a:t>
            </a:r>
            <a:r>
              <a:rPr lang="en-US" altLang="ko-KR" dirty="0">
                <a:latin typeface="+mn-ea"/>
              </a:rPr>
              <a:t>fork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나의 원격저장소에 </a:t>
            </a:r>
            <a:r>
              <a:rPr lang="en-US" altLang="ko-KR" dirty="0" err="1">
                <a:latin typeface="+mn-ea"/>
              </a:rPr>
              <a:t>fork_sample</a:t>
            </a:r>
            <a:r>
              <a:rPr lang="ko-KR" altLang="en-US" dirty="0">
                <a:latin typeface="+mn-ea"/>
              </a:rPr>
              <a:t>저장소가 자동 생성되어 이곳으로 복사됨</a:t>
            </a:r>
            <a:endParaRPr lang="en-US" altLang="ko-KR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892226" y="2441478"/>
            <a:ext cx="2005086" cy="4044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</p:cNvCxnSpPr>
          <p:nvPr/>
        </p:nvCxnSpPr>
        <p:spPr>
          <a:xfrm>
            <a:off x="3526176" y="1912738"/>
            <a:ext cx="521842" cy="1710028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3421295" y="3622766"/>
            <a:ext cx="2044558" cy="9262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</p:cNvCxnSpPr>
          <p:nvPr/>
        </p:nvCxnSpPr>
        <p:spPr>
          <a:xfrm flipH="1" flipV="1">
            <a:off x="1770154" y="2821005"/>
            <a:ext cx="983320" cy="202839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3">
            <a:extLst>
              <a:ext uri="{FF2B5EF4-FFF2-40B4-BE49-F238E27FC236}">
                <a16:creationId xmlns:a16="http://schemas.microsoft.com/office/drawing/2014/main" id="{6B1A33DE-59D5-426F-9D46-4B8EC910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10286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Pull,</a:t>
            </a:r>
            <a:r>
              <a:rPr lang="ko-KR" altLang="en-US" dirty="0"/>
              <a:t> </a:t>
            </a:r>
            <a:r>
              <a:rPr lang="en-US" altLang="ko-KR" dirty="0"/>
              <a:t>Push </a:t>
            </a:r>
            <a:r>
              <a:rPr lang="ko-KR" altLang="en-US" dirty="0"/>
              <a:t>요약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365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push , pull</a:t>
            </a:r>
          </a:p>
          <a:p>
            <a:pPr lvl="1"/>
            <a:r>
              <a:rPr lang="ko-KR" altLang="en-US" dirty="0">
                <a:latin typeface="+mn-ea"/>
              </a:rPr>
              <a:t>특정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- push</a:t>
            </a:r>
            <a:r>
              <a:rPr lang="ko-KR" altLang="en-US" dirty="0">
                <a:latin typeface="+mn-ea"/>
              </a:rPr>
              <a:t>하고자 하는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로컬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브랜치로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이동 후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push –u origin &lt;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이름</a:t>
            </a:r>
            <a:r>
              <a:rPr lang="en-US" altLang="ko-KR" dirty="0">
                <a:latin typeface="+mn-ea"/>
              </a:rPr>
              <a:t>&gt;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- </a:t>
            </a:r>
            <a:r>
              <a:rPr lang="ko-KR" altLang="en-US" dirty="0">
                <a:latin typeface="+mn-ea"/>
              </a:rPr>
              <a:t>이후 간단하게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push</a:t>
            </a:r>
          </a:p>
          <a:p>
            <a:pPr lvl="1"/>
            <a:r>
              <a:rPr lang="ko-KR" altLang="en-US" dirty="0">
                <a:latin typeface="+mn-ea"/>
              </a:rPr>
              <a:t>특정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pull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- pull</a:t>
            </a:r>
            <a:r>
              <a:rPr lang="ko-KR" altLang="en-US" dirty="0">
                <a:latin typeface="+mn-ea"/>
              </a:rPr>
              <a:t>하고자 하는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로컬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브랜치로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이동 후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☞ git pull origin &lt;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이름</a:t>
            </a:r>
            <a:r>
              <a:rPr lang="en-US" altLang="ko-KR" dirty="0">
                <a:latin typeface="+mn-ea"/>
              </a:rPr>
              <a:t>&gt;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- </a:t>
            </a:r>
            <a:r>
              <a:rPr lang="ko-KR" altLang="en-US" dirty="0">
                <a:latin typeface="+mn-ea"/>
              </a:rPr>
              <a:t>이후 간단하게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ko-KR" dirty="0">
                <a:latin typeface="+mn-ea"/>
              </a:rPr>
              <a:t>☞ git pull</a:t>
            </a:r>
          </a:p>
        </p:txBody>
      </p:sp>
    </p:spTree>
    <p:extLst>
      <p:ext uri="{BB962C8B-B14F-4D97-AF65-F5344CB8AC3E}">
        <p14:creationId xmlns:p14="http://schemas.microsoft.com/office/powerpoint/2010/main" val="19061365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 </a:t>
            </a:r>
            <a:r>
              <a:rPr lang="en-US" altLang="ko-KR" dirty="0"/>
              <a:t>(clone)</a:t>
            </a:r>
          </a:p>
          <a:p>
            <a:pPr lvl="1"/>
            <a:r>
              <a:rPr lang="ko-KR" altLang="en-US" dirty="0">
                <a:latin typeface="+mn-ea"/>
              </a:rPr>
              <a:t>복사할 원격저장소의 주소 확인 후 </a:t>
            </a:r>
            <a:r>
              <a:rPr lang="en-US" altLang="ko-KR" dirty="0">
                <a:latin typeface="+mn-ea"/>
              </a:rPr>
              <a:t>clone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clone</a:t>
            </a:r>
            <a:r>
              <a:rPr lang="ko-KR" altLang="en-US" dirty="0">
                <a:latin typeface="+mn-ea"/>
              </a:rPr>
              <a:t>은 </a:t>
            </a:r>
            <a:r>
              <a:rPr lang="en-US" altLang="ko-KR" dirty="0">
                <a:latin typeface="+mn-ea"/>
              </a:rPr>
              <a:t>‘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init</a:t>
            </a:r>
            <a:r>
              <a:rPr lang="en-US" altLang="ko-KR" dirty="0">
                <a:latin typeface="+mn-ea"/>
              </a:rPr>
              <a:t>’ </a:t>
            </a:r>
            <a:r>
              <a:rPr lang="ko-KR" altLang="en-US" dirty="0">
                <a:latin typeface="+mn-ea"/>
              </a:rPr>
              <a:t>명령어 없이 원격 저장소의 내용을 로컬저장소에 그대로 복사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복사해서 붙여 넣을 로컬 </a:t>
            </a:r>
            <a:r>
              <a:rPr lang="en-US" altLang="ko-KR" dirty="0">
                <a:latin typeface="+mn-ea"/>
              </a:rPr>
              <a:t>working directory(</a:t>
            </a:r>
            <a:r>
              <a:rPr lang="en-US" altLang="ko-KR" dirty="0" err="1">
                <a:latin typeface="+mn-ea"/>
              </a:rPr>
              <a:t>remoteclone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를 생성 후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 화면에서 명령어 입력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clone https://.... (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에서 복사한 저장소 주소</a:t>
            </a:r>
            <a:r>
              <a:rPr lang="en-US" altLang="ko-KR" dirty="0">
                <a:latin typeface="+mn-ea"/>
              </a:rPr>
              <a:t>) [</a:t>
            </a:r>
            <a:r>
              <a:rPr lang="ko-KR" altLang="en-US" dirty="0">
                <a:latin typeface="+mn-ea"/>
              </a:rPr>
              <a:t>나의 저장소 이름</a:t>
            </a:r>
            <a:r>
              <a:rPr lang="en-US" altLang="ko-KR" dirty="0">
                <a:latin typeface="+mn-ea"/>
              </a:rPr>
              <a:t>]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[</a:t>
            </a:r>
            <a:r>
              <a:rPr lang="ko-KR" altLang="en-US" dirty="0">
                <a:latin typeface="+mn-ea"/>
              </a:rPr>
              <a:t>나의 저장소 이름</a:t>
            </a:r>
            <a:r>
              <a:rPr lang="en-US" altLang="ko-KR" dirty="0">
                <a:latin typeface="+mn-ea"/>
              </a:rPr>
              <a:t>]</a:t>
            </a:r>
            <a:r>
              <a:rPr lang="ko-KR" altLang="en-US" dirty="0">
                <a:latin typeface="+mn-ea"/>
              </a:rPr>
              <a:t>을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지정하지 않으면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명칭을 그대로 이용하여 복사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생성된 디렉토리로 이동하여 복제된 파일 확인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원격 저장소와 비교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status</a:t>
            </a:r>
          </a:p>
        </p:txBody>
      </p:sp>
    </p:spTree>
    <p:extLst>
      <p:ext uri="{BB962C8B-B14F-4D97-AF65-F5344CB8AC3E}">
        <p14:creationId xmlns:p14="http://schemas.microsoft.com/office/powerpoint/2010/main" val="33277684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 </a:t>
            </a:r>
            <a:r>
              <a:rPr lang="en-US" altLang="ko-KR" dirty="0"/>
              <a:t>(clone </a:t>
            </a:r>
            <a:r>
              <a:rPr lang="ko-KR" altLang="en-US" dirty="0"/>
              <a:t>연습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찾기 창에 </a:t>
            </a:r>
            <a:r>
              <a:rPr lang="en-US" altLang="ko-KR" dirty="0">
                <a:latin typeface="+mn-ea"/>
              </a:rPr>
              <a:t>‘git/git’ </a:t>
            </a:r>
            <a:r>
              <a:rPr lang="ko-KR" altLang="en-US" dirty="0">
                <a:latin typeface="+mn-ea"/>
              </a:rPr>
              <a:t>입력 후 클릭 후 선택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아래 </a:t>
            </a:r>
            <a:r>
              <a:rPr lang="en-US" altLang="ko-KR" dirty="0">
                <a:latin typeface="+mn-ea"/>
              </a:rPr>
              <a:t>git/git </a:t>
            </a:r>
            <a:r>
              <a:rPr lang="ko-KR" altLang="en-US" dirty="0">
                <a:latin typeface="+mn-ea"/>
              </a:rPr>
              <a:t>찾아서 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7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- git/git repository</a:t>
            </a:r>
            <a:r>
              <a:rPr lang="ko-KR" altLang="en-US" dirty="0">
                <a:latin typeface="+mn-ea"/>
              </a:rPr>
              <a:t>로 넘어 감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다음 쪽에 계속</a:t>
            </a:r>
            <a:r>
              <a:rPr lang="en-US" altLang="ko-KR" dirty="0">
                <a:latin typeface="+mn-ea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3730A6-DB0B-4F23-890E-234CF3473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857" y="2057400"/>
            <a:ext cx="4468528" cy="1371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3122C2B-4B10-49FA-B07D-362041D9D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787" y="2057400"/>
            <a:ext cx="3869417" cy="115841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7C6D224-B51F-4FA5-90A9-34695BCE4AA1}"/>
              </a:ext>
            </a:extLst>
          </p:cNvPr>
          <p:cNvSpPr/>
          <p:nvPr/>
        </p:nvSpPr>
        <p:spPr>
          <a:xfrm>
            <a:off x="1006446" y="2211678"/>
            <a:ext cx="898831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 flipH="1">
            <a:off x="1695236" y="1977552"/>
            <a:ext cx="545084" cy="234126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2887173" y="2211678"/>
            <a:ext cx="215623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2994985" y="1900413"/>
            <a:ext cx="380354" cy="31126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6C562A3-6CE0-4BF3-B8DE-BEB3F36B5313}"/>
              </a:ext>
            </a:extLst>
          </p:cNvPr>
          <p:cNvCxnSpPr>
            <a:cxnSpLocks/>
          </p:cNvCxnSpPr>
          <p:nvPr/>
        </p:nvCxnSpPr>
        <p:spPr>
          <a:xfrm>
            <a:off x="4432857" y="1909374"/>
            <a:ext cx="3704697" cy="124812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8059763" y="3109300"/>
            <a:ext cx="529433" cy="1962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2C46042-B4EE-414A-81DA-4A8E0C24FA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255" y="3880144"/>
            <a:ext cx="6677186" cy="100615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E2B3AA-9026-4649-A6BE-C6D2F0BA6B83}"/>
              </a:ext>
            </a:extLst>
          </p:cNvPr>
          <p:cNvSpPr/>
          <p:nvPr/>
        </p:nvSpPr>
        <p:spPr>
          <a:xfrm>
            <a:off x="2730267" y="3964374"/>
            <a:ext cx="529433" cy="1962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55DC91F-3CA4-4DA5-9400-1DCF81A87874}"/>
              </a:ext>
            </a:extLst>
          </p:cNvPr>
          <p:cNvCxnSpPr>
            <a:cxnSpLocks/>
          </p:cNvCxnSpPr>
          <p:nvPr/>
        </p:nvCxnSpPr>
        <p:spPr>
          <a:xfrm>
            <a:off x="2887173" y="3762640"/>
            <a:ext cx="25446" cy="203970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1261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 </a:t>
            </a:r>
            <a:r>
              <a:rPr lang="en-US" altLang="ko-KR" dirty="0"/>
              <a:t>(clone </a:t>
            </a:r>
            <a:r>
              <a:rPr lang="ko-KR" altLang="en-US" dirty="0"/>
              <a:t>연습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Code </a:t>
            </a:r>
            <a:r>
              <a:rPr lang="ko-KR" altLang="en-US" dirty="0">
                <a:latin typeface="+mn-ea"/>
              </a:rPr>
              <a:t>선택에서 클릭 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후 주소 복사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working directory</a:t>
            </a:r>
            <a:r>
              <a:rPr lang="ko-KR" altLang="en-US" dirty="0">
                <a:latin typeface="+mn-ea"/>
              </a:rPr>
              <a:t> 생성 후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 화면에서 명령어 입력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clone https://.... (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에서 복사한 저장소 주소</a:t>
            </a:r>
            <a:r>
              <a:rPr lang="en-US" altLang="ko-KR" dirty="0">
                <a:latin typeface="+mn-ea"/>
              </a:rPr>
              <a:t>) [</a:t>
            </a:r>
            <a:r>
              <a:rPr lang="ko-KR" altLang="en-US" dirty="0">
                <a:latin typeface="+mn-ea"/>
              </a:rPr>
              <a:t>나의 저장소 이름</a:t>
            </a:r>
            <a:r>
              <a:rPr lang="en-US" altLang="ko-KR" dirty="0">
                <a:latin typeface="+mn-ea"/>
              </a:rPr>
              <a:t>]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B90F97A-D94D-4B3D-82D9-E01CC4019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684" y="1980593"/>
            <a:ext cx="4349631" cy="2487922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5285410" y="3708455"/>
            <a:ext cx="215623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833762" y="1907034"/>
            <a:ext cx="1451648" cy="190793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6C562A3-6CE0-4BF3-B8DE-BEB3F36B5313}"/>
              </a:ext>
            </a:extLst>
          </p:cNvPr>
          <p:cNvCxnSpPr>
            <a:cxnSpLocks/>
          </p:cNvCxnSpPr>
          <p:nvPr/>
        </p:nvCxnSpPr>
        <p:spPr>
          <a:xfrm>
            <a:off x="2719651" y="1907034"/>
            <a:ext cx="2264584" cy="1171599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5004783" y="3078633"/>
            <a:ext cx="632174" cy="1784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F4EFE72-35AA-4949-AFBB-64DC0F27BCA8}"/>
              </a:ext>
            </a:extLst>
          </p:cNvPr>
          <p:cNvSpPr/>
          <p:nvPr/>
        </p:nvSpPr>
        <p:spPr>
          <a:xfrm>
            <a:off x="3495499" y="3567080"/>
            <a:ext cx="338263" cy="1413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</p:cNvCxnSpPr>
          <p:nvPr/>
        </p:nvCxnSpPr>
        <p:spPr>
          <a:xfrm flipH="1">
            <a:off x="4058292" y="3937085"/>
            <a:ext cx="1227119" cy="108232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5FECEDB-986F-4EF0-A8FF-BBF225A81BC1}"/>
              </a:ext>
            </a:extLst>
          </p:cNvPr>
          <p:cNvCxnSpPr/>
          <p:nvPr/>
        </p:nvCxnSpPr>
        <p:spPr>
          <a:xfrm>
            <a:off x="1510301" y="2568539"/>
            <a:ext cx="50343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19180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 </a:t>
            </a:r>
            <a:r>
              <a:rPr lang="en-US" altLang="ko-KR" dirty="0"/>
              <a:t>(clone </a:t>
            </a:r>
            <a:r>
              <a:rPr lang="ko-KR" altLang="en-US" dirty="0"/>
              <a:t>연습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나의 로컬 </a:t>
            </a:r>
            <a:r>
              <a:rPr lang="en-US" altLang="ko-KR" dirty="0">
                <a:latin typeface="+mn-ea"/>
              </a:rPr>
              <a:t>working director</a:t>
            </a:r>
            <a:r>
              <a:rPr lang="ko-KR" altLang="en-US" dirty="0">
                <a:latin typeface="+mn-ea"/>
              </a:rPr>
              <a:t>에서 내용 확인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원격저장소 </a:t>
            </a:r>
            <a:r>
              <a:rPr lang="en-US" altLang="ko-KR" dirty="0">
                <a:latin typeface="+mn-ea"/>
              </a:rPr>
              <a:t>git/git</a:t>
            </a:r>
            <a:r>
              <a:rPr lang="ko-KR" altLang="en-US" dirty="0">
                <a:latin typeface="+mn-ea"/>
              </a:rPr>
              <a:t> 의 모든 내용이 그대로 복사되어 있음 확인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나의 로컬저장소와 연결되어 있는 </a:t>
            </a:r>
            <a:r>
              <a:rPr lang="en-US" altLang="ko-KR" dirty="0">
                <a:latin typeface="+mn-ea"/>
              </a:rPr>
              <a:t>Remote </a:t>
            </a:r>
            <a:r>
              <a:rPr lang="ko-KR" altLang="en-US" dirty="0">
                <a:latin typeface="+mn-ea"/>
              </a:rPr>
              <a:t>저장소 확인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연결된 곳이 원 주소</a:t>
            </a:r>
            <a:r>
              <a:rPr lang="en-US" altLang="ko-KR" dirty="0">
                <a:latin typeface="+mn-ea"/>
              </a:rPr>
              <a:t>(github.com/git/git)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B76681F3-70D9-4356-85AB-AECDA4F93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412" y="2816581"/>
            <a:ext cx="6010275" cy="7524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</p:cNvCxnSpPr>
          <p:nvPr/>
        </p:nvCxnSpPr>
        <p:spPr>
          <a:xfrm flipH="1">
            <a:off x="2424701" y="3507119"/>
            <a:ext cx="833708" cy="352178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6C562A3-6CE0-4BF3-B8DE-BEB3F36B5313}"/>
              </a:ext>
            </a:extLst>
          </p:cNvPr>
          <p:cNvCxnSpPr>
            <a:cxnSpLocks/>
          </p:cNvCxnSpPr>
          <p:nvPr/>
        </p:nvCxnSpPr>
        <p:spPr>
          <a:xfrm flipH="1">
            <a:off x="2158485" y="2624516"/>
            <a:ext cx="463875" cy="37553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1697647" y="3137620"/>
            <a:ext cx="3803385" cy="3694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5FECEDB-986F-4EF0-A8FF-BBF225A81BC1}"/>
              </a:ext>
            </a:extLst>
          </p:cNvPr>
          <p:cNvCxnSpPr/>
          <p:nvPr/>
        </p:nvCxnSpPr>
        <p:spPr>
          <a:xfrm>
            <a:off x="1510301" y="2917855"/>
            <a:ext cx="50343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4452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Fetch </a:t>
            </a:r>
            <a:r>
              <a:rPr lang="ko-KR" altLang="en-US" dirty="0"/>
              <a:t>이용하기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fetch – </a:t>
            </a:r>
            <a:r>
              <a:rPr lang="en-US" altLang="ko-KR" dirty="0" err="1"/>
              <a:t>git</a:t>
            </a:r>
            <a:r>
              <a:rPr lang="en-US" altLang="ko-KR" dirty="0"/>
              <a:t> merge FETCH_HEAD == </a:t>
            </a:r>
            <a:r>
              <a:rPr lang="en-US" altLang="ko-KR" dirty="0" err="1"/>
              <a:t>git</a:t>
            </a:r>
            <a:r>
              <a:rPr lang="en-US" altLang="ko-KR" dirty="0"/>
              <a:t> pull </a:t>
            </a:r>
          </a:p>
          <a:p>
            <a:pPr lvl="1"/>
            <a:r>
              <a:rPr lang="en-US" altLang="ko-KR" dirty="0" err="1"/>
              <a:t>Github</a:t>
            </a:r>
            <a:r>
              <a:rPr lang="ko-KR" altLang="en-US" dirty="0"/>
              <a:t>상에서 </a:t>
            </a:r>
            <a:r>
              <a:rPr lang="en-US" altLang="ko-KR" dirty="0"/>
              <a:t>id</a:t>
            </a:r>
            <a:r>
              <a:rPr lang="ko-KR" altLang="en-US" dirty="0"/>
              <a:t>를 기입 </a:t>
            </a:r>
            <a:r>
              <a:rPr lang="en-US" altLang="ko-KR" dirty="0"/>
              <a:t>-&gt; </a:t>
            </a:r>
            <a:r>
              <a:rPr lang="ko-KR" altLang="en-US" dirty="0" err="1"/>
              <a:t>메일보냄</a:t>
            </a:r>
            <a:r>
              <a:rPr lang="en-US" altLang="ko-KR" dirty="0"/>
              <a:t>. -&gt; </a:t>
            </a:r>
            <a:r>
              <a:rPr lang="ko-KR" altLang="en-US" dirty="0"/>
              <a:t>메일 수락</a:t>
            </a:r>
            <a:r>
              <a:rPr lang="en-US" altLang="ko-KR" dirty="0"/>
              <a:t>.(accept invitation)</a:t>
            </a:r>
          </a:p>
          <a:p>
            <a:pPr lvl="1"/>
            <a:r>
              <a:rPr lang="ko-KR" altLang="en-US" dirty="0" err="1"/>
              <a:t>못받는</a:t>
            </a:r>
            <a:r>
              <a:rPr lang="ko-KR" altLang="en-US" dirty="0"/>
              <a:t> 것을 대비하여 </a:t>
            </a:r>
            <a:r>
              <a:rPr lang="en-US" altLang="ko-KR" dirty="0"/>
              <a:t>copy invite </a:t>
            </a:r>
            <a:r>
              <a:rPr lang="ko-KR" altLang="en-US" dirty="0"/>
              <a:t>링크를 보낼 수 있음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권한선택</a:t>
            </a:r>
            <a:r>
              <a:rPr lang="ko-KR" altLang="en-US" dirty="0"/>
              <a:t> </a:t>
            </a:r>
            <a:r>
              <a:rPr lang="en-US" altLang="ko-KR" dirty="0"/>
              <a:t>: admin, write, read</a:t>
            </a:r>
          </a:p>
          <a:p>
            <a:pPr lvl="1"/>
            <a:r>
              <a:rPr lang="en-US" altLang="ko-KR" dirty="0"/>
              <a:t>Remote branch</a:t>
            </a:r>
          </a:p>
        </p:txBody>
      </p:sp>
    </p:spTree>
    <p:extLst>
      <p:ext uri="{BB962C8B-B14F-4D97-AF65-F5344CB8AC3E}">
        <p14:creationId xmlns:p14="http://schemas.microsoft.com/office/powerpoint/2010/main" val="7678114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779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 Request</a:t>
            </a:r>
            <a:r>
              <a:rPr lang="ko-KR" altLang="en-US" dirty="0"/>
              <a:t>란</a:t>
            </a:r>
            <a:r>
              <a:rPr lang="en-US" altLang="ko-KR" dirty="0"/>
              <a:t>? (</a:t>
            </a:r>
            <a:r>
              <a:rPr lang="ko-KR" altLang="en-US" dirty="0"/>
              <a:t>내 것을 </a:t>
            </a:r>
            <a:r>
              <a:rPr lang="en-US" altLang="ko-KR" dirty="0"/>
              <a:t>pull</a:t>
            </a:r>
            <a:r>
              <a:rPr lang="ko-KR" altLang="en-US" dirty="0"/>
              <a:t>해서 </a:t>
            </a:r>
            <a:r>
              <a:rPr lang="en-US" altLang="ko-KR" dirty="0"/>
              <a:t>merge</a:t>
            </a:r>
            <a:r>
              <a:rPr lang="ko-KR" altLang="en-US" dirty="0"/>
              <a:t>해 주세요</a:t>
            </a:r>
            <a:r>
              <a:rPr lang="en-US" altLang="ko-KR" dirty="0"/>
              <a:t>!)</a:t>
            </a:r>
          </a:p>
          <a:p>
            <a:pPr lvl="1"/>
            <a:r>
              <a:rPr lang="en-US" altLang="ko-KR" dirty="0"/>
              <a:t>Main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내가 만든 내용을 </a:t>
            </a:r>
            <a:r>
              <a:rPr lang="en-US" altLang="ko-KR" dirty="0"/>
              <a:t>merge</a:t>
            </a:r>
            <a:r>
              <a:rPr lang="ko-KR" altLang="en-US" dirty="0"/>
              <a:t>시켜달라는 요구</a:t>
            </a:r>
            <a:endParaRPr lang="en-US" altLang="ko-KR" dirty="0"/>
          </a:p>
          <a:p>
            <a:pPr lvl="1"/>
            <a:r>
              <a:rPr lang="ko-KR" altLang="en-US" dirty="0"/>
              <a:t>올리면 많은  사람들이 </a:t>
            </a:r>
            <a:r>
              <a:rPr lang="ko-KR" altLang="en-US" dirty="0" err="1"/>
              <a:t>코드리뷰를</a:t>
            </a:r>
            <a:r>
              <a:rPr lang="ko-KR" altLang="en-US" dirty="0"/>
              <a:t> 통해서 통과가 되면 통합브랜치인 </a:t>
            </a:r>
            <a:r>
              <a:rPr lang="en-US" altLang="ko-KR" dirty="0"/>
              <a:t>main</a:t>
            </a:r>
            <a:r>
              <a:rPr lang="ko-KR" altLang="en-US" dirty="0"/>
              <a:t>에 </a:t>
            </a:r>
            <a:r>
              <a:rPr lang="en-US" altLang="ko-KR" dirty="0"/>
              <a:t>merge</a:t>
            </a:r>
            <a:r>
              <a:rPr lang="ko-KR" altLang="en-US" dirty="0"/>
              <a:t>를 하게 되고 이제부터는 다른 </a:t>
            </a:r>
            <a:r>
              <a:rPr lang="ko-KR" altLang="en-US" dirty="0" err="1"/>
              <a:t>접속자는</a:t>
            </a:r>
            <a:endParaRPr lang="en-US" altLang="ko-KR" dirty="0"/>
          </a:p>
          <a:p>
            <a:pPr lvl="1"/>
            <a:r>
              <a:rPr lang="ko-KR" altLang="en-US" dirty="0"/>
              <a:t>이것을 받아서 사용함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두가지가 있음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1. </a:t>
            </a:r>
            <a:r>
              <a:rPr lang="ko-KR" altLang="en-US" dirty="0"/>
              <a:t>원격저장소는 내가 권한인 있은 경우 </a:t>
            </a:r>
            <a:r>
              <a:rPr lang="en-US" altLang="ko-KR" dirty="0"/>
              <a:t>: </a:t>
            </a:r>
            <a:r>
              <a:rPr lang="ko-KR" altLang="en-US" dirty="0"/>
              <a:t>실습 대상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</a:t>
            </a:r>
          </a:p>
          <a:p>
            <a:pPr marL="266700" lvl="1" indent="0">
              <a:buNone/>
            </a:pPr>
            <a:r>
              <a:rPr lang="en-US" altLang="ko-KR" dirty="0"/>
              <a:t>   2. </a:t>
            </a:r>
            <a:r>
              <a:rPr lang="ko-KR" altLang="en-US" dirty="0"/>
              <a:t>오픈소스 방식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 </a:t>
            </a:r>
            <a:r>
              <a:rPr lang="ko-KR" altLang="en-US" dirty="0"/>
              <a:t>남의 </a:t>
            </a:r>
            <a:r>
              <a:rPr lang="ko-KR" altLang="en-US" dirty="0" err="1"/>
              <a:t>원격저장소</a:t>
            </a:r>
            <a:r>
              <a:rPr lang="ko-KR" altLang="en-US" dirty="0"/>
              <a:t> 권한이 없음</a:t>
            </a:r>
            <a:r>
              <a:rPr lang="en-US" altLang="ko-KR" dirty="0"/>
              <a:t>. </a:t>
            </a:r>
            <a:r>
              <a:rPr lang="ko-KR" altLang="en-US" dirty="0"/>
              <a:t>남의 저장소 내용을 </a:t>
            </a:r>
            <a:r>
              <a:rPr lang="en-US" altLang="ko-KR" dirty="0"/>
              <a:t>Fork</a:t>
            </a:r>
            <a:r>
              <a:rPr lang="ko-KR" altLang="en-US" dirty="0"/>
              <a:t>해서 내 </a:t>
            </a:r>
            <a:r>
              <a:rPr lang="en-US" altLang="ko-KR" dirty="0"/>
              <a:t>pc</a:t>
            </a:r>
            <a:r>
              <a:rPr lang="ko-KR" altLang="en-US" dirty="0"/>
              <a:t>에서 작업하고 내 원격저장소에 보내서 그곳에서 남의 저장소에 </a:t>
            </a:r>
            <a:r>
              <a:rPr lang="en-US" altLang="ko-KR" dirty="0"/>
              <a:t>pull request</a:t>
            </a:r>
            <a:r>
              <a:rPr lang="ko-KR" altLang="en-US" dirty="0"/>
              <a:t>하게 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8232217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779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 Request </a:t>
            </a:r>
            <a:r>
              <a:rPr lang="ko-KR" altLang="en-US" dirty="0"/>
              <a:t>동작 순서</a:t>
            </a:r>
            <a:endParaRPr lang="en-US" altLang="ko-KR" dirty="0"/>
          </a:p>
          <a:p>
            <a:pPr lvl="1"/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그림으로 순서도 삽입</a:t>
            </a:r>
            <a:endParaRPr lang="en-US" altLang="ko-KR" dirty="0"/>
          </a:p>
          <a:p>
            <a:pPr lvl="1"/>
            <a:r>
              <a:rPr lang="ko-KR" altLang="en-US" dirty="0"/>
              <a:t> 마지막에 로컬저장소에서 </a:t>
            </a:r>
            <a:r>
              <a:rPr lang="en-US" altLang="ko-KR" dirty="0" err="1"/>
              <a:t>git</a:t>
            </a:r>
            <a:r>
              <a:rPr lang="en-US" altLang="ko-KR" dirty="0"/>
              <a:t> pull</a:t>
            </a:r>
            <a:r>
              <a:rPr lang="ko-KR" altLang="en-US" dirty="0"/>
              <a:t>을 하면 보이는 모양을 확인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>
                <a:hlinkClick r:id="rId3"/>
              </a:rPr>
              <a:t>https</a:t>
            </a:r>
            <a:r>
              <a:rPr lang="en-US" altLang="ko-KR" dirty="0">
                <a:hlinkClick r:id="rId3"/>
              </a:rPr>
              <a:t>://dev-youngjun.tistory.com/47</a:t>
            </a:r>
            <a:r>
              <a:rPr lang="en-US" altLang="ko-KR" dirty="0"/>
              <a:t> : </a:t>
            </a:r>
            <a:r>
              <a:rPr lang="ko-KR" altLang="en-US" dirty="0"/>
              <a:t>참고하여 작성하도록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80182" y="3205004"/>
            <a:ext cx="2647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hlinkClick r:id="rId4"/>
              </a:rPr>
              <a:t>Git</a:t>
            </a:r>
            <a:r>
              <a:rPr lang="en-US" altLang="ko-KR" dirty="0">
                <a:hlinkClick r:id="rId4"/>
              </a:rPr>
              <a:t> </a:t>
            </a:r>
            <a:r>
              <a:rPr lang="ko-KR" altLang="en-US" dirty="0">
                <a:hlinkClick r:id="rId4"/>
              </a:rPr>
              <a:t>협업 가이드 </a:t>
            </a:r>
            <a:r>
              <a:rPr lang="en-US" altLang="ko-KR" dirty="0">
                <a:hlinkClick r:id="rId4"/>
              </a:rPr>
              <a:t>(velog.io)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80182" y="3741850"/>
            <a:ext cx="3989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5"/>
              </a:rPr>
              <a:t>🐙 </a:t>
            </a:r>
            <a:r>
              <a:rPr lang="en-US" altLang="ko-KR" dirty="0" err="1">
                <a:hlinkClick r:id="rId5"/>
              </a:rPr>
              <a:t>Github</a:t>
            </a:r>
            <a:r>
              <a:rPr lang="ko-KR" altLang="en-US" dirty="0">
                <a:hlinkClick r:id="rId5"/>
              </a:rPr>
              <a:t>에서 협업하는 방법 </a:t>
            </a:r>
            <a:r>
              <a:rPr lang="en-US" altLang="ko-KR" dirty="0">
                <a:hlinkClick r:id="rId5"/>
              </a:rPr>
              <a:t>(velog.io)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4515" y="4362094"/>
            <a:ext cx="71234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6"/>
              </a:rPr>
              <a:t>[</a:t>
            </a:r>
            <a:r>
              <a:rPr lang="en-US" altLang="ko-KR" dirty="0" err="1">
                <a:hlinkClick r:id="rId6"/>
              </a:rPr>
              <a:t>Git</a:t>
            </a:r>
            <a:r>
              <a:rPr lang="en-US" altLang="ko-KR" dirty="0">
                <a:hlinkClick r:id="rId6"/>
              </a:rPr>
              <a:t>] </a:t>
            </a:r>
            <a:r>
              <a:rPr lang="en-US" altLang="ko-KR" dirty="0" err="1">
                <a:hlinkClick r:id="rId6"/>
              </a:rPr>
              <a:t>Github</a:t>
            </a:r>
            <a:r>
              <a:rPr lang="ko-KR" altLang="en-US" dirty="0">
                <a:hlinkClick r:id="rId6"/>
              </a:rPr>
              <a:t>으로 협업하기 </a:t>
            </a:r>
            <a:r>
              <a:rPr lang="en-US" altLang="ko-KR" dirty="0">
                <a:hlinkClick r:id="rId6"/>
              </a:rPr>
              <a:t>( </a:t>
            </a:r>
            <a:r>
              <a:rPr lang="ko-KR" altLang="en-US" dirty="0">
                <a:hlinkClick r:id="rId6"/>
              </a:rPr>
              <a:t>토이 </a:t>
            </a:r>
            <a:r>
              <a:rPr lang="ko-KR" altLang="en-US" dirty="0" err="1">
                <a:hlinkClick r:id="rId6"/>
              </a:rPr>
              <a:t>팀프로젝트</a:t>
            </a:r>
            <a:r>
              <a:rPr lang="ko-KR" altLang="en-US" dirty="0">
                <a:hlinkClick r:id="rId6"/>
              </a:rPr>
              <a:t> 시나리오</a:t>
            </a:r>
            <a:r>
              <a:rPr lang="en-US" altLang="ko-KR" dirty="0">
                <a:hlinkClick r:id="rId6"/>
              </a:rPr>
              <a:t>, </a:t>
            </a:r>
            <a:r>
              <a:rPr lang="ko-KR" altLang="en-US" dirty="0" err="1">
                <a:hlinkClick r:id="rId6"/>
              </a:rPr>
              <a:t>브랜치</a:t>
            </a:r>
            <a:r>
              <a:rPr lang="ko-KR" altLang="en-US" dirty="0">
                <a:hlinkClick r:id="rId6"/>
              </a:rPr>
              <a:t> 전략 </a:t>
            </a:r>
            <a:r>
              <a:rPr lang="en-US" altLang="ko-KR" dirty="0">
                <a:hlinkClick r:id="rId6"/>
              </a:rPr>
              <a:t>) :: </a:t>
            </a:r>
            <a:r>
              <a:rPr lang="en-US" altLang="ko-KR" dirty="0" err="1">
                <a:hlinkClick r:id="rId6"/>
              </a:rPr>
              <a:t>victolee</a:t>
            </a:r>
            <a:r>
              <a:rPr lang="en-US" altLang="ko-KR" dirty="0">
                <a:hlinkClick r:id="rId6"/>
              </a:rPr>
              <a:t> (tistory.com)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4515" y="5100758"/>
            <a:ext cx="3853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hlinkClick r:id="rId7"/>
              </a:rPr>
              <a:t>Git</a:t>
            </a:r>
            <a:r>
              <a:rPr lang="ko-KR" altLang="en-US" dirty="0">
                <a:hlinkClick r:id="rId7"/>
              </a:rPr>
              <a:t>을 이용한 협업 </a:t>
            </a:r>
            <a:r>
              <a:rPr lang="ko-KR" altLang="en-US" dirty="0" err="1">
                <a:hlinkClick r:id="rId7"/>
              </a:rPr>
              <a:t>워크플로우</a:t>
            </a:r>
            <a:r>
              <a:rPr lang="ko-KR" altLang="en-US" dirty="0">
                <a:hlinkClick r:id="rId7"/>
              </a:rPr>
              <a:t> </a:t>
            </a:r>
            <a:r>
              <a:rPr lang="en-US" altLang="ko-KR" dirty="0">
                <a:hlinkClick r:id="rId7"/>
              </a:rPr>
              <a:t>(lhy.kr)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39550" y="5605608"/>
            <a:ext cx="71984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8"/>
              </a:rPr>
              <a:t>[GitHub] GitHub</a:t>
            </a:r>
            <a:r>
              <a:rPr lang="ko-KR" altLang="en-US" dirty="0">
                <a:hlinkClick r:id="rId8"/>
              </a:rPr>
              <a:t>로 협업하는 방법</a:t>
            </a:r>
            <a:r>
              <a:rPr lang="en-US" altLang="ko-KR" dirty="0">
                <a:hlinkClick r:id="rId8"/>
              </a:rPr>
              <a:t>[1] - Feature Branch Workflow - </a:t>
            </a:r>
            <a:r>
              <a:rPr lang="en-US" altLang="ko-KR" dirty="0" err="1">
                <a:hlinkClick r:id="rId8"/>
              </a:rPr>
              <a:t>Heee's</a:t>
            </a:r>
            <a:r>
              <a:rPr lang="en-US" altLang="ko-KR" dirty="0">
                <a:hlinkClick r:id="rId8"/>
              </a:rPr>
              <a:t> Development Blog (gmlwjd9405.github.io)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884279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협업시작하기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프로젝트 만들기</a:t>
            </a:r>
          </a:p>
          <a:p>
            <a:pPr marL="609600" lvl="1" indent="-34290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등록</a:t>
            </a:r>
            <a:endParaRPr lang="en-US" altLang="ko-KR" dirty="0">
              <a:latin typeface="+mn-ea"/>
            </a:endParaRPr>
          </a:p>
          <a:p>
            <a:pPr marL="609600" lvl="1" indent="-34290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>
                <a:latin typeface="+mn-ea"/>
              </a:rPr>
              <a:t>기존의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삭제하지 않으면 내용이 그대로 남아 있음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latin typeface="+mn-ea"/>
              </a:rPr>
              <a:t>      remote</a:t>
            </a:r>
            <a:r>
              <a:rPr lang="ko-KR" altLang="en-US" dirty="0">
                <a:latin typeface="+mn-ea"/>
              </a:rPr>
              <a:t>의 </a:t>
            </a:r>
            <a:r>
              <a:rPr lang="en-US" altLang="ko-KR" dirty="0">
                <a:latin typeface="+mn-ea"/>
              </a:rPr>
              <a:t>pull </a:t>
            </a:r>
            <a:r>
              <a:rPr lang="ko-KR" altLang="en-US" dirty="0">
                <a:latin typeface="+mn-ea"/>
              </a:rPr>
              <a:t>기능을 대신할 수 있는 기능은 무엇</a:t>
            </a:r>
            <a:r>
              <a:rPr lang="en-US" altLang="ko-KR" dirty="0">
                <a:latin typeface="+mn-ea"/>
              </a:rPr>
              <a:t>?</a:t>
            </a: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ko-KR" altLang="en-US" dirty="0">
                <a:latin typeface="+mn-ea"/>
              </a:rPr>
              <a:t>한번 </a:t>
            </a:r>
            <a:r>
              <a:rPr lang="en-US" altLang="ko-KR" dirty="0">
                <a:latin typeface="+mn-ea"/>
              </a:rPr>
              <a:t>merge</a:t>
            </a:r>
            <a:r>
              <a:rPr lang="ko-KR" altLang="en-US" dirty="0">
                <a:latin typeface="+mn-ea"/>
              </a:rPr>
              <a:t>하면 다시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하지 않는 한 </a:t>
            </a:r>
            <a:r>
              <a:rPr lang="en-US" altLang="ko-KR" dirty="0">
                <a:latin typeface="+mn-ea"/>
              </a:rPr>
              <a:t>merge </a:t>
            </a:r>
            <a:r>
              <a:rPr lang="ko-KR" altLang="en-US" dirty="0">
                <a:latin typeface="+mn-ea"/>
              </a:rPr>
              <a:t>안됨</a:t>
            </a:r>
            <a:r>
              <a:rPr lang="en-US" altLang="ko-KR" dirty="0">
                <a:latin typeface="+mn-ea"/>
              </a:rPr>
              <a:t>.</a:t>
            </a:r>
          </a:p>
          <a:p>
            <a:pPr marL="609600" lvl="1" indent="-34290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Clone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과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pull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이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차이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로컬에서 자동 연결 삭제 방법 확인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    - fork :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타인의 원격저장소를 나의 원격저장소로 복사하는 것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>
                <a:solidFill>
                  <a:srgbClr val="FF0000"/>
                </a:solidFill>
                <a:latin typeface="+mn-ea"/>
              </a:rPr>
              <a:t>               </a:t>
            </a:r>
            <a:r>
              <a:rPr lang="ko-KR" altLang="en-US">
                <a:solidFill>
                  <a:srgbClr val="FF0000"/>
                </a:solidFill>
                <a:latin typeface="+mn-ea"/>
              </a:rPr>
              <a:t>내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github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계정에 로그인하여 사용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.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나중에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pull request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할 수 있음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.</a:t>
            </a: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    - clone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: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타인의 원격저장소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나의 원격저장소 주소만 있으면 됨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) </a:t>
            </a: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                  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나의 로컬저장소로 복사하는 것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    - pull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: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나의 원격저장소의 작업과 로컬저장소의 작업을 비교하면서 </a:t>
            </a:r>
            <a:r>
              <a:rPr lang="ko-KR" altLang="en-US" dirty="0" err="1">
                <a:solidFill>
                  <a:srgbClr val="FF0000"/>
                </a:solidFill>
                <a:latin typeface="+mn-ea"/>
              </a:rPr>
              <a:t>내려받는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것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390610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Mouse Cursor Click PNG Transparent Images | PNG All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416029"/>
            <a:ext cx="1153994" cy="79122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extBox 1"/>
          <p:cNvSpPr txBox="1"/>
          <p:nvPr/>
        </p:nvSpPr>
        <p:spPr>
          <a:xfrm>
            <a:off x="1282890" y="2060812"/>
            <a:ext cx="3174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is:issue</a:t>
            </a:r>
            <a:r>
              <a:rPr lang="en-US" altLang="ko-KR" dirty="0"/>
              <a:t> </a:t>
            </a:r>
            <a:r>
              <a:rPr lang="en-US" altLang="ko-KR" dirty="0" err="1"/>
              <a:t>commenter:username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34561" y="2553754"/>
            <a:ext cx="2670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is:issue</a:t>
            </a:r>
            <a:r>
              <a:rPr lang="en-US" altLang="ko-KR" dirty="0"/>
              <a:t> commenter:@me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21111" y="1445009"/>
            <a:ext cx="4608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242729"/>
                </a:solidFill>
                <a:latin typeface="Arial" panose="020B0604020202020204" pitchFamily="34" charset="0"/>
              </a:rPr>
              <a:t> only list the issues I have opened, and not 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48518" y="3092863"/>
            <a:ext cx="63666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is:open</a:t>
            </a:r>
            <a:r>
              <a:rPr lang="ko-KR" altLang="en-US" dirty="0"/>
              <a:t> </a:t>
            </a:r>
            <a:r>
              <a:rPr lang="ko-KR" altLang="en-US" dirty="0" err="1"/>
              <a:t>is:issue</a:t>
            </a:r>
            <a:r>
              <a:rPr lang="ko-KR" altLang="en-US" dirty="0"/>
              <a:t> </a:t>
            </a:r>
            <a:r>
              <a:rPr lang="ko-KR" altLang="en-US" dirty="0" err="1"/>
              <a:t>author:fasthill-sibling</a:t>
            </a:r>
            <a:r>
              <a:rPr lang="ko-KR" altLang="en-US" dirty="0"/>
              <a:t> </a:t>
            </a:r>
            <a:r>
              <a:rPr lang="ko-KR" altLang="en-US" dirty="0" err="1"/>
              <a:t>archived:false</a:t>
            </a:r>
            <a:r>
              <a:rPr lang="ko-KR" altLang="en-US" dirty="0"/>
              <a:t>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48518" y="3940248"/>
            <a:ext cx="65031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is:open is:pr author:fasthill-sibling archived:false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029506" y="4526897"/>
            <a:ext cx="64221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is:pr</a:t>
            </a:r>
            <a:r>
              <a:rPr lang="ko-KR" altLang="en-US" dirty="0"/>
              <a:t> </a:t>
            </a:r>
            <a:r>
              <a:rPr lang="ko-KR" altLang="en-US" dirty="0" err="1"/>
              <a:t>author:fasthill-sibling</a:t>
            </a:r>
            <a:r>
              <a:rPr lang="ko-KR" altLang="en-US" dirty="0"/>
              <a:t> </a:t>
            </a:r>
            <a:r>
              <a:rPr lang="ko-KR" altLang="en-US" dirty="0" err="1"/>
              <a:t>archived:false</a:t>
            </a:r>
            <a:r>
              <a:rPr lang="ko-KR" altLang="en-US" dirty="0"/>
              <a:t> </a:t>
            </a:r>
            <a:r>
              <a:rPr lang="ko-KR" altLang="en-US" dirty="0" err="1"/>
              <a:t>is:closed</a:t>
            </a:r>
            <a:r>
              <a:rPr lang="ko-KR" altLang="en-US" dirty="0"/>
              <a:t>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21223" y="5113546"/>
            <a:ext cx="6393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is:pr</a:t>
            </a:r>
            <a:r>
              <a:rPr lang="ko-KR" altLang="en-US" dirty="0"/>
              <a:t> </a:t>
            </a:r>
            <a:r>
              <a:rPr lang="ko-KR" altLang="en-US" dirty="0" err="1"/>
              <a:t>archived:false</a:t>
            </a:r>
            <a:r>
              <a:rPr lang="ko-KR" altLang="en-US" dirty="0"/>
              <a:t> </a:t>
            </a:r>
            <a:r>
              <a:rPr lang="ko-KR" altLang="en-US" dirty="0" err="1"/>
              <a:t>is:closed</a:t>
            </a:r>
            <a:r>
              <a:rPr lang="ko-KR" altLang="en-US" dirty="0"/>
              <a:t> </a:t>
            </a:r>
            <a:r>
              <a:rPr lang="ko-KR" altLang="en-US" dirty="0" err="1"/>
              <a:t>review-requested:fasthill-sibling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9087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BC26BCF-FD4C-4656-8DCB-C5D15C6EB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54" y="2013379"/>
            <a:ext cx="8157681" cy="352035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</a:t>
            </a:r>
            <a:r>
              <a:rPr lang="ko-KR" altLang="en-US" dirty="0" smtClean="0"/>
              <a:t>원격저장소를 </a:t>
            </a:r>
            <a:r>
              <a:rPr lang="ko-KR" altLang="en-US" dirty="0"/>
              <a:t>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>
                <a:latin typeface="+mn-ea"/>
              </a:rPr>
              <a:t>나의 원격저장소로 </a:t>
            </a:r>
            <a:r>
              <a:rPr lang="en-US" altLang="ko-KR" dirty="0">
                <a:latin typeface="+mn-ea"/>
              </a:rPr>
              <a:t>fork </a:t>
            </a:r>
            <a:r>
              <a:rPr lang="ko-KR" altLang="en-US" dirty="0">
                <a:latin typeface="+mn-ea"/>
              </a:rPr>
              <a:t>완료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851129" y="2088833"/>
            <a:ext cx="2190022" cy="4591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제목 3">
            <a:extLst>
              <a:ext uri="{FF2B5EF4-FFF2-40B4-BE49-F238E27FC236}">
                <a16:creationId xmlns:a16="http://schemas.microsoft.com/office/drawing/2014/main" id="{AE3922CB-3487-4A1A-8A91-0A83A33F4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12893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>
            <a:extLst>
              <a:ext uri="{FF2B5EF4-FFF2-40B4-BE49-F238E27FC236}">
                <a16:creationId xmlns:a16="http://schemas.microsoft.com/office/drawing/2014/main" id="{08E7DF6C-F6F3-4324-9FEA-9B88C68AC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대학생 특별 가입</a:t>
            </a:r>
          </a:p>
        </p:txBody>
      </p:sp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A8697490-0C0E-4D9E-A054-98383FCBA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대학생 </a:t>
            </a:r>
            <a:r>
              <a:rPr lang="en-US" altLang="ko-KR" dirty="0"/>
              <a:t>private </a:t>
            </a:r>
            <a:r>
              <a:rPr lang="ko-KR" altLang="en-US" dirty="0"/>
              <a:t>무료 사용 소개</a:t>
            </a:r>
            <a:endParaRPr lang="en-US" altLang="ko-KR" dirty="0"/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/>
              <a:t>내용 확인 추가</a:t>
            </a:r>
            <a:r>
              <a:rPr lang="en-US" altLang="ko-KR" dirty="0"/>
              <a:t>.</a:t>
            </a: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81801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06" y="1825228"/>
            <a:ext cx="7672388" cy="320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73166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91" y="1589485"/>
            <a:ext cx="7693819" cy="367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90721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1089422"/>
            <a:ext cx="6686550" cy="467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8674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06" y="1110853"/>
            <a:ext cx="7900988" cy="463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13592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3" y="1989535"/>
            <a:ext cx="5972175" cy="287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2999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19" y="1218010"/>
            <a:ext cx="7929563" cy="442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41057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28" y="1278731"/>
            <a:ext cx="8008144" cy="430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53085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35" y="1260872"/>
            <a:ext cx="7908131" cy="433625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849582" y="1626178"/>
            <a:ext cx="1111827" cy="35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73122438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53" y="1446610"/>
            <a:ext cx="8751094" cy="396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998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</a:t>
            </a:r>
            <a:r>
              <a:rPr lang="ko-KR" altLang="en-US" dirty="0" smtClean="0"/>
              <a:t>원격저장소를 </a:t>
            </a:r>
            <a:r>
              <a:rPr lang="ko-KR" altLang="en-US" dirty="0"/>
              <a:t>나의 </a:t>
            </a:r>
            <a:r>
              <a:rPr lang="ko-KR" altLang="en-US" dirty="0" smtClean="0"/>
              <a:t>로컬저장소로 </a:t>
            </a:r>
            <a:r>
              <a:rPr lang="ko-KR" altLang="en-US" dirty="0"/>
              <a:t>복제하기 </a:t>
            </a:r>
            <a:r>
              <a:rPr lang="en-US" altLang="ko-KR" dirty="0"/>
              <a:t>(clone)</a:t>
            </a:r>
          </a:p>
          <a:p>
            <a:pPr lvl="1"/>
            <a:r>
              <a:rPr lang="ko-KR" altLang="en-US" dirty="0">
                <a:latin typeface="+mn-ea"/>
              </a:rPr>
              <a:t>나의 로컬저장소로 복제된 내용을 가져와 작업을 하기 위하여 로컬 저장소 만들기 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Clone</a:t>
            </a:r>
            <a:r>
              <a:rPr lang="ko-KR" altLang="en-US" dirty="0">
                <a:latin typeface="+mn-ea"/>
              </a:rPr>
              <a:t>명령을 수행하면 자동적으로 폴더가 생성됨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E5D1169-E52A-4E3E-A156-D59B6F243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166" y="2379358"/>
            <a:ext cx="4359668" cy="346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4693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3" y="1868091"/>
            <a:ext cx="7800975" cy="312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61410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06" y="1721644"/>
            <a:ext cx="7443788" cy="341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24701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3" y="1450181"/>
            <a:ext cx="7572375" cy="395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62849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2214563"/>
            <a:ext cx="46863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03356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8" y="2185988"/>
            <a:ext cx="48863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48465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Request(PR)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sz="1600" dirty="0">
                <a:latin typeface="+mn-ea"/>
              </a:rPr>
              <a:t>내가 수정한 것을 당겨서</a:t>
            </a:r>
            <a:r>
              <a:rPr lang="en-US" altLang="ko-KR" sz="1600" dirty="0">
                <a:latin typeface="+mn-ea"/>
              </a:rPr>
              <a:t>(pull) </a:t>
            </a:r>
            <a:r>
              <a:rPr lang="ko-KR" altLang="en-US" sz="1600" dirty="0">
                <a:latin typeface="+mn-ea"/>
              </a:rPr>
              <a:t>당신의 저장소에 </a:t>
            </a:r>
            <a:r>
              <a:rPr lang="en-US" altLang="ko-KR" sz="1600" dirty="0">
                <a:latin typeface="+mn-ea"/>
              </a:rPr>
              <a:t>merge</a:t>
            </a:r>
            <a:r>
              <a:rPr lang="ko-KR" altLang="en-US" sz="1600" dirty="0">
                <a:latin typeface="+mn-ea"/>
              </a:rPr>
              <a:t>시켜 달라고 요청</a:t>
            </a:r>
            <a:r>
              <a:rPr lang="en-US" altLang="ko-KR" sz="1600" dirty="0">
                <a:latin typeface="+mn-ea"/>
              </a:rPr>
              <a:t>(Request)</a:t>
            </a:r>
          </a:p>
          <a:p>
            <a:pPr lvl="1"/>
            <a:endParaRPr lang="en-US" altLang="ko-KR" dirty="0">
              <a:latin typeface="+mn-ea"/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그림으로 </a:t>
            </a:r>
            <a:r>
              <a:rPr lang="en-US" altLang="ko-KR" dirty="0">
                <a:solidFill>
                  <a:srgbClr val="FF0000"/>
                </a:solidFill>
              </a:rPr>
              <a:t>PR</a:t>
            </a:r>
            <a:r>
              <a:rPr lang="ko-KR" altLang="en-US" dirty="0">
                <a:solidFill>
                  <a:srgbClr val="FF0000"/>
                </a:solidFill>
              </a:rPr>
              <a:t>과정 이미지 소개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0ADF29E-F92B-4FD7-B35B-F98D25F49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3384782"/>
            <a:ext cx="4125949" cy="197119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A19FBC3-779A-4170-9734-23FA2ACB3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8287" y="3376233"/>
            <a:ext cx="48958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31526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513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1000" dirty="0" smtClean="0"/>
              <a:t>$ 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cherry-pick ee69d75</a:t>
            </a:r>
          </a:p>
          <a:p>
            <a:r>
              <a:rPr lang="en-US" altLang="ko-KR" sz="1000" dirty="0"/>
              <a:t>The previous cherry-pick is now empty, possibly due to conflict resolution.</a:t>
            </a:r>
          </a:p>
          <a:p>
            <a:r>
              <a:rPr lang="en-US" altLang="ko-KR" sz="1000" dirty="0"/>
              <a:t>If you wish to commit it anyway, use:</a:t>
            </a:r>
          </a:p>
          <a:p>
            <a:endParaRPr lang="ko-KR" altLang="en-US" sz="1000" dirty="0"/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commit --allow-empty</a:t>
            </a:r>
          </a:p>
          <a:p>
            <a:endParaRPr lang="ko-KR" altLang="en-US" sz="1000" dirty="0"/>
          </a:p>
          <a:p>
            <a:r>
              <a:rPr lang="en-US" altLang="ko-KR" sz="1000" dirty="0"/>
              <a:t>Otherwise, please use '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cherry-pick --skip'</a:t>
            </a:r>
          </a:p>
          <a:p>
            <a:r>
              <a:rPr lang="en-US" altLang="ko-KR" sz="1000" dirty="0"/>
              <a:t>On branch main</a:t>
            </a:r>
          </a:p>
          <a:p>
            <a:r>
              <a:rPr lang="en-US" altLang="ko-KR" sz="1000" dirty="0"/>
              <a:t>Your branch is ahead of 'origin/br2' by 5 commits.</a:t>
            </a:r>
          </a:p>
          <a:p>
            <a:r>
              <a:rPr lang="en-US" altLang="ko-KR" sz="1000" dirty="0"/>
              <a:t>  (use "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push" to publish your local commits)</a:t>
            </a:r>
          </a:p>
          <a:p>
            <a:endParaRPr lang="ko-KR" altLang="en-US" sz="1000" dirty="0"/>
          </a:p>
          <a:p>
            <a:r>
              <a:rPr lang="en-US" altLang="ko-KR" sz="1000" dirty="0"/>
              <a:t>You are currently cherry-picking commit ee69d75.</a:t>
            </a:r>
          </a:p>
          <a:p>
            <a:r>
              <a:rPr lang="en-US" altLang="ko-KR" sz="1000" dirty="0"/>
              <a:t>  (all conflicts fixed: run "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cherry-pick --continue")</a:t>
            </a:r>
          </a:p>
          <a:p>
            <a:r>
              <a:rPr lang="en-US" altLang="ko-KR" sz="1000" dirty="0"/>
              <a:t>  (use "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cherry-pick --skip" to skip this patch)</a:t>
            </a:r>
          </a:p>
          <a:p>
            <a:r>
              <a:rPr lang="en-US" altLang="ko-KR" sz="1000" dirty="0"/>
              <a:t>  (use "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cherry-pick --abort" to cancel the cherry-pick operation)</a:t>
            </a:r>
          </a:p>
          <a:p>
            <a:endParaRPr lang="ko-KR" altLang="en-US" sz="1000" dirty="0"/>
          </a:p>
          <a:p>
            <a:r>
              <a:rPr lang="en-US" altLang="ko-KR" sz="1000" dirty="0"/>
              <a:t>nothing to commit, working tree clean</a:t>
            </a:r>
          </a:p>
          <a:p>
            <a:endParaRPr lang="ko-KR" altLang="en-US" sz="1000" dirty="0"/>
          </a:p>
          <a:p>
            <a:r>
              <a:rPr lang="en-US" altLang="ko-KR" sz="1000" dirty="0" err="1"/>
              <a:t>User@Kangs-Home</a:t>
            </a:r>
            <a:r>
              <a:rPr lang="en-US" altLang="ko-KR" sz="1000" dirty="0"/>
              <a:t> MINGW64 /c/workplace/</a:t>
            </a:r>
            <a:r>
              <a:rPr lang="en-US" altLang="ko-KR" sz="1000" dirty="0" err="1"/>
              <a:t>gitplace</a:t>
            </a:r>
            <a:r>
              <a:rPr lang="en-US" altLang="ko-KR" sz="1000" dirty="0"/>
              <a:t>-p (</a:t>
            </a:r>
            <a:r>
              <a:rPr lang="en-US" altLang="ko-KR" sz="1000" dirty="0" err="1"/>
              <a:t>main|CHERRY-PICKING</a:t>
            </a:r>
            <a:r>
              <a:rPr lang="en-US" altLang="ko-KR" sz="1000" dirty="0"/>
              <a:t>)</a:t>
            </a: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Cherry pick</a:t>
            </a:r>
            <a:r>
              <a:rPr lang="ko-KR" altLang="en-US" dirty="0" smtClean="0"/>
              <a:t>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835023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513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1000" dirty="0"/>
              <a:t>Create your new branch, remove all files in that branch, retrieve some files from another branch and commit changes :</a:t>
            </a:r>
          </a:p>
          <a:p>
            <a:r>
              <a:rPr lang="en-US" altLang="ko-KR" sz="1000" dirty="0" err="1">
                <a:hlinkClick r:id="rId3"/>
              </a:rPr>
              <a:t>git</a:t>
            </a:r>
            <a:r>
              <a:rPr lang="en-US" altLang="ko-KR" sz="1000" dirty="0">
                <a:hlinkClick r:id="rId3"/>
              </a:rPr>
              <a:t> - Moving only specific files to new branch - Stack Overflow</a:t>
            </a:r>
            <a:endParaRPr lang="en-US" altLang="ko-KR" sz="1000" dirty="0"/>
          </a:p>
          <a:p>
            <a:r>
              <a:rPr lang="en-US" altLang="ko-KR" sz="1000" dirty="0"/>
              <a:t># create a new branch</a:t>
            </a:r>
          </a:p>
          <a:p>
            <a:r>
              <a:rPr lang="en-US" altLang="ko-KR" sz="1000" dirty="0" err="1"/>
              <a:t>git</a:t>
            </a:r>
            <a:r>
              <a:rPr lang="en-US" altLang="ko-KR" sz="1000" dirty="0"/>
              <a:t> checkout -b </a:t>
            </a:r>
            <a:r>
              <a:rPr lang="en-US" altLang="ko-KR" sz="1000" dirty="0" err="1"/>
              <a:t>branch_name</a:t>
            </a:r>
            <a:endParaRPr lang="en-US" altLang="ko-KR" sz="1000" dirty="0"/>
          </a:p>
          <a:p>
            <a:r>
              <a:rPr lang="en-US" altLang="ko-KR" sz="1000" dirty="0"/>
              <a:t># remove all files for this branch</a:t>
            </a:r>
          </a:p>
          <a:p>
            <a:r>
              <a:rPr lang="en-US" altLang="ko-KR" sz="1000" dirty="0" err="1"/>
              <a:t>git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rm</a:t>
            </a:r>
            <a:r>
              <a:rPr lang="en-US" altLang="ko-KR" sz="1000" dirty="0"/>
              <a:t> -</a:t>
            </a:r>
            <a:r>
              <a:rPr lang="en-US" altLang="ko-KR" sz="1000" dirty="0" err="1"/>
              <a:t>rf</a:t>
            </a:r>
            <a:r>
              <a:rPr lang="en-US" altLang="ko-KR" sz="1000" dirty="0"/>
              <a:t> .</a:t>
            </a:r>
          </a:p>
          <a:p>
            <a:r>
              <a:rPr lang="en-US" altLang="ko-KR" sz="1000" dirty="0"/>
              <a:t># retrieve some files from master branch</a:t>
            </a:r>
          </a:p>
          <a:p>
            <a:r>
              <a:rPr lang="en-US" altLang="ko-KR" sz="1000" dirty="0" err="1"/>
              <a:t>git</a:t>
            </a:r>
            <a:r>
              <a:rPr lang="en-US" altLang="ko-KR" sz="1000" dirty="0"/>
              <a:t> checkout master -- file1 file2 file3 file4</a:t>
            </a:r>
          </a:p>
          <a:p>
            <a:r>
              <a:rPr lang="en-US" altLang="ko-KR" sz="1000" dirty="0"/>
              <a:t># commit changes</a:t>
            </a:r>
          </a:p>
          <a:p>
            <a:r>
              <a:rPr lang="en-US" altLang="ko-KR" sz="1000" dirty="0" err="1"/>
              <a:t>git</a:t>
            </a:r>
            <a:r>
              <a:rPr lang="en-US" altLang="ko-KR" sz="1000" dirty="0"/>
              <a:t> commit -m "create new branch"</a:t>
            </a:r>
          </a:p>
          <a:p>
            <a:r>
              <a:rPr lang="en-US" altLang="ko-KR" sz="1000" dirty="0"/>
              <a:t>Share</a:t>
            </a:r>
          </a:p>
          <a:p>
            <a:r>
              <a:rPr lang="en-US" altLang="ko-KR" sz="1000" dirty="0"/>
              <a:t>Improve this answer</a:t>
            </a:r>
          </a:p>
          <a:p>
            <a:r>
              <a:rPr lang="en-US" altLang="ko-KR" sz="1000" dirty="0"/>
              <a:t>Follow</a:t>
            </a:r>
          </a:p>
          <a:p>
            <a:r>
              <a:rPr lang="en-US" altLang="ko-KR" sz="1000" dirty="0"/>
              <a:t>edited Feb 22 '17 at 23:33</a:t>
            </a:r>
          </a:p>
          <a:p>
            <a:r>
              <a:rPr lang="en-US" altLang="ko-KR" sz="1000" dirty="0"/>
              <a:t>answered Feb 22 '17 at 23:13</a:t>
            </a:r>
          </a:p>
          <a:p>
            <a:endParaRPr lang="en-US" altLang="ko-KR" sz="1000" dirty="0"/>
          </a:p>
          <a:p>
            <a:r>
              <a:rPr lang="en-US" altLang="ko-KR" sz="1000" dirty="0"/>
              <a:t>Bertrand Martel</a:t>
            </a:r>
          </a:p>
          <a:p>
            <a:r>
              <a:rPr lang="en-US" altLang="ko-KR" sz="1000" dirty="0"/>
              <a:t>30.5k1414 gold badges9090 silver badges113113 bronze badges</a:t>
            </a:r>
          </a:p>
          <a:p>
            <a:r>
              <a:rPr lang="en-US" altLang="ko-KR" sz="1000" dirty="0"/>
              <a:t>Thanks for your response, This is work for small number of files, but what if I have around 100 files and want to move 40 files? – </a:t>
            </a:r>
            <a:r>
              <a:rPr lang="en-US" altLang="ko-KR" sz="1000" dirty="0" err="1"/>
              <a:t>swati</a:t>
            </a:r>
            <a:r>
              <a:rPr lang="en-US" altLang="ko-KR" sz="1000" dirty="0"/>
              <a:t> Feb 22 '17 at 23:22 </a:t>
            </a:r>
          </a:p>
          <a:p>
            <a:r>
              <a:rPr lang="en-US" altLang="ko-KR" sz="1000" dirty="0"/>
              <a:t>I've updated my post for another method, remove all files and grab only files you want from other branches – Bertrand Martel Feb 22 '17 at 23:33</a:t>
            </a:r>
          </a:p>
          <a:p>
            <a:r>
              <a:rPr lang="en-US" altLang="ko-KR" sz="1000" dirty="0"/>
              <a:t>Thanks may be I will try with this approach, makes sense. – </a:t>
            </a:r>
            <a:r>
              <a:rPr lang="en-US" altLang="ko-KR" sz="1000" dirty="0" err="1"/>
              <a:t>swati</a:t>
            </a:r>
            <a:r>
              <a:rPr lang="en-US" altLang="ko-KR" sz="1000" dirty="0"/>
              <a:t> Feb 23 '17 at 15:15</a:t>
            </a:r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Cherry pick</a:t>
            </a:r>
            <a:r>
              <a:rPr lang="ko-KR" altLang="en-US" dirty="0" smtClean="0"/>
              <a:t>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667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513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ko-KR" sz="1000" dirty="0" err="1" smtClean="0"/>
              <a:t>Git</a:t>
            </a:r>
            <a:r>
              <a:rPr lang="en-US" altLang="ko-KR" sz="1000" dirty="0" smtClean="0"/>
              <a:t> log </a:t>
            </a:r>
            <a:r>
              <a:rPr lang="en-US" altLang="ko-KR" sz="1000" dirty="0" smtClean="0"/>
              <a:t>–</a:t>
            </a:r>
            <a:r>
              <a:rPr lang="en-US" altLang="ko-KR" sz="1000" dirty="0" err="1" smtClean="0"/>
              <a:t>oneline</a:t>
            </a:r>
            <a:r>
              <a:rPr lang="en-US" altLang="ko-KR" sz="1000" dirty="0" smtClean="0"/>
              <a:t> -2 filename</a:t>
            </a:r>
          </a:p>
          <a:p>
            <a:pPr marL="0" indent="0">
              <a:buNone/>
            </a:pPr>
            <a:r>
              <a:rPr lang="en-US" altLang="ko-KR" sz="1000" dirty="0" err="1" smtClean="0">
                <a:latin typeface="+mn-ea"/>
              </a:rPr>
              <a:t>Git</a:t>
            </a:r>
            <a:r>
              <a:rPr lang="en-US" altLang="ko-KR" sz="1000" dirty="0" smtClean="0">
                <a:latin typeface="+mn-ea"/>
              </a:rPr>
              <a:t> log –follow – </a:t>
            </a:r>
            <a:r>
              <a:rPr lang="en-US" altLang="ko-KR" sz="1000" dirty="0" smtClean="0"/>
              <a:t>filename</a:t>
            </a:r>
          </a:p>
          <a:p>
            <a:pPr marL="0" indent="0">
              <a:buNone/>
            </a:pPr>
            <a:endParaRPr lang="en-US" altLang="ko-KR" sz="1000" dirty="0">
              <a:latin typeface="+mn-ea"/>
            </a:endParaRPr>
          </a:p>
          <a:p>
            <a:pPr marL="0" indent="0">
              <a:buNone/>
            </a:pP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>
                <a:latin typeface="+mn-ea"/>
              </a:rPr>
              <a:t>Git</a:t>
            </a:r>
            <a:r>
              <a:rPr lang="en-US" altLang="ko-KR" sz="1000" dirty="0" smtClean="0">
                <a:latin typeface="+mn-ea"/>
              </a:rPr>
              <a:t> checkout –orphan br4</a:t>
            </a:r>
          </a:p>
          <a:p>
            <a:pPr marL="0" indent="0">
              <a:buNone/>
            </a:pPr>
            <a:r>
              <a:rPr lang="en-US" altLang="ko-KR" sz="1000" dirty="0" err="1" smtClean="0"/>
              <a:t>Git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rm</a:t>
            </a:r>
            <a:r>
              <a:rPr lang="en-US" altLang="ko-KR" sz="1000" dirty="0" smtClean="0"/>
              <a:t> –f p1.txt </a:t>
            </a:r>
            <a:r>
              <a:rPr lang="en-US" altLang="ko-KR" sz="1000" dirty="0"/>
              <a:t>or 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rm</a:t>
            </a:r>
            <a:r>
              <a:rPr lang="en-US" altLang="ko-KR" sz="1000" dirty="0"/>
              <a:t> --cached -r </a:t>
            </a:r>
            <a:r>
              <a:rPr lang="en-US" altLang="ko-KR" sz="1000" dirty="0" smtClean="0"/>
              <a:t>p1.txt</a:t>
            </a:r>
          </a:p>
          <a:p>
            <a:pPr marL="0" indent="0">
              <a:buNone/>
            </a:pPr>
            <a:r>
              <a:rPr lang="en-US" altLang="ko-KR" sz="1000" dirty="0" smtClean="0"/>
              <a:t>Vim p2.txt, commit</a:t>
            </a:r>
          </a:p>
          <a:p>
            <a:pPr marL="0" indent="0">
              <a:buNone/>
            </a:pPr>
            <a:endParaRPr lang="en-US" altLang="ko-KR" sz="1000" dirty="0">
              <a:latin typeface="+mn-ea"/>
            </a:endParaRPr>
          </a:p>
          <a:p>
            <a:pPr marL="0" indent="0">
              <a:buNone/>
            </a:pPr>
            <a:r>
              <a:rPr lang="en-US" altLang="ko-KR" sz="1000" dirty="0" err="1" smtClean="0"/>
              <a:t>Git</a:t>
            </a:r>
            <a:r>
              <a:rPr lang="en-US" altLang="ko-KR" sz="1000" dirty="0" smtClean="0"/>
              <a:t> checkout main</a:t>
            </a:r>
          </a:p>
          <a:p>
            <a:pPr marL="0" indent="0">
              <a:buNone/>
            </a:pPr>
            <a:r>
              <a:rPr lang="en-US" altLang="ko-KR" sz="1000" dirty="0" err="1" smtClean="0"/>
              <a:t>Git</a:t>
            </a:r>
            <a:r>
              <a:rPr lang="en-US" altLang="ko-KR" sz="1000" dirty="0" smtClean="0"/>
              <a:t> merge br4</a:t>
            </a:r>
          </a:p>
          <a:p>
            <a:r>
              <a:rPr lang="en-US" altLang="ko-KR" sz="1000" dirty="0"/>
              <a:t>$ 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merge br4</a:t>
            </a:r>
          </a:p>
          <a:p>
            <a:r>
              <a:rPr lang="en-US" altLang="ko-KR" sz="1000" dirty="0"/>
              <a:t>fatal: refusing to merge unrelated histories</a:t>
            </a:r>
          </a:p>
          <a:p>
            <a:pPr marL="0" indent="0">
              <a:buNone/>
            </a:pPr>
            <a:endParaRPr lang="en-US" altLang="ko-KR" sz="1000" dirty="0" smtClean="0">
              <a:latin typeface="+mn-ea"/>
            </a:endParaRPr>
          </a:p>
          <a:p>
            <a:pPr marL="0" indent="0">
              <a:buNone/>
            </a:pPr>
            <a:r>
              <a:rPr lang="ko-KR" altLang="en-US" sz="1000" dirty="0" smtClean="0"/>
              <a:t>그냥 </a:t>
            </a:r>
            <a:r>
              <a:rPr lang="en-US" altLang="ko-KR" sz="1000" dirty="0" err="1" smtClean="0"/>
              <a:t>commi</a:t>
            </a:r>
            <a:r>
              <a:rPr lang="ko-KR" altLang="en-US" sz="1000" dirty="0" smtClean="0"/>
              <a:t>만 </a:t>
            </a:r>
            <a:r>
              <a:rPr lang="en-US" altLang="ko-KR" sz="1000" dirty="0" smtClean="0"/>
              <a:t>push</a:t>
            </a:r>
            <a:r>
              <a:rPr lang="ko-KR" altLang="en-US" sz="1000" dirty="0" smtClean="0"/>
              <a:t>하면 어떤가</a:t>
            </a:r>
            <a:r>
              <a:rPr lang="en-US" altLang="ko-KR" sz="1000" dirty="0"/>
              <a:t>?</a:t>
            </a:r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 smtClean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marL="0" indent="0">
              <a:buNone/>
            </a:pPr>
            <a:r>
              <a:rPr lang="en-US" altLang="ko-KR" sz="1000" dirty="0" err="1"/>
              <a:t>Git</a:t>
            </a:r>
            <a:r>
              <a:rPr lang="en-US" altLang="ko-KR" sz="1000" dirty="0"/>
              <a:t> checkout –orphan br4</a:t>
            </a:r>
          </a:p>
          <a:p>
            <a:pPr marL="0" indent="0">
              <a:buNone/>
            </a:pPr>
            <a:r>
              <a:rPr lang="en-US" altLang="ko-KR" sz="1000" dirty="0" err="1" smtClean="0"/>
              <a:t>git</a:t>
            </a:r>
            <a:r>
              <a:rPr lang="en-US" altLang="ko-KR" sz="1000" dirty="0" smtClean="0"/>
              <a:t> </a:t>
            </a:r>
            <a:r>
              <a:rPr lang="en-US" altLang="ko-KR" sz="1000" dirty="0" err="1"/>
              <a:t>rm</a:t>
            </a:r>
            <a:r>
              <a:rPr lang="en-US" altLang="ko-KR" sz="1000" dirty="0"/>
              <a:t> --cached -r </a:t>
            </a:r>
            <a:r>
              <a:rPr lang="en-US" altLang="ko-KR" sz="1000" dirty="0" smtClean="0"/>
              <a:t>p1.txt </a:t>
            </a:r>
            <a:r>
              <a:rPr lang="en-US" altLang="ko-KR" sz="1000" dirty="0" smtClean="0">
                <a:sym typeface="Wingdings" panose="05000000000000000000" pitchFamily="2" charset="2"/>
              </a:rPr>
              <a:t> untrack </a:t>
            </a:r>
            <a:r>
              <a:rPr lang="ko-KR" altLang="en-US" sz="1000" dirty="0" smtClean="0">
                <a:sym typeface="Wingdings" panose="05000000000000000000" pitchFamily="2" charset="2"/>
              </a:rPr>
              <a:t>파일 생성</a:t>
            </a:r>
            <a:r>
              <a:rPr lang="en-US" altLang="ko-KR" sz="1000" dirty="0" smtClean="0">
                <a:sym typeface="Wingdings" panose="05000000000000000000" pitchFamily="2" charset="2"/>
              </a:rPr>
              <a:t>(</a:t>
            </a:r>
            <a:r>
              <a:rPr lang="ko-KR" altLang="en-US" sz="1000" dirty="0" smtClean="0">
                <a:sym typeface="Wingdings" panose="05000000000000000000" pitchFamily="2" charset="2"/>
              </a:rPr>
              <a:t>삭제된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피알</a:t>
            </a:r>
            <a:r>
              <a:rPr lang="en-US" altLang="ko-KR" sz="1000" dirty="0" smtClean="0">
                <a:sym typeface="Wingdings" panose="05000000000000000000" pitchFamily="2" charset="2"/>
              </a:rPr>
              <a:t>)</a:t>
            </a: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/>
              <a:t>Vim p2.txt, commit</a:t>
            </a: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Cherry pick</a:t>
            </a:r>
            <a:r>
              <a:rPr lang="ko-KR" altLang="en-US" dirty="0" smtClean="0"/>
              <a:t>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663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</a:t>
            </a:r>
            <a:r>
              <a:rPr lang="ko-KR" altLang="en-US" dirty="0" smtClean="0"/>
              <a:t>원격저장소를 </a:t>
            </a:r>
            <a:r>
              <a:rPr lang="ko-KR" altLang="en-US" dirty="0"/>
              <a:t>복제하기 </a:t>
            </a:r>
            <a:r>
              <a:rPr lang="en-US" altLang="ko-KR" dirty="0"/>
              <a:t>(clone)</a:t>
            </a:r>
          </a:p>
          <a:p>
            <a:pPr lvl="1"/>
            <a:r>
              <a:rPr lang="ko-KR" altLang="en-US" dirty="0">
                <a:latin typeface="+mn-ea"/>
              </a:rPr>
              <a:t>복제를 원하는 </a:t>
            </a:r>
            <a:r>
              <a:rPr lang="en-US" altLang="ko-KR" dirty="0">
                <a:latin typeface="+mn-ea"/>
              </a:rPr>
              <a:t>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로 이동 후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동작 시킴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(</a:t>
            </a:r>
            <a:r>
              <a:rPr lang="ko-KR" altLang="en-US" dirty="0">
                <a:latin typeface="+mn-ea"/>
              </a:rPr>
              <a:t>실습을 위하여 새로운 </a:t>
            </a:r>
            <a:r>
              <a:rPr lang="en-US" altLang="ko-KR" dirty="0">
                <a:latin typeface="+mn-ea"/>
              </a:rPr>
              <a:t>directory (</a:t>
            </a:r>
            <a:r>
              <a:rPr lang="ko-KR" altLang="en-US" dirty="0" err="1">
                <a:latin typeface="+mn-ea"/>
              </a:rPr>
              <a:t>폴더명</a:t>
            </a:r>
            <a:r>
              <a:rPr lang="en-US" altLang="ko-KR" dirty="0">
                <a:latin typeface="+mn-ea"/>
              </a:rPr>
              <a:t>: workplace)</a:t>
            </a:r>
            <a:r>
              <a:rPr lang="ko-KR" altLang="en-US" dirty="0">
                <a:latin typeface="+mn-ea"/>
              </a:rPr>
              <a:t>를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만들고 이곳으로 이동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9586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3269</TotalTime>
  <Words>2937</Words>
  <Application>Microsoft Office PowerPoint</Application>
  <PresentationFormat>화면 슬라이드 쇼(4:3)</PresentationFormat>
  <Paragraphs>844</Paragraphs>
  <Slides>88</Slides>
  <Notes>70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88</vt:i4>
      </vt:variant>
    </vt:vector>
  </HeadingPairs>
  <TitlesOfParts>
    <vt:vector size="98" baseType="lpstr">
      <vt:lpstr>KoPub Dotum</vt:lpstr>
      <vt:lpstr>Swiss 721 SWA</vt:lpstr>
      <vt:lpstr>굴림</vt:lpstr>
      <vt:lpstr>맑은 고딕</vt:lpstr>
      <vt:lpstr>Arial</vt:lpstr>
      <vt:lpstr>Calibri</vt:lpstr>
      <vt:lpstr>Calibri Light</vt:lpstr>
      <vt:lpstr>Courier New</vt:lpstr>
      <vt:lpstr>Wingdings</vt:lpstr>
      <vt:lpstr>Office 테마</vt:lpstr>
      <vt:lpstr>PowerPoint 프레젠테이션</vt:lpstr>
      <vt:lpstr>실습 내용</vt:lpstr>
      <vt:lpstr>남의 원격저장소를 나의 원격저장소에 복제하기 (fork)</vt:lpstr>
      <vt:lpstr>남의 원격저장소를 나의 원격저장소에 복제하기 (fork)</vt:lpstr>
      <vt:lpstr>남의 원격저장소를 나의 원격저장소에 복제하기 (fork)</vt:lpstr>
      <vt:lpstr>남의 원격저장소를 나의 원격저장소에 복제하기 (fork)</vt:lpstr>
      <vt:lpstr>남의 원격저장소를 나의 원격저장소에 복제하기 (fork)</vt:lpstr>
      <vt:lpstr>나의 원격저장소에서 나의 로컬저장소로 복제하기 (clone)</vt:lpstr>
      <vt:lpstr>나의 원격저장소에서 나의 로컬저장소로 복제하기 (clone)</vt:lpstr>
      <vt:lpstr>나의 원격저장소에서 나의 로컬저장소로 복제하기 (clone)</vt:lpstr>
      <vt:lpstr>나의 원격저장소에서 나의 로컬저장소로 복제하기 (clone)</vt:lpstr>
      <vt:lpstr>나의 원격저장소에서 나의 로컬저장소로 복제하기 (clone)</vt:lpstr>
      <vt:lpstr>나의 로컬저장소에서 작업하고 나의 원격저장소로 Push하기</vt:lpstr>
      <vt:lpstr>나의 로컬저장소에서 작업하고 나의 원격저장소로 Push하기</vt:lpstr>
      <vt:lpstr>나의 로컬저장소에서 작업하고 나의 원격저장소로 Push하기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순서 요약</vt:lpstr>
      <vt:lpstr>순서 요약</vt:lpstr>
      <vt:lpstr>순서 요약</vt:lpstr>
      <vt:lpstr>순서 요약</vt:lpstr>
      <vt:lpstr>순서 요약</vt:lpstr>
      <vt:lpstr>순서 요약</vt:lpstr>
      <vt:lpstr>순서 요약</vt:lpstr>
      <vt:lpstr>순서 요약</vt:lpstr>
      <vt:lpstr>순서 요약</vt:lpstr>
      <vt:lpstr>나의 로컬저장소에서 작업하고 나의 원격저장소로 Push하기</vt:lpstr>
      <vt:lpstr>나의 로컬저장소에서 작업하고 나의 원격저장소로 Push하기</vt:lpstr>
      <vt:lpstr>원격저장소에서 복제하기 (fork)</vt:lpstr>
      <vt:lpstr>원격저장소에서 복제하기</vt:lpstr>
      <vt:lpstr>원격저장소에서 복제하기</vt:lpstr>
      <vt:lpstr>원격저장소에서 복제하기</vt:lpstr>
      <vt:lpstr>Pull, Push 요약</vt:lpstr>
      <vt:lpstr>원격저장소에서 복제하기</vt:lpstr>
      <vt:lpstr>원격저장소에서 복제하기</vt:lpstr>
      <vt:lpstr>원격저장소에서 복제하기</vt:lpstr>
      <vt:lpstr>원격저장소에서 복제하기</vt:lpstr>
      <vt:lpstr>협업하기</vt:lpstr>
      <vt:lpstr>Pull Request</vt:lpstr>
      <vt:lpstr>Pull Request</vt:lpstr>
      <vt:lpstr>협업시작하기</vt:lpstr>
      <vt:lpstr>PowerPoint 프레젠테이션</vt:lpstr>
      <vt:lpstr>대학생 특별 가입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나의 로컬저장소에서 남의 원격저장소로 Pull Request하기</vt:lpstr>
      <vt:lpstr>Cherry pick하기</vt:lpstr>
      <vt:lpstr>Cherry pick하기</vt:lpstr>
      <vt:lpstr>Cherry pick하기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User</cp:lastModifiedBy>
  <cp:revision>446</cp:revision>
  <dcterms:created xsi:type="dcterms:W3CDTF">2021-03-25T01:55:58Z</dcterms:created>
  <dcterms:modified xsi:type="dcterms:W3CDTF">2021-04-04T06:15:22Z</dcterms:modified>
</cp:coreProperties>
</file>