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5" r:id="rId5"/>
    <p:sldId id="263" r:id="rId6"/>
    <p:sldId id="264" r:id="rId7"/>
    <p:sldId id="266" r:id="rId8"/>
    <p:sldId id="270" r:id="rId9"/>
    <p:sldId id="267" r:id="rId10"/>
    <p:sldId id="269" r:id="rId11"/>
    <p:sldId id="271"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DD3ABCD-4A6C-4BA7-B426-9C755DA0FF40}" type="datetimeFigureOut">
              <a:rPr lang="id-ID" smtClean="0"/>
              <a:t>29/10/2016</a:t>
            </a:fld>
            <a:endParaRPr lang="id-ID"/>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8E3EDFE-776C-4D92-B983-CC66DBE157E5}" type="slidenum">
              <a:rPr lang="id-ID" smtClean="0"/>
              <a:t>‹#›</a:t>
            </a:fld>
            <a:endParaRPr lang="id-ID"/>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id-ID"/>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3ABCD-4A6C-4BA7-B426-9C755DA0FF40}" type="datetimeFigureOut">
              <a:rPr lang="id-ID" smtClean="0"/>
              <a:t>29/10/2016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E3EDFE-776C-4D92-B983-CC66DBE157E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3ABCD-4A6C-4BA7-B426-9C755DA0FF40}" type="datetimeFigureOut">
              <a:rPr lang="id-ID" smtClean="0"/>
              <a:t>29/10/2016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8E3EDFE-776C-4D92-B983-CC66DBE157E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3ABCD-4A6C-4BA7-B426-9C755DA0FF40}" type="datetimeFigureOut">
              <a:rPr lang="id-ID" smtClean="0"/>
              <a:t>29/10/2016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E3EDFE-776C-4D92-B983-CC66DBE157E5}"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DD3ABCD-4A6C-4BA7-B426-9C755DA0FF40}" type="datetimeFigureOut">
              <a:rPr lang="id-ID" smtClean="0"/>
              <a:t>29/10/2016</a:t>
            </a:fld>
            <a:endParaRPr lang="id-ID"/>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8E3EDFE-776C-4D92-B983-CC66DBE157E5}" type="slidenum">
              <a:rPr lang="id-ID" smtClean="0"/>
              <a:t>‹#›</a:t>
            </a:fld>
            <a:endParaRPr lang="id-ID"/>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id-ID"/>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D3ABCD-4A6C-4BA7-B426-9C755DA0FF40}" type="datetimeFigureOut">
              <a:rPr lang="id-ID" smtClean="0"/>
              <a:t>29/10/2016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E3EDFE-776C-4D92-B983-CC66DBE157E5}" type="slidenum">
              <a:rPr lang="id-ID" smtClean="0"/>
              <a:t>‹#›</a:t>
            </a:fld>
            <a:endParaRPr lang="id-ID"/>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D3ABCD-4A6C-4BA7-B426-9C755DA0FF40}" type="datetimeFigureOut">
              <a:rPr lang="id-ID" smtClean="0"/>
              <a:t>29/10/2016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8E3EDFE-776C-4D92-B983-CC66DBE157E5}" type="slidenum">
              <a:rPr lang="id-ID" smtClean="0"/>
              <a:t>‹#›</a:t>
            </a:fld>
            <a:endParaRPr lang="id-ID"/>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D3ABCD-4A6C-4BA7-B426-9C755DA0FF40}" type="datetimeFigureOut">
              <a:rPr lang="id-ID" smtClean="0"/>
              <a:t>29/10/2016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8E3EDFE-776C-4D92-B983-CC66DBE157E5}" type="slidenum">
              <a:rPr lang="id-ID" smtClean="0"/>
              <a:t>‹#›</a:t>
            </a:fld>
            <a:endParaRPr lang="id-ID"/>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DD3ABCD-4A6C-4BA7-B426-9C755DA0FF40}" type="datetimeFigureOut">
              <a:rPr lang="id-ID" smtClean="0"/>
              <a:t>29/10/2016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8E3EDFE-776C-4D92-B983-CC66DBE157E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3ABCD-4A6C-4BA7-B426-9C755DA0FF40}" type="datetimeFigureOut">
              <a:rPr lang="id-ID" smtClean="0"/>
              <a:t>29/10/2016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8E3EDFE-776C-4D92-B983-CC66DBE157E5}" type="slidenum">
              <a:rPr lang="id-ID" smtClean="0"/>
              <a:t>‹#›</a:t>
            </a:fld>
            <a:endParaRPr lang="id-ID"/>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3ABCD-4A6C-4BA7-B426-9C755DA0FF40}" type="datetimeFigureOut">
              <a:rPr lang="id-ID" smtClean="0"/>
              <a:t>29/10/2016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E3EDFE-776C-4D92-B983-CC66DBE157E5}" type="slidenum">
              <a:rPr lang="id-ID" smtClean="0"/>
              <a:t>‹#›</a:t>
            </a:fld>
            <a:endParaRPr lang="id-ID"/>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DD3ABCD-4A6C-4BA7-B426-9C755DA0FF40}" type="datetimeFigureOut">
              <a:rPr lang="id-ID" smtClean="0"/>
              <a:t>29/10/2016</a:t>
            </a:fld>
            <a:endParaRPr lang="id-ID"/>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id-ID"/>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8E3EDFE-776C-4D92-B983-CC66DBE157E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hocp.net/biographies/dijkstra_edsger.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2.bp.blogspot.com/-KJSZXo5-LgQ/UttXDU8SRBI/AAAAAAAAATc/jm7ftOhef1I/s1600/path3.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772400" cy="1470025"/>
          </a:xfrm>
        </p:spPr>
        <p:txBody>
          <a:bodyPr>
            <a:normAutofit/>
          </a:bodyPr>
          <a:lstStyle/>
          <a:p>
            <a:r>
              <a:rPr lang="id-ID" sz="6600" b="1" dirty="0" smtClean="0">
                <a:solidFill>
                  <a:schemeClr val="tx1"/>
                </a:solidFill>
              </a:rPr>
              <a:t>DJIKSTRA</a:t>
            </a:r>
            <a:endParaRPr lang="id-ID" sz="6600" b="1" dirty="0">
              <a:solidFill>
                <a:schemeClr val="tx1"/>
              </a:solidFill>
            </a:endParaRPr>
          </a:p>
        </p:txBody>
      </p:sp>
      <p:sp>
        <p:nvSpPr>
          <p:cNvPr id="4" name="Rectangle 3"/>
          <p:cNvSpPr/>
          <p:nvPr/>
        </p:nvSpPr>
        <p:spPr>
          <a:xfrm>
            <a:off x="4860032" y="3386137"/>
            <a:ext cx="2286000" cy="2160591"/>
          </a:xfrm>
          <a:prstGeom prst="rect">
            <a:avLst/>
          </a:prstGeom>
        </p:spPr>
        <p:txBody>
          <a:bodyPr>
            <a:spAutoFit/>
          </a:bodyPr>
          <a:lstStyle/>
          <a:p>
            <a:pPr lvl="0" algn="ctr">
              <a:spcBef>
                <a:spcPct val="20000"/>
              </a:spcBef>
              <a:buClr>
                <a:srgbClr val="94C600"/>
              </a:buClr>
              <a:buSzPct val="76000"/>
            </a:pPr>
            <a:r>
              <a:rPr lang="id-ID" sz="2400" b="1" dirty="0"/>
              <a:t>Oleh :</a:t>
            </a:r>
          </a:p>
          <a:p>
            <a:pPr lvl="0" algn="ctr">
              <a:spcBef>
                <a:spcPct val="20000"/>
              </a:spcBef>
              <a:buClr>
                <a:srgbClr val="94C600"/>
              </a:buClr>
              <a:buSzPct val="76000"/>
            </a:pPr>
            <a:r>
              <a:rPr lang="id-ID" sz="2400" b="1" dirty="0"/>
              <a:t>Dwi anarejqi H (2014157039)</a:t>
            </a:r>
          </a:p>
          <a:p>
            <a:pPr lvl="0" algn="ctr">
              <a:spcBef>
                <a:spcPct val="20000"/>
              </a:spcBef>
              <a:buClr>
                <a:srgbClr val="94C600"/>
              </a:buClr>
              <a:buSzPct val="76000"/>
            </a:pPr>
            <a:r>
              <a:rPr lang="id-ID" sz="2400" b="1" dirty="0"/>
              <a:t>Meriza </a:t>
            </a:r>
            <a:r>
              <a:rPr lang="id-ID" sz="2400" b="1" dirty="0" smtClean="0"/>
              <a:t>Corry N</a:t>
            </a:r>
          </a:p>
          <a:p>
            <a:pPr lvl="0" algn="ctr">
              <a:spcBef>
                <a:spcPct val="20000"/>
              </a:spcBef>
              <a:buClr>
                <a:srgbClr val="94C600"/>
              </a:buClr>
              <a:buSzPct val="76000"/>
            </a:pPr>
            <a:r>
              <a:rPr lang="id-ID" sz="2400" b="1" dirty="0" smtClean="0"/>
              <a:t>(2014157027</a:t>
            </a:r>
            <a:r>
              <a:rPr lang="id-ID" sz="2400" b="1" dirty="0"/>
              <a:t>)</a:t>
            </a:r>
          </a:p>
        </p:txBody>
      </p:sp>
    </p:spTree>
    <p:extLst>
      <p:ext uri="{BB962C8B-B14F-4D97-AF65-F5344CB8AC3E}">
        <p14:creationId xmlns:p14="http://schemas.microsoft.com/office/powerpoint/2010/main" val="3021165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Jadi, lintasan terpendek dari:</a:t>
            </a:r>
          </a:p>
          <a:p>
            <a:pPr lvl="0"/>
            <a:r>
              <a:rPr lang="id-ID" dirty="0"/>
              <a:t>1 ke 3 adalah 1, 3 dengan panjang = 10</a:t>
            </a:r>
          </a:p>
          <a:p>
            <a:pPr lvl="0"/>
            <a:r>
              <a:rPr lang="id-ID" dirty="0"/>
              <a:t>1 ke 4 adalah 1, 3, 4 dengan jarak = 25</a:t>
            </a:r>
          </a:p>
          <a:p>
            <a:pPr lvl="0"/>
            <a:r>
              <a:rPr lang="id-ID" dirty="0"/>
              <a:t>1 ke 2 adalah 1, 3, 4, 2 dengan jarak = 45</a:t>
            </a:r>
          </a:p>
          <a:p>
            <a:pPr lvl="0"/>
            <a:r>
              <a:rPr lang="id-ID" dirty="0"/>
              <a:t>1 ke 5 adalah 1, 5 dengan jarak = 45</a:t>
            </a:r>
          </a:p>
          <a:p>
            <a:pPr lvl="0"/>
            <a:r>
              <a:rPr lang="id-ID" dirty="0"/>
              <a:t>1 ke 6 tidak ada</a:t>
            </a:r>
          </a:p>
          <a:p>
            <a:endParaRPr lang="id-ID" dirty="0"/>
          </a:p>
        </p:txBody>
      </p:sp>
      <p:sp>
        <p:nvSpPr>
          <p:cNvPr id="2" name="Title 1"/>
          <p:cNvSpPr>
            <a:spLocks noGrp="1"/>
          </p:cNvSpPr>
          <p:nvPr>
            <p:ph type="title"/>
          </p:nvPr>
        </p:nvSpPr>
        <p:spPr/>
        <p:txBody>
          <a:bodyPr/>
          <a:lstStyle/>
          <a:p>
            <a:r>
              <a:rPr lang="id-ID" dirty="0" smtClean="0"/>
              <a:t> </a:t>
            </a:r>
            <a:endParaRPr lang="id-ID" dirty="0"/>
          </a:p>
        </p:txBody>
      </p:sp>
    </p:spTree>
    <p:extLst>
      <p:ext uri="{BB962C8B-B14F-4D97-AF65-F5344CB8AC3E}">
        <p14:creationId xmlns:p14="http://schemas.microsoft.com/office/powerpoint/2010/main" val="2972228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Algoritma Djikstra digunakan untuk mencari  rute terpendek sebuah lintasan</a:t>
            </a:r>
          </a:p>
          <a:p>
            <a:r>
              <a:rPr lang="id-ID" dirty="0" smtClean="0"/>
              <a:t>Semua bobot yang di muat adalah bersifat positif</a:t>
            </a:r>
          </a:p>
          <a:p>
            <a:r>
              <a:rPr lang="id-ID" dirty="0" smtClean="0"/>
              <a:t>Perjalanannya berarah </a:t>
            </a:r>
            <a:endParaRPr lang="id-ID" dirty="0"/>
          </a:p>
        </p:txBody>
      </p:sp>
      <p:sp>
        <p:nvSpPr>
          <p:cNvPr id="3" name="Title 2"/>
          <p:cNvSpPr>
            <a:spLocks noGrp="1"/>
          </p:cNvSpPr>
          <p:nvPr>
            <p:ph type="title"/>
          </p:nvPr>
        </p:nvSpPr>
        <p:spPr/>
        <p:txBody>
          <a:bodyPr/>
          <a:lstStyle/>
          <a:p>
            <a:r>
              <a:rPr lang="id-ID" dirty="0" smtClean="0"/>
              <a:t>kesimpulan</a:t>
            </a:r>
            <a:endParaRPr lang="id-ID" dirty="0"/>
          </a:p>
        </p:txBody>
      </p:sp>
    </p:spTree>
    <p:extLst>
      <p:ext uri="{BB962C8B-B14F-4D97-AF65-F5344CB8AC3E}">
        <p14:creationId xmlns:p14="http://schemas.microsoft.com/office/powerpoint/2010/main" val="288698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2800" dirty="0" smtClean="0"/>
              <a:t>Algortima  DJIKSTRA ditemukan </a:t>
            </a:r>
            <a:r>
              <a:rPr lang="id-ID" sz="2800" dirty="0"/>
              <a:t>oleh </a:t>
            </a:r>
            <a:r>
              <a:rPr lang="id-ID" sz="2800" dirty="0">
                <a:hlinkClick r:id="rId2"/>
              </a:rPr>
              <a:t>Edsger W. Dikstra</a:t>
            </a:r>
            <a:r>
              <a:rPr lang="id-ID" sz="2800" dirty="0"/>
              <a:t> </a:t>
            </a:r>
            <a:r>
              <a:rPr lang="id-ID" sz="2800" dirty="0" smtClean="0"/>
              <a:t>dan </a:t>
            </a:r>
            <a:r>
              <a:rPr lang="id-ID" sz="2800" dirty="0"/>
              <a:t>di publikasi pada tahun 1959 pada sebuah jurnal Numerische Mathematik yang berjudul “</a:t>
            </a:r>
            <a:r>
              <a:rPr lang="id-ID" sz="2800" i="1" dirty="0"/>
              <a:t>A Note on Two Problems in Connexion with </a:t>
            </a:r>
            <a:r>
              <a:rPr lang="id-ID" sz="2800" i="1" smtClean="0"/>
              <a:t>Graphs</a:t>
            </a:r>
            <a:r>
              <a:rPr lang="id-ID" sz="2800" smtClean="0"/>
              <a:t>“. Algoritma </a:t>
            </a:r>
            <a:r>
              <a:rPr lang="id-ID" sz="2800" dirty="0"/>
              <a:t>ini sering digambarkan sebagai algoritma greedy (tamak</a:t>
            </a:r>
            <a:r>
              <a:rPr lang="id-ID" sz="1800" dirty="0"/>
              <a:t>). </a:t>
            </a:r>
          </a:p>
        </p:txBody>
      </p:sp>
      <p:sp>
        <p:nvSpPr>
          <p:cNvPr id="2" name="Title 1"/>
          <p:cNvSpPr>
            <a:spLocks noGrp="1"/>
          </p:cNvSpPr>
          <p:nvPr>
            <p:ph type="title"/>
          </p:nvPr>
        </p:nvSpPr>
        <p:spPr/>
        <p:txBody>
          <a:bodyPr/>
          <a:lstStyle/>
          <a:p>
            <a:pPr algn="ctr"/>
            <a:r>
              <a:rPr lang="id-ID" dirty="0" smtClean="0"/>
              <a:t>Asal mula djikstra</a:t>
            </a:r>
            <a:endParaRPr lang="id-ID" dirty="0"/>
          </a:p>
        </p:txBody>
      </p:sp>
      <p:pic>
        <p:nvPicPr>
          <p:cNvPr id="4" name="Picture 3" descr="C:\Users\ASUS\Pictures\AFDREK\download.jpg"/>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576217"/>
            <a:ext cx="3744416" cy="1877119"/>
          </a:xfrm>
          <a:prstGeom prst="rect">
            <a:avLst/>
          </a:prstGeom>
          <a:noFill/>
          <a:ln>
            <a:noFill/>
          </a:ln>
        </p:spPr>
      </p:pic>
    </p:spTree>
    <p:extLst>
      <p:ext uri="{BB962C8B-B14F-4D97-AF65-F5344CB8AC3E}">
        <p14:creationId xmlns:p14="http://schemas.microsoft.com/office/powerpoint/2010/main" val="3225172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dirty="0" smtClean="0"/>
              <a:t>	</a:t>
            </a:r>
            <a:r>
              <a:rPr lang="id-ID" sz="2000" dirty="0" smtClean="0">
                <a:solidFill>
                  <a:srgbClr val="FF0000"/>
                </a:solidFill>
              </a:rPr>
              <a:t>DJIKSTRA</a:t>
            </a:r>
            <a:r>
              <a:rPr lang="id-ID" sz="2000" dirty="0">
                <a:solidFill>
                  <a:srgbClr val="FF0000"/>
                </a:solidFill>
              </a:rPr>
              <a:t> </a:t>
            </a:r>
            <a:r>
              <a:rPr lang="id-ID" sz="2000" dirty="0"/>
              <a:t>merupakan salah satu varian bentuk algoritma popular dalam pemecahan persoalan terkait masalah optimasi pencarian  lintasan terpendek sebuah lintasan yang mempunyai panjang minimum dari verteks a ke z dalam graph </a:t>
            </a:r>
            <a:r>
              <a:rPr lang="id-ID" sz="2000" dirty="0" smtClean="0"/>
              <a:t>berbobot</a:t>
            </a:r>
            <a:r>
              <a:rPr lang="id-ID" sz="2000" dirty="0"/>
              <a:t>.</a:t>
            </a:r>
            <a:endParaRPr lang="id-ID" sz="2000" dirty="0" smtClean="0"/>
          </a:p>
          <a:p>
            <a:endParaRPr lang="id-ID" sz="2000" dirty="0"/>
          </a:p>
          <a:p>
            <a:r>
              <a:rPr lang="id-ID" sz="2000" dirty="0" smtClean="0">
                <a:solidFill>
                  <a:srgbClr val="FF0000"/>
                </a:solidFill>
              </a:rPr>
              <a:t>	SYARAT ALGORITMA DJIKSTRA</a:t>
            </a:r>
            <a:endParaRPr lang="id-ID" sz="2000" dirty="0" smtClean="0"/>
          </a:p>
          <a:p>
            <a:pPr marL="45720" indent="0">
              <a:buNone/>
            </a:pPr>
            <a:r>
              <a:rPr lang="id-ID" sz="2000" dirty="0"/>
              <a:t>	</a:t>
            </a:r>
            <a:r>
              <a:rPr lang="id-ID" sz="2000" dirty="0" smtClean="0"/>
              <a:t>bobot </a:t>
            </a:r>
            <a:r>
              <a:rPr lang="id-ID" sz="2000" dirty="0"/>
              <a:t>tersebut adalah bilangan positif jadi tidak dapat dilalui oleh node negatif. Namun jika terjadi demikian, maka penyelesaian yang diberikan adalah infiniti (Tak Hingga). Pada algoritma Dijkstra, node digunakan karena algoritma Dijkstra menggunakan graph berarah untuk penentuan rute listasan terpendek. </a:t>
            </a:r>
          </a:p>
        </p:txBody>
      </p:sp>
      <p:sp>
        <p:nvSpPr>
          <p:cNvPr id="2" name="Title 1"/>
          <p:cNvSpPr>
            <a:spLocks noGrp="1"/>
          </p:cNvSpPr>
          <p:nvPr>
            <p:ph type="title"/>
          </p:nvPr>
        </p:nvSpPr>
        <p:spPr/>
        <p:txBody>
          <a:bodyPr/>
          <a:lstStyle/>
          <a:p>
            <a:r>
              <a:rPr lang="id-ID" dirty="0" smtClean="0"/>
              <a:t> </a:t>
            </a:r>
            <a:endParaRPr lang="id-ID" dirty="0"/>
          </a:p>
        </p:txBody>
      </p:sp>
    </p:spTree>
    <p:extLst>
      <p:ext uri="{BB962C8B-B14F-4D97-AF65-F5344CB8AC3E}">
        <p14:creationId xmlns:p14="http://schemas.microsoft.com/office/powerpoint/2010/main" val="273722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id-ID" sz="3600" i="1" dirty="0" smtClean="0"/>
              <a:t>Lintasan </a:t>
            </a:r>
            <a:r>
              <a:rPr lang="id-ID" sz="3600" i="1" dirty="0"/>
              <a:t>Terpendek (Shortest Path)</a:t>
            </a:r>
            <a:endParaRPr lang="id-ID" sz="3600" dirty="0"/>
          </a:p>
          <a:p>
            <a:pPr marL="45720" indent="0">
              <a:buNone/>
            </a:pPr>
            <a:r>
              <a:rPr lang="id-ID" sz="3600" dirty="0" smtClean="0"/>
              <a:t>merupakan </a:t>
            </a:r>
            <a:r>
              <a:rPr lang="id-ID" sz="3600" dirty="0"/>
              <a:t>lintasan minimum yang diperlukan untuk mencapai suatu tempat dari tempat </a:t>
            </a:r>
            <a:r>
              <a:rPr lang="id-ID" sz="3600" dirty="0" smtClean="0"/>
              <a:t>tertentu.</a:t>
            </a:r>
            <a:endParaRPr lang="id-ID" sz="3600" dirty="0"/>
          </a:p>
        </p:txBody>
      </p:sp>
      <p:sp>
        <p:nvSpPr>
          <p:cNvPr id="2" name="Title 1"/>
          <p:cNvSpPr>
            <a:spLocks noGrp="1"/>
          </p:cNvSpPr>
          <p:nvPr>
            <p:ph type="title"/>
          </p:nvPr>
        </p:nvSpPr>
        <p:spPr/>
        <p:txBody>
          <a:bodyPr/>
          <a:lstStyle/>
          <a:p>
            <a:r>
              <a:rPr lang="id-ID" dirty="0" smtClean="0"/>
              <a:t>Apa itu lintasan terpendek ?</a:t>
            </a:r>
            <a:endParaRPr lang="id-ID" dirty="0"/>
          </a:p>
        </p:txBody>
      </p:sp>
    </p:spTree>
    <p:extLst>
      <p:ext uri="{BB962C8B-B14F-4D97-AF65-F5344CB8AC3E}">
        <p14:creationId xmlns:p14="http://schemas.microsoft.com/office/powerpoint/2010/main" val="3450275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sz="1900" dirty="0" smtClean="0"/>
              <a:t>Ada </a:t>
            </a:r>
            <a:r>
              <a:rPr lang="id-ID" sz="1900" dirty="0"/>
              <a:t>beberapa keuntungan yang kita peroleh dari Algortima Djikstra yaitu :</a:t>
            </a:r>
          </a:p>
          <a:p>
            <a:pPr marL="0" indent="0"/>
            <a:endParaRPr lang="id-ID" sz="1900" dirty="0"/>
          </a:p>
          <a:p>
            <a:pPr marL="457200" lvl="0" indent="-457200">
              <a:buFont typeface="+mj-lt"/>
              <a:buAutoNum type="arabicPeriod"/>
            </a:pPr>
            <a:r>
              <a:rPr lang="id-ID" sz="1900" dirty="0"/>
              <a:t>Algoritma Djikstra dapat menentukan jalur tercepat dengan waktu yang lebih cepat dibandingkan dengan algortima lainnya.</a:t>
            </a:r>
          </a:p>
          <a:p>
            <a:pPr marL="457200" lvl="0" indent="-457200">
              <a:buFont typeface="+mj-lt"/>
              <a:buAutoNum type="arabicPeriod"/>
            </a:pPr>
            <a:r>
              <a:rPr lang="id-ID" sz="1900" dirty="0"/>
              <a:t>Menggunakan Algoritma Djikstra mempermudah kita dalam mengetahui jarak atau lintasan terpendek dari suatu titik tertentu ke semua titik lain.</a:t>
            </a:r>
          </a:p>
          <a:p>
            <a:pPr marL="457200" lvl="0" indent="-457200">
              <a:buFont typeface="+mj-lt"/>
              <a:buAutoNum type="arabicPeriod"/>
            </a:pPr>
            <a:r>
              <a:rPr lang="id-ID" sz="1900" dirty="0"/>
              <a:t>Menggunakan Algoritma Djikstra dalam penerapan di dalam sistem geografis akan menampilkan visualisasi data dalam bentuk peta.</a:t>
            </a:r>
          </a:p>
          <a:p>
            <a:pPr marL="457200" lvl="0" indent="-457200">
              <a:buFont typeface="+mj-lt"/>
              <a:buAutoNum type="arabicPeriod"/>
            </a:pPr>
            <a:r>
              <a:rPr lang="id-ID" sz="1900" dirty="0"/>
              <a:t>Pada penampilan rute atau peta Algortima Djikstra lebih mudah dibaca dan dipahami.</a:t>
            </a:r>
          </a:p>
          <a:p>
            <a:pPr marL="457200" lvl="0" indent="-457200">
              <a:buFont typeface="+mj-lt"/>
              <a:buAutoNum type="arabicPeriod"/>
            </a:pPr>
            <a:r>
              <a:rPr lang="id-ID" sz="1900" dirty="0"/>
              <a:t>Pada rute atau peta dan lintasannya dapat diberikan warna , sehingga penampilan Algortima Djikstra lebih menarik dan lebih mudah untuk membedakan dari suatu titik tertentu ke titik yang lain.</a:t>
            </a:r>
          </a:p>
          <a:p>
            <a:endParaRPr lang="id-ID" dirty="0"/>
          </a:p>
          <a:p>
            <a:endParaRPr lang="id-ID" dirty="0"/>
          </a:p>
        </p:txBody>
      </p:sp>
      <p:sp>
        <p:nvSpPr>
          <p:cNvPr id="2" name="Title 1"/>
          <p:cNvSpPr>
            <a:spLocks noGrp="1"/>
          </p:cNvSpPr>
          <p:nvPr>
            <p:ph type="title"/>
          </p:nvPr>
        </p:nvSpPr>
        <p:spPr>
          <a:xfrm>
            <a:off x="971600" y="764704"/>
            <a:ext cx="7520940" cy="548640"/>
          </a:xfrm>
        </p:spPr>
        <p:txBody>
          <a:bodyPr/>
          <a:lstStyle/>
          <a:p>
            <a:r>
              <a:rPr lang="id-ID" sz="2400" dirty="0"/>
              <a:t>KEUNTUNGAN DAN KELEMAHAN  </a:t>
            </a:r>
            <a:r>
              <a:rPr lang="id-ID" sz="2400" dirty="0" smtClean="0"/>
              <a:t/>
            </a:r>
            <a:br>
              <a:rPr lang="id-ID" sz="2400" dirty="0" smtClean="0"/>
            </a:br>
            <a:r>
              <a:rPr lang="id-ID" sz="2400" dirty="0" smtClean="0"/>
              <a:t>ALGORTIMA </a:t>
            </a:r>
            <a:r>
              <a:rPr lang="id-ID" sz="2400" dirty="0"/>
              <a:t>DJIKSTRA</a:t>
            </a:r>
            <a:br>
              <a:rPr lang="id-ID" sz="2400" dirty="0"/>
            </a:br>
            <a:r>
              <a:rPr lang="id-ID" sz="2400" dirty="0"/>
              <a:t> </a:t>
            </a:r>
            <a:br>
              <a:rPr lang="id-ID" sz="2400" dirty="0"/>
            </a:br>
            <a:endParaRPr lang="id-ID" sz="2400" dirty="0"/>
          </a:p>
        </p:txBody>
      </p:sp>
    </p:spTree>
    <p:extLst>
      <p:ext uri="{BB962C8B-B14F-4D97-AF65-F5344CB8AC3E}">
        <p14:creationId xmlns:p14="http://schemas.microsoft.com/office/powerpoint/2010/main" val="397824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 indent="0">
              <a:buNone/>
            </a:pPr>
            <a:r>
              <a:rPr lang="id-ID" sz="2000" dirty="0" smtClean="0"/>
              <a:t>Kelemahan </a:t>
            </a:r>
            <a:r>
              <a:rPr lang="id-ID" sz="2000" dirty="0"/>
              <a:t>yang kita peroleh dari Algoritma </a:t>
            </a:r>
            <a:r>
              <a:rPr lang="id-ID" sz="2000" dirty="0" smtClean="0"/>
              <a:t>Djikstra yaitu : </a:t>
            </a:r>
            <a:endParaRPr lang="id-ID" dirty="0"/>
          </a:p>
          <a:p>
            <a:pPr marL="45720" indent="0">
              <a:buNone/>
            </a:pPr>
            <a:endParaRPr lang="id-ID" sz="2000" dirty="0" smtClean="0"/>
          </a:p>
          <a:p>
            <a:pPr lvl="0"/>
            <a:r>
              <a:rPr lang="id-ID" sz="2000" dirty="0"/>
              <a:t>	</a:t>
            </a:r>
            <a:r>
              <a:rPr lang="id-ID" sz="2000" dirty="0" smtClean="0"/>
              <a:t>Algoritma </a:t>
            </a:r>
            <a:r>
              <a:rPr lang="id-ID" sz="2000" dirty="0"/>
              <a:t>Djikstra terbukti dapat menangani persoalan jalur terpendek dengan waktu yang lebih cepat tetapi hasil tidak selalu benar jika ada bobot edge yang bernilai negatif.</a:t>
            </a:r>
          </a:p>
          <a:p>
            <a:pPr marL="45720" indent="0">
              <a:buNone/>
            </a:pPr>
            <a:endParaRPr lang="id-ID" dirty="0"/>
          </a:p>
        </p:txBody>
      </p:sp>
      <p:sp>
        <p:nvSpPr>
          <p:cNvPr id="2" name="Title 1"/>
          <p:cNvSpPr>
            <a:spLocks noGrp="1"/>
          </p:cNvSpPr>
          <p:nvPr>
            <p:ph type="title"/>
          </p:nvPr>
        </p:nvSpPr>
        <p:spPr/>
        <p:txBody>
          <a:bodyPr/>
          <a:lstStyle/>
          <a:p>
            <a:r>
              <a:rPr lang="id-ID" dirty="0" smtClean="0"/>
              <a:t> </a:t>
            </a:r>
            <a:endParaRPr lang="id-ID" dirty="0"/>
          </a:p>
        </p:txBody>
      </p:sp>
    </p:spTree>
    <p:extLst>
      <p:ext uri="{BB962C8B-B14F-4D97-AF65-F5344CB8AC3E}">
        <p14:creationId xmlns:p14="http://schemas.microsoft.com/office/powerpoint/2010/main" val="216848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id-ID" dirty="0"/>
          </a:p>
          <a:p>
            <a:pPr marL="0" indent="0">
              <a:buNone/>
            </a:pPr>
            <a:r>
              <a:rPr lang="id-ID" sz="1600" dirty="0"/>
              <a:t>1.      Lintasan terpendek antara dua simpul tertentu.</a:t>
            </a:r>
          </a:p>
          <a:p>
            <a:pPr marL="0" indent="0">
              <a:buNone/>
            </a:pPr>
            <a:r>
              <a:rPr lang="id-ID" sz="1600" dirty="0"/>
              <a:t>2.      Lintasan terpendek antara semua pasangan  </a:t>
            </a:r>
            <a:r>
              <a:rPr lang="id-ID" sz="1600" dirty="0" smtClean="0"/>
              <a:t>simpul</a:t>
            </a:r>
            <a:r>
              <a:rPr lang="id-ID" sz="1600" dirty="0"/>
              <a:t>.</a:t>
            </a:r>
          </a:p>
          <a:p>
            <a:pPr marL="0" indent="0">
              <a:buNone/>
            </a:pPr>
            <a:r>
              <a:rPr lang="id-ID" sz="1600" dirty="0"/>
              <a:t>3.      Lintasan terpendek dari simpul tertentu ke semua simpul </a:t>
            </a:r>
            <a:r>
              <a:rPr lang="id-ID" sz="1600" dirty="0" smtClean="0"/>
              <a:t>yang lain</a:t>
            </a:r>
            <a:r>
              <a:rPr lang="id-ID" sz="1600" dirty="0"/>
              <a:t>.</a:t>
            </a:r>
          </a:p>
          <a:p>
            <a:pPr marL="0" indent="0">
              <a:buNone/>
            </a:pPr>
            <a:r>
              <a:rPr lang="id-ID" sz="1600" dirty="0"/>
              <a:t>4.      Lintasan terpendek antara dua buah simpul yang melalui </a:t>
            </a:r>
            <a:r>
              <a:rPr lang="id-ID" sz="1600" dirty="0" smtClean="0"/>
              <a:t> beberapa simpul </a:t>
            </a:r>
            <a:r>
              <a:rPr lang="id-ID" sz="1600" dirty="0"/>
              <a:t>tertentu.</a:t>
            </a:r>
          </a:p>
          <a:p>
            <a:pPr marL="0" indent="0">
              <a:buNone/>
            </a:pPr>
            <a:endParaRPr lang="id-ID" sz="1600" dirty="0"/>
          </a:p>
          <a:p>
            <a:pPr marL="0" indent="0">
              <a:buNone/>
            </a:pPr>
            <a:endParaRPr lang="id-ID" sz="1600" dirty="0"/>
          </a:p>
        </p:txBody>
      </p:sp>
      <p:sp>
        <p:nvSpPr>
          <p:cNvPr id="2" name="Title 1"/>
          <p:cNvSpPr>
            <a:spLocks noGrp="1"/>
          </p:cNvSpPr>
          <p:nvPr>
            <p:ph type="title"/>
          </p:nvPr>
        </p:nvSpPr>
        <p:spPr>
          <a:xfrm>
            <a:off x="755576" y="836712"/>
            <a:ext cx="7520940" cy="548640"/>
          </a:xfrm>
        </p:spPr>
        <p:txBody>
          <a:bodyPr/>
          <a:lstStyle/>
          <a:p>
            <a:r>
              <a:rPr lang="id-ID" sz="2800" dirty="0"/>
              <a:t>Terdapat beberapa jenis persoalan lintasan terpendek, anatara lain:</a:t>
            </a:r>
            <a:r>
              <a:rPr lang="id-ID" dirty="0"/>
              <a:t/>
            </a:r>
            <a:br>
              <a:rPr lang="id-ID" dirty="0"/>
            </a:br>
            <a:endParaRPr lang="id-ID" dirty="0"/>
          </a:p>
        </p:txBody>
      </p:sp>
    </p:spTree>
    <p:extLst>
      <p:ext uri="{BB962C8B-B14F-4D97-AF65-F5344CB8AC3E}">
        <p14:creationId xmlns:p14="http://schemas.microsoft.com/office/powerpoint/2010/main" val="82812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mj-lt"/>
              <a:buAutoNum type="arabicPeriod"/>
            </a:pPr>
            <a:r>
              <a:rPr lang="id-ID" dirty="0" smtClean="0"/>
              <a:t>Pada awalnya pilih titik bobot yang terendah dari titik yang belum terpilih di inisialkan 0 dan yang terpilih di inisialkan 1.</a:t>
            </a:r>
          </a:p>
          <a:p>
            <a:pPr>
              <a:buFont typeface="+mj-lt"/>
              <a:buAutoNum type="arabicPeriod"/>
            </a:pPr>
            <a:r>
              <a:rPr lang="id-ID" dirty="0" smtClean="0"/>
              <a:t>Bentuk tabel yang terdiri dari titik , status bobot dan redecessor (pendahulu ) . Lengkapi kolom bobot yang diperolah dari jarak titik sumber ke titik terhubung.</a:t>
            </a:r>
          </a:p>
          <a:p>
            <a:pPr>
              <a:buFont typeface="+mj-lt"/>
              <a:buAutoNum type="arabicPeriod"/>
            </a:pPr>
            <a:r>
              <a:rPr lang="id-ID" dirty="0" smtClean="0"/>
              <a:t>Jika titik sumber ditemukan tetapkan sebagai titik terpilih.</a:t>
            </a:r>
          </a:p>
          <a:p>
            <a:pPr>
              <a:buFont typeface="+mj-lt"/>
              <a:buAutoNum type="arabicPeriod"/>
            </a:pPr>
            <a:r>
              <a:rPr lang="id-ID" dirty="0" smtClean="0"/>
              <a:t>Tetapkan titik terpilih dengan tabel pemanent dan perbarui titik yang langsung terhubung.</a:t>
            </a:r>
          </a:p>
          <a:p>
            <a:pPr>
              <a:buFont typeface="+mj-lt"/>
              <a:buAutoNum type="arabicPeriod"/>
            </a:pPr>
            <a:r>
              <a:rPr lang="id-ID" dirty="0" smtClean="0"/>
              <a:t>Tentukan titik sementara yang terubung pada titik yang sudah terpilih sebelumnya dan merupakan bobot terkecil dilihat dari tabel dan tentukan sebagai titik terpilih berikutnya.</a:t>
            </a:r>
          </a:p>
          <a:p>
            <a:pPr>
              <a:buFont typeface="+mj-lt"/>
              <a:buAutoNum type="arabicPeriod"/>
            </a:pPr>
            <a:r>
              <a:rPr lang="id-ID" dirty="0" smtClean="0"/>
              <a:t>Apakah titik yang terpilih merupaka titik tujuan ? Jika ya, maka kumpulkan titik terpilih atau predecessor merupakan rangkaian yang menunjukan lintasang terpendek.</a:t>
            </a:r>
            <a:endParaRPr lang="id-ID" dirty="0"/>
          </a:p>
        </p:txBody>
      </p:sp>
      <p:sp>
        <p:nvSpPr>
          <p:cNvPr id="2" name="Title 1"/>
          <p:cNvSpPr>
            <a:spLocks noGrp="1"/>
          </p:cNvSpPr>
          <p:nvPr>
            <p:ph type="title"/>
          </p:nvPr>
        </p:nvSpPr>
        <p:spPr/>
        <p:txBody>
          <a:bodyPr/>
          <a:lstStyle/>
          <a:p>
            <a:r>
              <a:rPr lang="id-ID" dirty="0" smtClean="0"/>
              <a:t>Langkah-langkah menyelesaikan algoritma djikstra</a:t>
            </a:r>
            <a:endParaRPr lang="id-ID" dirty="0"/>
          </a:p>
        </p:txBody>
      </p:sp>
    </p:spTree>
    <p:extLst>
      <p:ext uri="{BB962C8B-B14F-4D97-AF65-F5344CB8AC3E}">
        <p14:creationId xmlns:p14="http://schemas.microsoft.com/office/powerpoint/2010/main" val="3530100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id-ID" dirty="0"/>
              <a:t>Tentukan lintasan terpendek dari simpul 1 ke semua simpul lain.</a:t>
            </a:r>
          </a:p>
          <a:p>
            <a:endParaRPr lang="id-ID" dirty="0"/>
          </a:p>
        </p:txBody>
      </p:sp>
      <p:sp>
        <p:nvSpPr>
          <p:cNvPr id="2" name="Title 1"/>
          <p:cNvSpPr>
            <a:spLocks noGrp="1"/>
          </p:cNvSpPr>
          <p:nvPr>
            <p:ph type="title"/>
          </p:nvPr>
        </p:nvSpPr>
        <p:spPr/>
        <p:txBody>
          <a:bodyPr/>
          <a:lstStyle/>
          <a:p>
            <a:r>
              <a:rPr lang="id-ID" dirty="0" smtClean="0"/>
              <a:t>Contoh</a:t>
            </a:r>
            <a:br>
              <a:rPr lang="id-ID" dirty="0" smtClean="0"/>
            </a:br>
            <a:endParaRPr lang="id-ID" dirty="0"/>
          </a:p>
        </p:txBody>
      </p:sp>
      <p:pic>
        <p:nvPicPr>
          <p:cNvPr id="6" name="Picture 5" descr="http://2.bp.blogspot.com/-KJSZXo5-LgQ/UttXDU8SRBI/AAAAAAAAATc/jm7ftOhef1I/s320/path3.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8208912" cy="4032448"/>
          </a:xfrm>
          <a:prstGeom prst="rect">
            <a:avLst/>
          </a:prstGeom>
          <a:noFill/>
          <a:ln>
            <a:noFill/>
          </a:ln>
        </p:spPr>
      </p:pic>
    </p:spTree>
    <p:extLst>
      <p:ext uri="{BB962C8B-B14F-4D97-AF65-F5344CB8AC3E}">
        <p14:creationId xmlns:p14="http://schemas.microsoft.com/office/powerpoint/2010/main" val="42613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545</TotalTime>
  <Words>402</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Grid</vt:lpstr>
      <vt:lpstr>DJIKSTRA</vt:lpstr>
      <vt:lpstr>Asal mula djikstra</vt:lpstr>
      <vt:lpstr> </vt:lpstr>
      <vt:lpstr>Apa itu lintasan terpendek ?</vt:lpstr>
      <vt:lpstr>KEUNTUNGAN DAN KELEMAHAN   ALGORTIMA DJIKSTRA   </vt:lpstr>
      <vt:lpstr> </vt:lpstr>
      <vt:lpstr>Terdapat beberapa jenis persoalan lintasan terpendek, anatara lain: </vt:lpstr>
      <vt:lpstr>Langkah-langkah menyelesaikan algoritma djikstra</vt:lpstr>
      <vt:lpstr>Contoh </vt:lpstr>
      <vt:lpstr> </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DJIKSTRA</dc:title>
  <dc:creator>User</dc:creator>
  <cp:lastModifiedBy>User</cp:lastModifiedBy>
  <cp:revision>25</cp:revision>
  <dcterms:created xsi:type="dcterms:W3CDTF">2016-10-14T03:05:35Z</dcterms:created>
  <dcterms:modified xsi:type="dcterms:W3CDTF">2016-10-29T01:28:46Z</dcterms:modified>
</cp:coreProperties>
</file>