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58" r:id="rId7"/>
    <p:sldId id="286" r:id="rId8"/>
    <p:sldId id="290" r:id="rId9"/>
    <p:sldId id="262" r:id="rId10"/>
    <p:sldId id="291" r:id="rId11"/>
    <p:sldId id="263" r:id="rId12"/>
    <p:sldId id="293" r:id="rId13"/>
    <p:sldId id="294" r:id="rId14"/>
    <p:sldId id="295" r:id="rId15"/>
    <p:sldId id="296" r:id="rId16"/>
    <p:sldId id="278" r:id="rId17"/>
    <p:sldId id="297" r:id="rId18"/>
    <p:sldId id="298" r:id="rId19"/>
    <p:sldId id="299" r:id="rId20"/>
    <p:sldId id="268" r:id="rId21"/>
    <p:sldId id="300" r:id="rId22"/>
    <p:sldId id="301" r:id="rId23"/>
    <p:sldId id="276" r:id="rId2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35757D4-AF64-4581-853D-A2D7DFF1202C}" type="datetime1">
              <a:rPr lang="ru-RU" smtClean="0"/>
              <a:t>28.11.2023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BEB6193-5AA7-489B-8575-00593FC261D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776EC39-A7B3-4B5B-9EA8-B6D5E0DE4501}" type="datetime1">
              <a:rPr lang="ru-RU" smtClean="0"/>
              <a:t>28.11.2023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10895658-EA1F-4910-80AB-4DA76E1674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79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75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09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23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90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170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9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676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566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50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312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15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05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67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47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90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29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05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0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ru-RU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" name="Прямоугольник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Группа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Группа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Группа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Группа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Группа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Овал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Овал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Овал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Овал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Овал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92" name="Овал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95" name="Овал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97" name="Графический объект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Графический объект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63" name="Дата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48" name="Графический объект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Графический объект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конкуренци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пулярность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Прямоугольник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9" name="Графический объект 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Прямоугольник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12" name="Графический объект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Полилиния: Фигура 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90" name="Полилиния: Фигура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олилиния: Фигура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8" name="Полилиния: Фигура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7" name="Полилиния: Фигура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6" name="Полилиния: Фигура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олилиния: Фигура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4" name="Полилиния: Фигура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3" name="Полилиния: Фигура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2" name="Полилиния: фигура 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1" name="Полилиния: Фигура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олилиния: Фигура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9" name="Полилиния: Фигура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8" name="Полилиния: Фигура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7" name="Полилиния: Фигура 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6" name="Полилиния: Фигура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3" name="Полилиния: фигура 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101" name="Полилиния: Фигура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33" name="Полилиния: Фигура 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55" name="Полилиния: фигура 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4" name="Полилиния: Фигура 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3" name="Полилиния: Фигура 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2" name="Полилиния: Фигура 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1" name="Полилиния: Фигура 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0" name="Полилиния: Фигура 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9" name="Полилиния: Фигура 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8" name="Полилиния: Фигура 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7" name="Полилиния: Фигура 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6" name="Полилиния: Фигура 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5" name="Полилиния: Фигура 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4" name="Полилиния: Фигура 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3" name="Полилиния: Фигура 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2" name="Полилиния: Фигура 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1" name="Полилиния: Фигура 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0" name="Полилиния: Фигура 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9" name="Полилиния: Фигура 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8" name="Полилиния: Фигура 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7" name="Полилиния: фигура 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4" name="Полилиния: фигура 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3" name="Полилиния: Фигура 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2" name="Полилиния: Фигура 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1" name="Полилиния: Фигура 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0" name="Полилиния: Фигура 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9" name="Полилиния: Фигура 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8" name="Полилиния: Фигура 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7" name="Полилиния: Фигура 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6" name="Полилиния: Фигура 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5" name="Полилиния: Фигура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4" name="Полилиния: Фигура 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3" name="Полилиния: Фигура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2" name="Полилиния: Фигура 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1" name="Полилиния: Фигура 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0" name="Полилиния: Фигура 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9" name="Полилиния: Фигура 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8" name="Полилиния: Фигура 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7" name="Полилиния: фигура 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4" name="Текст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5" name="Текст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  <a:endParaRPr lang="ru-RU" dirty="0"/>
          </a:p>
        </p:txBody>
      </p:sp>
      <p:sp>
        <p:nvSpPr>
          <p:cNvPr id="35" name="Текст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36" name="Текст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0" name="Текст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1" name="Текст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2" name="Текст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7" name="Стрелка: вправо 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4" name="Текст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5" name="Текст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6" name="Текст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7" name="Текст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8" name="Текст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Дата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4" name="Рисунок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7" name="Рисунок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Дата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51" name="Нижний колонтитул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52" name="Номер слайда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4" name="Рисунок 13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Графический объект 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1" name="Текст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5" name="Текст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8" name="Текст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2" name="Текст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6" name="Текст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9" name="Текст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3" name="Текст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0" name="Текст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4" name="Текст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8" name="Текст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справ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 baseline="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Рисунок 19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4" name="Полилиния: фигура 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2" name="Дата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13" name="Нижний колонтитул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14" name="Номер слайда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Прямоугольник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Прямоугольник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Полилиния: Фигура 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9" name="Полилиния: Фигура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8" name="Полилиния: Фигура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4" name="Полилиния: Фигура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3" name="Полилиния: Фигура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2" name="Полилиния: фигура 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0" name="Полилиния: Фигура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9" name="Полилиния: Фигура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8" name="Полилиния: Фигура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7" name="Полилиния: Фигура 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6" name="Полилиния: Фигура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3" name="Полилиния: фигура 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101" name="Полилиния: Фигура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3" name="Полилиния: Фигура 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5" name="Полилиния: фигура 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4" name="Полилиния: фигура 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3" name="Полилиния: фигура 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2" name="Полилиния: Фигура 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1" name="Полилиния: Фигура 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0" name="Полилиния: Фигура 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9" name="Полилиния: Фигура 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8" name="Полилиния: Фигура 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7" name="Полилиния: Фигура 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6" name="Полилиния: Фигура 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5" name="Полилиния: фигура 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4" name="Полилиния: Фигура 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3" name="Полилиния: Фигура 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2" name="Полилиния: Фигура 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1" name="Полилиния: Фигура 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0" name="Полилиния: Фигура 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9" name="Полилиния: Фигура 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8" name="Полилиния: Фигура 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7" name="Полилиния: фигура 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3" name="Полилиния: Фигура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4" name="Полилиния: фигура 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3" name="Полилиния: Фигура 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2" name="Полилиния: Фигура 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1" name="Полилиния: Фигура 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0" name="Полилиния: Фигура 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9" name="Полилиния: Фигура 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8" name="Полилиния: Фигура 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7" name="Полилиния: Фигура 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6" name="Полилиния: фигура 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Полилиния: фигура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4" name="Полилиния: Фигура 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3" name="Полилиния: Фигура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2" name="Полилиния: Фигура 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1" name="Полилиния: Фигура 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0" name="Полилиния: Фигура 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9" name="Полилиния: Фигура 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олилиния: Фигура 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7" name="Полилиния: фигура 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Прямоугольник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9" name="Графический объект 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Прямоугольник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Полилиния: Фигура 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8" name="Полилиния: Фигура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7" name="Полилиния: Фигура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5" name="Полилиния: Фигура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4" name="Полилиния: Фигура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3" name="Полилиния: Фигура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2" name="Полилиния: фигура 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1" name="Полилиния: Фигура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0" name="Полилиния: Фигура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9" name="Полилиния: Фигура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8" name="Полилиния: Фигура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7" name="Полилиния: Фигура 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3" name="Полилиния: фигура 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sp>
          <p:nvSpPr>
            <p:cNvPr id="101" name="Полилиния: Фигура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3" name="Полилиния: Фигура 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55" name="Полилиния: фигура 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4" name="Полилиния: Фигура 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3" name="Полилиния: Фигура 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2" name="Полилиния: Фигура 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1" name="Полилиния: Фигура 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9" name="Полилиния: Фигура 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8" name="Полилиния: Фигура 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7" name="Полилиния: Фигура 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6" name="Полилиния: Фигура 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5" name="Полилиния: Фигура 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4" name="Полилиния: Фигура 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3" name="Полилиния: Фигура 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2" name="Полилиния: Фигура 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1" name="Полилиния: Фигура 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0" name="Полилиния: Фигура 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9" name="Полилиния: Фигура 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8" name="Полилиния: Фигура 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7" name="Полилиния: фигура 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3" name="Полилиния: Фигура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4" name="Полилиния: фигура 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3" name="Полилиния: Фигура 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2" name="Полилиния: Фигура 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1" name="Полилиния: Фигура 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0" name="Полилиния: Фигура 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9" name="Полилиния: Фигура 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8" name="Полилиния: Фигура 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7" name="Полилиния: Фигура 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6" name="Полилиния: Фигура 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5" name="Полилиния: Фигура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4" name="Полилиния: Фигура 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3" name="Полилиния: Фигура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2" name="Полилиния: Фигура 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1" name="Полилиния: Фигура 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0" name="Полилиния: Фигура 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9" name="Полилиния: Фигура 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8" name="Полилиния: Фигура 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7" name="Полилиния: фигура 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96" name="Текст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8" name="Текст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7" name="Текст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0" name="Текст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9" name="Текст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3" name="Текст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2" name="Текст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5" name="Текст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4" name="Текст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3" name="Прямоугольник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5" name="Рисунок 34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5" name="Текст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6" name="Текст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4" name="Текст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Прямоугольник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8" name="графический объект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5" name="Рисунок 34" descr="Узор в черно-белую полоску&#10;&#10;Описание создано автоматически с низкой степенью достоверности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Графический объект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8" name="Графический объект 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Группа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Группа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Группа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Группа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Группа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Группа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Овал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Овал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Овал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Овал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Овал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Овал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Овал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44" name="Овал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5" name="Овал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6" name="Овал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7" name="Овал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62" name="Полилиния: фигура 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69" name="Текст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3" name="Текст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Дата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</a:p>
        </p:txBody>
      </p:sp>
      <p:sp>
        <p:nvSpPr>
          <p:cNvPr id="66" name="Нижний колонтитул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67" name="Номер слайда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(слева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3" name="Прямоугольник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Графический объект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8" name="Графический объект 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2" name="Полилиния: фигура 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7" name="Дата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2023</a:t>
            </a:r>
          </a:p>
        </p:txBody>
      </p:sp>
      <p:sp>
        <p:nvSpPr>
          <p:cNvPr id="68" name="Нижний колонтитул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69" name="Номер слайда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Графический объект 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Группа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Группа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Группа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Группа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Группа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Овал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Овал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Овал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Овал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Овал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50" name="Овал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3" name="Овал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6" name="Овал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Графический объект 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Прямоугольник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73" name="Графический объект 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Группа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Группа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Группа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Группа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Группа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Группа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Овал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Овал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Овал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Овал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Овал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77" name="Овал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74" name="Овал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2" name="Овал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2" name="Дата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93" name="Нижний колонтитул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94" name="Номер слайда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 трех столбцов со значкам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0" name="Место для изображения из Интернета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r>
              <a:rPr lang="ru-RU"/>
              <a:t>Щелкните этот значок, чтобы добавить изображение из Интернета</a:t>
            </a:r>
            <a:endParaRPr lang="ru-RU" dirty="0"/>
          </a:p>
        </p:txBody>
      </p:sp>
      <p:sp>
        <p:nvSpPr>
          <p:cNvPr id="61" name="Место для изображения из Интернета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r>
              <a:rPr lang="ru-RU"/>
              <a:t>Щелкните этот значок, чтобы добавить изображение из Интернета</a:t>
            </a:r>
            <a:endParaRPr lang="ru-RU" dirty="0"/>
          </a:p>
        </p:txBody>
      </p:sp>
      <p:sp>
        <p:nvSpPr>
          <p:cNvPr id="62" name="Место для изображения из Интернета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r>
              <a:rPr lang="ru-RU"/>
              <a:t>Щелкните этот значок, чтобы добавить изображение из Интернета</a:t>
            </a:r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53" name="Графический объект 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Дата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7" name="Текст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8" name="Текст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9" name="Текст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Текст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Бурлакова Алина НБИбд-01-22</a:t>
            </a:r>
          </a:p>
          <a:p>
            <a:pPr rtl="0"/>
            <a:r>
              <a:rPr lang="ru-RU" dirty="0"/>
              <a:t>Ефремова Вера НБИбд-01-22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404" y="6355080"/>
            <a:ext cx="543887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02887DB6-9FA9-974D-78EF-AD279FC6DFB0}"/>
              </a:ext>
            </a:extLst>
          </p:cNvPr>
          <p:cNvSpPr txBox="1">
            <a:spLocks/>
          </p:cNvSpPr>
          <p:nvPr/>
        </p:nvSpPr>
        <p:spPr>
          <a:xfrm>
            <a:off x="914400" y="1433998"/>
            <a:ext cx="6400800" cy="3990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 включает в себя различные модули, позволяющие автоматизировать разнообразные функции предприятия, включая управление финансами, учет и планирование производства, управление отношениями с клиентами (CRM), управление поставками и инвентаризацией и т.д. Такая интеграция позволяет предприятию снизить издержки, повысить производительность и улучшить управление ресурсами.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Кадровая служба, в свою очередь, является одним из важнейших подразделений предприятия. Она отвечает за управление персоналом, включая найм, обучение, развитие, мотивацию, оценку и увольнение сотрудников. Кадровая служба также отвечает за соблюдение трудового законодательства, администрирование заработной платы, управление профессиональными навыками и карьерным ростом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58436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8743" y="6392402"/>
            <a:ext cx="562548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02887DB6-9FA9-974D-78EF-AD279FC6DFB0}"/>
              </a:ext>
            </a:extLst>
          </p:cNvPr>
          <p:cNvSpPr txBox="1">
            <a:spLocks/>
          </p:cNvSpPr>
          <p:nvPr/>
        </p:nvSpPr>
        <p:spPr>
          <a:xfrm>
            <a:off x="914400" y="1433998"/>
            <a:ext cx="6400800" cy="3990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предприятием и кадровая служба могут быть взаимосвязаны при помощи ERP-системы. Например, ERP может включать модуль управления персоналом, который автоматизирует процессы кадровой службы, такие как учет рабочего времени, управление зарплатой, администрирование отпусков и т.д. В свою очередь, информация о персонале, требованиях к квалификации и навыкам сотрудников может быть интегрирована с другими модулями ERP для улучшения планирования производства, управления проектами и так далее.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развитие общей системы управления предприятием и кадровой службы вместе может помочь предприятию оптимизировать управление ресурсами, повысить эффективность бизнес-процессов и обеспечить более эффективное управление персоналом</a:t>
            </a:r>
          </a:p>
        </p:txBody>
      </p:sp>
    </p:spTree>
    <p:extLst>
      <p:ext uri="{BB962C8B-B14F-4D97-AF65-F5344CB8AC3E}">
        <p14:creationId xmlns:p14="http://schemas.microsoft.com/office/powerpoint/2010/main" val="370593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7316" y="1156996"/>
            <a:ext cx="5243941" cy="1866122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кадровой политики</a:t>
            </a:r>
            <a:endParaRPr lang="ru-RU" sz="40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98" y="6356350"/>
            <a:ext cx="567297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37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кадровой политики в организации играет ключевую роль в обеспечении эффективного управления персоналом. В данном процессе необходимо учитывать несколько основных аспектов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3" name="Место для изображения из Интернета 42" descr="Контур &quot;Исследование&quot;">
            <a:extLst>
              <a:ext uri="{FF2B5EF4-FFF2-40B4-BE49-F238E27FC236}">
                <a16:creationId xmlns:a16="http://schemas.microsoft.com/office/drawing/2014/main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641" y="2184400"/>
            <a:ext cx="914400" cy="914400"/>
          </a:xfrm>
        </p:spPr>
      </p:pic>
      <p:pic>
        <p:nvPicPr>
          <p:cNvPr id="55" name="Место для изображения из Интернета 54" descr="Успех группы (сплошная заливка)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4543" y="2184400"/>
            <a:ext cx="914400" cy="914400"/>
          </a:xfrm>
        </p:spPr>
      </p:pic>
      <p:pic>
        <p:nvPicPr>
          <p:cNvPr id="57" name="Место для изображения из Интернета 56" descr="Повторение (сплошная заливка)">
            <a:extLst>
              <a:ext uri="{FF2B5EF4-FFF2-40B4-BE49-F238E27FC236}">
                <a16:creationId xmlns:a16="http://schemas.microsoft.com/office/drawing/2014/main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9445" y="2184400"/>
            <a:ext cx="914400" cy="9144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Стратегические цели организации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116510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кадровой политики должно вытекать из стратегических целей и ценностей компании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29" y="3359890"/>
            <a:ext cx="2847031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Описания должностей и компетенции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94613" y="3896076"/>
            <a:ext cx="2950862" cy="147986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четких и подробных описаний должностей, а также определение необходимых компетенций для успешной работы на этих должностях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336483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Рекрутинг и отбор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147452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становление процедур и критериев для подбора и отбора персонала, используя различные методы оценки кандидатов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45" y="6356350"/>
            <a:ext cx="53305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Место для изображения из Интернета 42" descr="Школьный класс со сплошной заливкой">
            <a:extLst>
              <a:ext uri="{FF2B5EF4-FFF2-40B4-BE49-F238E27FC236}">
                <a16:creationId xmlns:a16="http://schemas.microsoft.com/office/drawing/2014/main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69641" y="2184400"/>
            <a:ext cx="914400" cy="914400"/>
          </a:xfrm>
        </p:spPr>
      </p:pic>
      <p:pic>
        <p:nvPicPr>
          <p:cNvPr id="55" name="Место для изображения из Интернета 54" descr="Мозговой штурм группы со сплошной заливкой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54543" y="2184400"/>
            <a:ext cx="914400" cy="914400"/>
          </a:xfrm>
        </p:spPr>
      </p:pic>
      <p:pic>
        <p:nvPicPr>
          <p:cNvPr id="57" name="Место для изображения из Интернета 56" descr="Расширение бизнеса со сплошной заливкой">
            <a:extLst>
              <a:ext uri="{FF2B5EF4-FFF2-40B4-BE49-F238E27FC236}">
                <a16:creationId xmlns:a16="http://schemas.microsoft.com/office/drawing/2014/main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39445" y="2184400"/>
            <a:ext cx="914400" cy="9144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и развитие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116510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кадровой политики должно вытекать из стратегических целей и ценностей компании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29" y="3359890"/>
            <a:ext cx="2847031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Мотивация и стимулирование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94613" y="3896076"/>
            <a:ext cx="2950862" cy="147986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четких и подробных описаний должностей, а также определение необходимых компетенций для успешной работы на этих должностях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336483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производительности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147452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становление процедур и критериев для подбора и отбора персонала, используя различные методы оценки кандидатов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2" y="6356350"/>
            <a:ext cx="570373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14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73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Место для изображения из Интернета 42" descr="Подключения со сплошной заливкой">
            <a:extLst>
              <a:ext uri="{FF2B5EF4-FFF2-40B4-BE49-F238E27FC236}">
                <a16:creationId xmlns:a16="http://schemas.microsoft.com/office/drawing/2014/main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69641" y="2184400"/>
            <a:ext cx="914400" cy="914400"/>
          </a:xfrm>
        </p:spPr>
      </p:pic>
      <p:pic>
        <p:nvPicPr>
          <p:cNvPr id="55" name="Место для изображения из Интернета 5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54543" y="2184400"/>
            <a:ext cx="914400" cy="914400"/>
          </a:xfrm>
        </p:spPr>
      </p:pic>
      <p:pic>
        <p:nvPicPr>
          <p:cNvPr id="57" name="Место для изображения из Интернета 56" descr="Отзыв клиента со сплошной заливкой">
            <a:extLst>
              <a:ext uri="{FF2B5EF4-FFF2-40B4-BE49-F238E27FC236}">
                <a16:creationId xmlns:a16="http://schemas.microsoft.com/office/drawing/2014/main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39445" y="2184400"/>
            <a:ext cx="914400" cy="9144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Трудовые отношения и конфликты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163163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становление политики для урегулирования трудовых споров и конфликтов, а также поддержания здоровых отношений между сотрудниками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29" y="3359890"/>
            <a:ext cx="2847031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Карьерное развитие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94613" y="3896076"/>
            <a:ext cx="2950862" cy="1479865"/>
          </a:xfrm>
        </p:spPr>
        <p:txBody>
          <a:bodyPr rtlCol="0">
            <a:normAutofit fontScale="92500"/>
          </a:bodyPr>
          <a:lstStyle>
            <a:defPPr>
              <a:defRPr lang="ru-RU"/>
            </a:defPPr>
          </a:lstStyle>
          <a:p>
            <a:pPr rtl="0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оздание программ и планов для карьерного развития сотрудников, включая возможности повышения и развития внутри компании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336483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и ценности организации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147452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становление норм и ценностей, поддерживающих позитивную корпоративную культуру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Управление персоналом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792" y="6356350"/>
            <a:ext cx="579703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15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BC174-48F1-B3F9-D114-F26D8703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02719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кадровой политики должна быть адаптирована под конкретные потребности и особенности конкретной организации, а также соответствовать законодательству и требованиям рынка труда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4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3070" y="1087017"/>
            <a:ext cx="5243941" cy="234198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результатов деятельности персонала организации</a:t>
            </a:r>
            <a:endParaRPr lang="ru-RU" sz="40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98" y="6356350"/>
            <a:ext cx="567297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16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63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063317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результатов деятельности персонала организации может быть осуществлена с помощью различных методов и инструментов. Некоторые из них включают: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56764"/>
            <a:ext cx="4297680" cy="3998622"/>
          </a:xfr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ru-RU"/>
            </a:defPPr>
          </a:lstStyle>
          <a:p>
            <a:pPr rtl="0"/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производительности: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Оценка результатов работы сотрудников на основе их целевых показателей и достижений. Может включать регулярные разговоры о производительности, письменные отчеты и т.д.</a:t>
            </a:r>
          </a:p>
          <a:p>
            <a:pPr rtl="0"/>
            <a:r>
              <a:rPr lang="ru-RU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360-градусная обратная связь: 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Система обратной связи, включающая оценки со всех сторон - непосредственных начальников, подчиненных, коллег и клиентов</a:t>
            </a:r>
          </a:p>
          <a:p>
            <a:pPr rtl="0"/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показатели производительности (KPI):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ключевых критериев успеха для каждой должности и оценка сотрудников на их основе</a:t>
            </a:r>
            <a:endParaRPr lang="ru-RU" noProof="1"/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735" y="6358553"/>
            <a:ext cx="53305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17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543184FB-F0D7-E6CA-51C2-92AC7626FC4B}"/>
              </a:ext>
            </a:extLst>
          </p:cNvPr>
          <p:cNvSpPr txBox="1">
            <a:spLocks/>
          </p:cNvSpPr>
          <p:nvPr/>
        </p:nvSpPr>
        <p:spPr>
          <a:xfrm>
            <a:off x="5424487" y="2155403"/>
            <a:ext cx="4297680" cy="3998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Самооценка: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 оценивают свою собственную работу, выявляют свои сильные стороны и области для улучшения.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бонусов и премий: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Награды за достижение определенных результатов и достижений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3070" y="1087017"/>
            <a:ext cx="5243941" cy="234198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служебно-профессиональным продвижением и деловой карьерой персонала в организации</a:t>
            </a:r>
            <a:endParaRPr lang="ru-RU" sz="28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98" y="6356350"/>
            <a:ext cx="567297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18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063317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служебно-профессиональным продвижением и деловой карьерой персонала в организации - это важный аспект управления человеческими ресурсами. Вот несколько ключевых шагов, которые могут помочь в этом процессе: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56764"/>
            <a:ext cx="4297680" cy="399862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потенциала: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Оцените навыки, знания, опыт и потенциал сотрудников для того, чтобы понять, кому из сотрудников есть смысл предложить продвижение или развитие карьеры.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навыков: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Предоставьте сотрудникам возможность развивать свои навыки через обучение, участие в проектах и программы развития.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Честная оценка: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Обеспечьте обоснованную и честную оценку работы сотрудников, чтобы определить, кто заслуживает продвижения.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066" y="6356350"/>
            <a:ext cx="523719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19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543184FB-F0D7-E6CA-51C2-92AC7626FC4B}"/>
              </a:ext>
            </a:extLst>
          </p:cNvPr>
          <p:cNvSpPr txBox="1">
            <a:spLocks/>
          </p:cNvSpPr>
          <p:nvPr/>
        </p:nvSpPr>
        <p:spPr>
          <a:xfrm>
            <a:off x="5424487" y="2155403"/>
            <a:ext cx="4614864" cy="3998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Прозрачность в продвижении: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Обеспечьте прозрачность и справедливость в процессе продвижения, чтобы избежать конфликтов и недовольства среди сотрудников.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развития карьеры: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Разработайте планы по развитию карьеры для сотрудников с целью помочь им достичь своих карьерных целей. 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Мотивация: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мотивационные программы и стимулы для сотрудников, которые стремятся к служебному продвижению.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Обратная связь: </a:t>
            </a: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Предоставьте сотрудникам обратную связь по их работе и процессу развития, чтобы помочь им улучшить свою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7185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000000"/>
                </a:solidFill>
                <a:effectLst/>
                <a:latin typeface="+mn-lt"/>
              </a:rPr>
              <a:t>Управление персоналом - это процесс планирования, организации, руководства и контроля деятельности сотрудников в организации с целью достижения стратегических целей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75011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2</a:t>
            </a:fld>
            <a:r>
              <a:rPr lang="en-US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Бурлакова Алина</a:t>
            </a:r>
          </a:p>
          <a:p>
            <a:pPr rtl="0"/>
            <a:r>
              <a:rPr lang="ru-RU" dirty="0"/>
              <a:t>Ефремова Вера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1961" y="1296954"/>
            <a:ext cx="5243941" cy="24166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Концепция управления персоналом в организации</a:t>
            </a:r>
            <a:endParaRPr lang="ru-RU" sz="40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886" y="240506"/>
            <a:ext cx="4934378" cy="7315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Концепция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7886" y="2087858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Обучение и развитие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7886" y="2491866"/>
            <a:ext cx="3469123" cy="92521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сотрудникам возможности для обучения и развития навыков, необходимых для эффективного выполнения своих обязанностей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7885" y="3480546"/>
            <a:ext cx="3469123" cy="682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конфликтами и мотивация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34840" y="4116407"/>
            <a:ext cx="3346296" cy="10156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Разрешение конфликтных ситуаций, поддержание мотивации сотрудников, создание системы стимулирования и вознаграждения</a:t>
            </a:r>
            <a:endParaRPr lang="ru-RU" dirty="0"/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7009" y="2094834"/>
            <a:ext cx="4266237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Развитие культуры организации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5752" y="2494971"/>
            <a:ext cx="3678408" cy="115304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стимулирующей и поддерживающей среды, где сотрудники могут выражать свой потенциал, творчество и приносить ценность для компании</a:t>
            </a:r>
            <a:endParaRPr lang="ru-RU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2078" y="5132577"/>
            <a:ext cx="5809860" cy="40480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Оценка и управление производительностью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2492" y="5522804"/>
            <a:ext cx="4373288" cy="7315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 оценки производительности сотрудников, установление четких целей и обратная связь для стимулирования роста и развития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15752" y="3483632"/>
            <a:ext cx="35409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Подбор и найм персонала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15752" y="3834065"/>
            <a:ext cx="3346297" cy="100398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методов подбора кандидатов, которые соответствуют требованиям должности и значимы для компании</a:t>
            </a:r>
            <a:endParaRPr lang="ru-RU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48" y="635000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2965A-E320-DF12-43FE-BB37B7ACF3C3}"/>
              </a:ext>
            </a:extLst>
          </p:cNvPr>
          <p:cNvSpPr txBox="1"/>
          <p:nvPr/>
        </p:nvSpPr>
        <p:spPr>
          <a:xfrm>
            <a:off x="4457886" y="1009849"/>
            <a:ext cx="667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персоналом в организации включает в себя ряд стратегий и методов, направленных на эффективное управление человеческими ресурсами с целью достижения поставленных бизнес-целей.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аспекты концепции управления персоналом включают в себя: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817136"/>
            <a:ext cx="6400800" cy="322372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Понимание и применение этих аспектов в рамках концепции управления персоналом помогает компаниям развивать свой потенциал и достигать успеха.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Концепция управления персоналом в организации представляет собой систему принципов, методов и подходов, направленных на эффективное управление человеческими ресурсами в рамках предприятия. Она охватывает широкий спектр аспектов, включая найм, обучение, мотивацию, оценку производительности, удержание сотрудников, конфликтное разрешение, разработку карьеры и другие вопросы.</a:t>
            </a:r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9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445" y="343792"/>
            <a:ext cx="6800850" cy="11573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несколько ключевых компонентов концепции управления персоналом</a:t>
            </a:r>
            <a:endParaRPr lang="ru-RU" sz="2400" dirty="0"/>
          </a:p>
        </p:txBody>
      </p:sp>
      <p:sp>
        <p:nvSpPr>
          <p:cNvPr id="66" name="Текст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2444" y="1485283"/>
            <a:ext cx="3200400" cy="6897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Стратегическое управление персоналом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2443" y="2240279"/>
            <a:ext cx="3653819" cy="18993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 реализация стратегий, направленных на эффективное использование человеческих ресурсов для достижения целей организации. Это включает в себя анализ потребностей в персонале, планирование кадрового обеспечения, разработку кадровых стратегий и политик</a:t>
            </a:r>
            <a:endParaRPr lang="ru-RU" dirty="0"/>
          </a:p>
        </p:txBody>
      </p:sp>
      <p:sp>
        <p:nvSpPr>
          <p:cNvPr id="67" name="Текст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5300" y="1504929"/>
            <a:ext cx="3738464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Мотивация и стимулирование </a:t>
            </a:r>
            <a:endParaRPr lang="ru-RU" dirty="0"/>
          </a:p>
        </p:txBody>
      </p:sp>
      <p:sp>
        <p:nvSpPr>
          <p:cNvPr id="65" name="Текст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300" y="1953597"/>
            <a:ext cx="4076700" cy="140106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спользование различных методов для мотивации сотрудников, включая финансовые поощрения, системы премирования, возможности профессионального роста, удовлетворение от работы и др.</a:t>
            </a:r>
            <a:endParaRPr lang="ru-RU" dirty="0"/>
          </a:p>
        </p:txBody>
      </p:sp>
      <p:sp>
        <p:nvSpPr>
          <p:cNvPr id="70" name="Текст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2444" y="4195939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и обучение </a:t>
            </a:r>
            <a:endParaRPr lang="ru-RU" dirty="0"/>
          </a:p>
        </p:txBody>
      </p:sp>
      <p:sp>
        <p:nvSpPr>
          <p:cNvPr id="68" name="Текст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2444" y="4617994"/>
            <a:ext cx="3200400" cy="1449878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оздание системы постоянного обучения и развития сотрудников, включая профессиональную подготовку, программы обучения, проведение тренингов и развитие навыков.</a:t>
            </a:r>
          </a:p>
        </p:txBody>
      </p:sp>
      <p:sp>
        <p:nvSpPr>
          <p:cNvPr id="71" name="Текст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5300" y="3241820"/>
            <a:ext cx="3653818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производительности </a:t>
            </a:r>
            <a:endParaRPr lang="ru-RU" dirty="0"/>
          </a:p>
        </p:txBody>
      </p:sp>
      <p:sp>
        <p:nvSpPr>
          <p:cNvPr id="69" name="Текст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636456"/>
            <a:ext cx="3351276" cy="11887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системы оценки производительности сотрудников, установление целей, мониторинг результатов, обратная связь, адаптация индивидуальных планов развития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7" name="Текст 70">
            <a:extLst>
              <a:ext uri="{FF2B5EF4-FFF2-40B4-BE49-F238E27FC236}">
                <a16:creationId xmlns:a16="http://schemas.microsoft.com/office/drawing/2014/main" id="{2B2E72E4-2847-59AA-E4E0-5EA20810B989}"/>
              </a:ext>
            </a:extLst>
          </p:cNvPr>
          <p:cNvSpPr txBox="1">
            <a:spLocks/>
          </p:cNvSpPr>
          <p:nvPr/>
        </p:nvSpPr>
        <p:spPr>
          <a:xfrm>
            <a:off x="8115300" y="4905701"/>
            <a:ext cx="3653818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tx2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Лидерство и коммуникации </a:t>
            </a:r>
            <a:endParaRPr lang="ru-RU" dirty="0"/>
          </a:p>
        </p:txBody>
      </p:sp>
      <p:sp>
        <p:nvSpPr>
          <p:cNvPr id="8" name="Текст 68">
            <a:extLst>
              <a:ext uri="{FF2B5EF4-FFF2-40B4-BE49-F238E27FC236}">
                <a16:creationId xmlns:a16="http://schemas.microsoft.com/office/drawing/2014/main" id="{8FF44B9B-612A-A288-1340-1CF124EE69B3}"/>
              </a:ext>
            </a:extLst>
          </p:cNvPr>
          <p:cNvSpPr txBox="1">
            <a:spLocks/>
          </p:cNvSpPr>
          <p:nvPr/>
        </p:nvSpPr>
        <p:spPr>
          <a:xfrm>
            <a:off x="8115300" y="5223576"/>
            <a:ext cx="3958512" cy="118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2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 реализация политики руководства, создание эффективной системы коммуникаций внутри организации, поощрение сотрудничества и командной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1961" y="1296954"/>
            <a:ext cx="5243941" cy="241662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система управления предприятием и кадровая служба</a:t>
            </a:r>
            <a:endParaRPr lang="ru-RU" sz="40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403004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r>
              <a:rPr lang="en-US" dirty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5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02887DB6-9FA9-974D-78EF-AD279FC6DFB0}"/>
              </a:ext>
            </a:extLst>
          </p:cNvPr>
          <p:cNvSpPr txBox="1">
            <a:spLocks/>
          </p:cNvSpPr>
          <p:nvPr/>
        </p:nvSpPr>
        <p:spPr>
          <a:xfrm>
            <a:off x="914400" y="1524388"/>
            <a:ext cx="6400800" cy="3809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система управления предприятием включает в себя ряд функций, которые связаны с планированием, контролем, мониторингом и принятием решений для эффективной работы предприятия. Кадровая служба, с другой стороны, отвечает за управление персоналом, включая процессы подбора, обучения, мотивации и управления производительностью сотрудников.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общей системе управления предприятием и кадровой службе важно учитывать взаимосвязь между управлением бизнес-процессами и управлением людскими ресурсами. Например, планирование производственных задач должно быть согласовано с планами найма и обучения персонала, а системы мотивации и оценки производительности должны быть выстроены в соответствии с целями и стратегией предприятия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2023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Управление персоналом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9</a:t>
            </a:fld>
            <a:r>
              <a:rPr lang="en-US" dirty="0"/>
              <a:t>/20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02887DB6-9FA9-974D-78EF-AD279FC6DFB0}"/>
              </a:ext>
            </a:extLst>
          </p:cNvPr>
          <p:cNvSpPr txBox="1">
            <a:spLocks/>
          </p:cNvSpPr>
          <p:nvPr/>
        </p:nvSpPr>
        <p:spPr>
          <a:xfrm>
            <a:off x="914400" y="1524388"/>
            <a:ext cx="6400800" cy="3809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инструментами для обеспечения эффективного взаимодействия между общей системой управления предприятием и кадровой службой могут быть ERP-системы (системы управления предприятием), HRM-системы (системы управления человеческими ресурсами), а также методы управления изменениями и оценки производительности. Такая интеграция позволит оптимизировать бизнес-процессы и ресурсы предприятия, а также обеспечить эффективное управление персоналом.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система управления предприятием (ERP - Enterprise Resource Planning) — это интегрированная программная система, предназначенная для автоматизации управления бизнес-процессами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52946191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47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{89CD4D56-216A-4213-8489-97FA0D13FAA0}tf33968143_win32</Template>
  <TotalTime>151</TotalTime>
  <Words>1398</Words>
  <Application>Microsoft Office PowerPoint</Application>
  <PresentationFormat>Широкоэкранный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Roboto</vt:lpstr>
      <vt:lpstr>Пользовательские</vt:lpstr>
      <vt:lpstr>Управление персоналом</vt:lpstr>
      <vt:lpstr>Определение</vt:lpstr>
      <vt:lpstr>Концепция управления персоналом в организации</vt:lpstr>
      <vt:lpstr>Концепция</vt:lpstr>
      <vt:lpstr>Презентация PowerPoint</vt:lpstr>
      <vt:lpstr>Существует несколько ключевых компонентов концепции управления персоналом</vt:lpstr>
      <vt:lpstr>Общая система управления предприятием и кадровая служба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кадровой политики</vt:lpstr>
      <vt:lpstr>Разработка кадровой политики в организации играет ключевую роль в обеспечении эффективного управления персоналом. В данном процессе необходимо учитывать несколько основных аспектов:</vt:lpstr>
      <vt:lpstr>Презентация PowerPoint</vt:lpstr>
      <vt:lpstr>Разработка кадровой политики должна быть адаптирована под конкретные потребности и особенности конкретной организации, а также соответствовать законодательству и требованиям рынка труда</vt:lpstr>
      <vt:lpstr>Оценка результатов деятельности персонала организации</vt:lpstr>
      <vt:lpstr>Оценка результатов деятельности персонала организации может быть осуществлена с помощью различных методов и инструментов. Некоторые из них включают:</vt:lpstr>
      <vt:lpstr>Управление служебно-профессиональным продвижением и деловой карьерой персонала в организации</vt:lpstr>
      <vt:lpstr>Управление служебно-профессиональным продвижением и деловой карьерой персонала в организации - это важный аспект управления человеческими ресурсами. Вот несколько ключевых шагов, которые могут помочь в этом процессе: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персоналом</dc:title>
  <dc:creator>Ефремова Вера</dc:creator>
  <cp:lastModifiedBy>Ефремова Вера</cp:lastModifiedBy>
  <cp:revision>1</cp:revision>
  <dcterms:created xsi:type="dcterms:W3CDTF">2023-11-28T15:32:30Z</dcterms:created>
  <dcterms:modified xsi:type="dcterms:W3CDTF">2023-11-28T18:03:38Z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