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83" r:id="rId2"/>
    <p:sldId id="610" r:id="rId3"/>
    <p:sldId id="626" r:id="rId4"/>
    <p:sldId id="625" r:id="rId5"/>
    <p:sldId id="622" r:id="rId6"/>
    <p:sldId id="623" r:id="rId7"/>
    <p:sldId id="611" r:id="rId8"/>
    <p:sldId id="613" r:id="rId9"/>
    <p:sldId id="618" r:id="rId10"/>
    <p:sldId id="619" r:id="rId11"/>
    <p:sldId id="62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3"/>
            <p14:sldId id="610"/>
            <p14:sldId id="626"/>
            <p14:sldId id="625"/>
            <p14:sldId id="622"/>
            <p14:sldId id="623"/>
            <p14:sldId id="611"/>
            <p14:sldId id="613"/>
            <p14:sldId id="618"/>
            <p14:sldId id="619"/>
            <p14:sldId id="620"/>
          </p14:sldIdLst>
        </p14:section>
        <p14:section name="Search for 3D Models" id="{6844172C-9703-4DC7-908A-C23538616A3C}">
          <p14:sldIdLst/>
        </p14:section>
        <p14:section name="Insert a 3D Model from a File" id="{66737F24-1C36-4DF4-A00F-927A3F1468AC}">
          <p14:sldIdLst>
            <p14:sldId id="282"/>
          </p14:sldIdLst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4472C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5" autoAdjust="0"/>
    <p:restoredTop sz="86355" autoAdjust="0"/>
  </p:normalViewPr>
  <p:slideViewPr>
    <p:cSldViewPr snapToGrid="0">
      <p:cViewPr varScale="1">
        <p:scale>
          <a:sx n="58" d="100"/>
          <a:sy n="58" d="100"/>
        </p:scale>
        <p:origin x="690" y="78"/>
      </p:cViewPr>
      <p:guideLst/>
    </p:cSldViewPr>
  </p:slideViewPr>
  <p:outlineViewPr>
    <p:cViewPr>
      <p:scale>
        <a:sx n="33" d="100"/>
        <a:sy n="33" d="100"/>
      </p:scale>
      <p:origin x="0" y="-235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7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8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7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A48A6B7-E9E4-454B-BA4A-67DA3DBCB2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52C13EF5-72A7-D54B-B8E0-A37356D6BC20}" type="slidenum">
              <a:rPr lang="en-US" altLang="zh-CN" smtClean="0"/>
              <a:pPr>
                <a:defRPr/>
              </a:pPr>
              <a:t>‹#›</a:t>
            </a:fld>
            <a:endParaRPr lang="en-US" altLang="zh-CN" sz="900" b="1"/>
          </a:p>
        </p:txBody>
      </p:sp>
    </p:spTree>
    <p:extLst>
      <p:ext uri="{BB962C8B-B14F-4D97-AF65-F5344CB8AC3E}">
        <p14:creationId xmlns:p14="http://schemas.microsoft.com/office/powerpoint/2010/main" val="727356337"/>
      </p:ext>
    </p:extLst>
  </p:cSld>
  <p:clrMapOvr>
    <a:masterClrMapping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  <p:sldLayoutId id="214748366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屏幕剪辑">
            <a:extLst>
              <a:ext uri="{FF2B5EF4-FFF2-40B4-BE49-F238E27FC236}">
                <a16:creationId xmlns:a16="http://schemas.microsoft.com/office/drawing/2014/main" id="{BE6F2E27-5CA0-4E08-9E35-2DC2BA68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68" y="270933"/>
            <a:ext cx="6079066" cy="633306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9F23F1E-3CAC-4711-BD4B-662EA0E9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916" y="1637920"/>
            <a:ext cx="10366431" cy="1265381"/>
          </a:xfrm>
        </p:spPr>
        <p:txBody>
          <a:bodyPr/>
          <a:lstStyle/>
          <a:p>
            <a:pPr algn="ctr"/>
            <a:r>
              <a:rPr lang="zh-CN" altLang="en-US" sz="60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第一年度公司市场销售计划</a:t>
            </a:r>
            <a:br>
              <a:rPr lang="en-US" altLang="zh-CN" sz="60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</a:br>
            <a:br>
              <a:rPr lang="en-US" altLang="zh-CN" sz="60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</a:br>
            <a:endParaRPr lang="en-US" sz="60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9167BF-129A-4369-B181-C4EE625EB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4471" y="3517435"/>
            <a:ext cx="7861411" cy="1287675"/>
          </a:xfrm>
        </p:spPr>
        <p:txBody>
          <a:bodyPr/>
          <a:lstStyle/>
          <a:p>
            <a:r>
              <a:rPr lang="zh-CN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周京平 首席运营官兼市场销售副总裁</a:t>
            </a:r>
            <a:endParaRPr lang="en-US" altLang="zh-CN" sz="2800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lang="zh-CN" altLang="en-US" sz="2800" b="1" dirty="0">
                <a:latin typeface="STXinwei" panose="02010800040101010101" pitchFamily="2" charset="-122"/>
                <a:ea typeface="STXinwei" panose="02010800040101010101" pitchFamily="2" charset="-122"/>
              </a:rPr>
              <a:t>叶常青 董事长兼首席架构师</a:t>
            </a:r>
            <a:endParaRPr lang="en-US" altLang="zh-CN" sz="2800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37B0C5B-A4D8-49EB-AB67-024E55EA2256}"/>
              </a:ext>
            </a:extLst>
          </p:cNvPr>
          <p:cNvSpPr txBox="1">
            <a:spLocks/>
          </p:cNvSpPr>
          <p:nvPr/>
        </p:nvSpPr>
        <p:spPr>
          <a:xfrm>
            <a:off x="2978818" y="5419244"/>
            <a:ext cx="6710613" cy="75546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快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阳科技（苏州）有限</a:t>
            </a:r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公司</a:t>
            </a:r>
            <a:r>
              <a:rPr lang="en-US" altLang="ja-JP" sz="2800" b="1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2020</a:t>
            </a:r>
            <a:r>
              <a:rPr lang="zh-CN" altLang="en-US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6</a:t>
            </a:r>
            <a:r>
              <a:rPr lang="zh-CN" altLang="en-US" sz="2400" b="1" dirty="0">
                <a:solidFill>
                  <a:schemeClr val="bg1"/>
                </a:solidFill>
                <a:latin typeface="STXinwei" panose="02010800040101010101" pitchFamily="2" charset="-122"/>
                <a:ea typeface="STXinwei" panose="02010800040101010101" pitchFamily="2" charset="-122"/>
                <a:cs typeface="+mn-cs"/>
              </a:rPr>
              <a:t>月</a:t>
            </a:r>
            <a:endParaRPr lang="en-US" altLang="zh-CN" sz="2400" b="1" dirty="0">
              <a:solidFill>
                <a:schemeClr val="bg1"/>
              </a:solidFill>
              <a:latin typeface="STXinwei" panose="02010800040101010101" pitchFamily="2" charset="-122"/>
              <a:ea typeface="STXinwei" panose="02010800040101010101" pitchFamily="2" charset="-122"/>
              <a:cs typeface="+mn-cs"/>
            </a:endParaRPr>
          </a:p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05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3">
            <a:extLst>
              <a:ext uri="{FF2B5EF4-FFF2-40B4-BE49-F238E27FC236}">
                <a16:creationId xmlns:a16="http://schemas.microsoft.com/office/drawing/2014/main" id="{C20EFB1D-4631-FF47-8449-7884C5F36E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BCCAD535-38FF-3542-92F9-4AD9BE28A85D}" type="slidenum">
              <a:rPr lang="en-US" altLang="zh-CN" sz="700" b="0"/>
              <a:pPr algn="ctr"/>
              <a:t>10</a:t>
            </a:fld>
            <a:endParaRPr lang="en-US" altLang="zh-CN" sz="900"/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613EA507-EB97-D94D-AE5B-086AB8290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市场销售激励方案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D03450E-507E-854B-A0D0-DB6F219BB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114" y="1450068"/>
            <a:ext cx="10515600" cy="44325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外部激励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-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客户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/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渠道</a:t>
            </a:r>
          </a:p>
          <a:p>
            <a:pPr lvl="2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免费技术培训</a:t>
            </a:r>
          </a:p>
          <a:p>
            <a:pPr lvl="2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好的折扣比例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客户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渠道奖励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多形式客户培训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914400" lvl="2" indent="0"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注：产品及服务定价后再定细则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914400" lvl="2" indent="0">
              <a:buNone/>
            </a:pPr>
            <a:endParaRPr lang="zh-CN" altLang="en-US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内部激励</a:t>
            </a:r>
          </a:p>
          <a:p>
            <a:pPr lvl="2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市场销售团队奖</a:t>
            </a:r>
          </a:p>
          <a:p>
            <a:pPr lvl="2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销售任务完成奖</a:t>
            </a:r>
          </a:p>
          <a:p>
            <a:pPr lvl="2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销售任务超额奖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/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742950" lvl="1" indent="-285750"/>
            <a:endParaRPr lang="zh-CN" altLang="en-US" dirty="0">
              <a:ea typeface="宋体" panose="02010600030101010101" pitchFamily="2" charset="-122"/>
            </a:endParaRPr>
          </a:p>
          <a:p>
            <a:pPr lvl="2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256654"/>
      </p:ext>
    </p:extLst>
  </p:cSld>
  <p:clrMapOvr>
    <a:masterClrMapping/>
  </p:clrMapOvr>
  <p:transition spd="slow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>
            <a:extLst>
              <a:ext uri="{FF2B5EF4-FFF2-40B4-BE49-F238E27FC236}">
                <a16:creationId xmlns:a16="http://schemas.microsoft.com/office/drawing/2014/main" id="{31571D05-8088-C44F-9336-C47D3419B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93FB096E-02A0-344E-A226-2062EFB8AA0C}" type="slidenum">
              <a:rPr lang="en-US" altLang="zh-CN" sz="700" b="0"/>
              <a:pPr algn="ctr"/>
              <a:t>11</a:t>
            </a:fld>
            <a:endParaRPr lang="en-US" altLang="zh-CN" sz="900"/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8317ABBC-E3A8-2D4D-AF35-B4C4EC9DD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市场销售实施费用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7561400-7F1B-5C41-BE03-6D9B83D24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384" y="1714793"/>
            <a:ext cx="10375232" cy="4123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市场推广费用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: 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广告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、 印刷等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固定成本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:  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工资、差旅、办公、通讯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其它费用：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客户礼品等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先参见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《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快阳科技第一年目标和财务规划细节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数月后调整</a:t>
            </a:r>
          </a:p>
        </p:txBody>
      </p:sp>
    </p:spTree>
    <p:extLst>
      <p:ext uri="{BB962C8B-B14F-4D97-AF65-F5344CB8AC3E}">
        <p14:creationId xmlns:p14="http://schemas.microsoft.com/office/powerpoint/2010/main" val="1438627019"/>
      </p:ext>
    </p:extLst>
  </p:cSld>
  <p:clrMapOvr>
    <a:masterClrMapping/>
  </p:clrMapOvr>
  <p:transition spd="slow"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53845" y="1181350"/>
            <a:ext cx="6595122" cy="640080"/>
          </a:xfrm>
        </p:spPr>
        <p:txBody>
          <a:bodyPr>
            <a:normAutofit fontScale="90000"/>
          </a:bodyPr>
          <a:lstStyle/>
          <a:p>
            <a:r>
              <a:rPr lang="ja-JP" altLang="en-US" sz="4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快</a:t>
            </a:r>
            <a:r>
              <a:rPr lang="zh-CN" altLang="en-US" sz="4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阳科技（苏州）有限</a:t>
            </a:r>
            <a:r>
              <a:rPr lang="ja-JP" altLang="en-US" sz="44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公司</a:t>
            </a:r>
            <a:br>
              <a:rPr lang="en-US" altLang="zh-CN" b="1" dirty="0">
                <a:latin typeface="STXinwei" panose="02010800040101010101" pitchFamily="2" charset="-122"/>
                <a:ea typeface="STXinwei" panose="02010800040101010101" pitchFamily="2" charset="-122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A36D7E-F1EE-493B-9F4D-7B54B82015DD}"/>
              </a:ext>
            </a:extLst>
          </p:cNvPr>
          <p:cNvSpPr txBox="1"/>
          <p:nvPr/>
        </p:nvSpPr>
        <p:spPr>
          <a:xfrm>
            <a:off x="4897954" y="3802889"/>
            <a:ext cx="2060812" cy="7601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zh-CN" altLang="en-US" sz="5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              </a:t>
            </a:r>
            <a:r>
              <a:rPr lang="zh-CN" altLang="en-US" sz="5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谢谢</a:t>
            </a:r>
            <a:endParaRPr lang="en-US" altLang="zh-CN" sz="54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altLang="zh-CN" sz="5400" dirty="0">
              <a:solidFill>
                <a:srgbClr val="CC3300"/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5400" dirty="0">
              <a:solidFill>
                <a:srgbClr val="CC3300"/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>
            <a:extLst>
              <a:ext uri="{FF2B5EF4-FFF2-40B4-BE49-F238E27FC236}">
                <a16:creationId xmlns:a16="http://schemas.microsoft.com/office/drawing/2014/main" id="{1F701AD6-2FC5-2546-B6DD-A4C917A7D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E57A6D7C-0FB1-BE43-AD37-561999D85450}" type="slidenum">
              <a:rPr lang="en-US" altLang="zh-CN" sz="700" b="0"/>
              <a:pPr algn="ctr"/>
              <a:t>2</a:t>
            </a:fld>
            <a:endParaRPr lang="en-US" altLang="zh-CN" sz="900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97C698E5-AADF-9643-841A-698A2C35B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内容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6326322-1043-3C46-B7C5-E989B273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8700" y="1584960"/>
            <a:ext cx="9890760" cy="4573458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公司总体目标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产品项目内容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年度销售目标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市场和销售结构方案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514350" indent="-514350">
              <a:buFont typeface="+mj-lt"/>
              <a:buAutoNum type="arabicParenR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目标合作伙伴和客户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市场和销售实施计划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市场和销售激励方案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市场和销售实施费用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850081"/>
      </p:ext>
    </p:extLst>
  </p:cSld>
  <p:clrMapOvr>
    <a:masterClrMapping/>
  </p:clrMapOvr>
  <p:transition spd="slow"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>
            <a:extLst>
              <a:ext uri="{FF2B5EF4-FFF2-40B4-BE49-F238E27FC236}">
                <a16:creationId xmlns:a16="http://schemas.microsoft.com/office/drawing/2014/main" id="{1F701AD6-2FC5-2546-B6DD-A4C917A7D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E57A6D7C-0FB1-BE43-AD37-561999D85450}" type="slidenum">
              <a:rPr lang="en-US" altLang="zh-CN" sz="700" b="0"/>
              <a:pPr algn="ctr"/>
              <a:t>3</a:t>
            </a:fld>
            <a:endParaRPr lang="en-US" altLang="zh-CN" sz="900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97C698E5-AADF-9643-841A-698A2C35B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公司总体目标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6326322-1043-3C46-B7C5-E989B273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223" y="1546158"/>
            <a:ext cx="9890760" cy="486321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核心医疗大数据产品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1.0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亮相中国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CHIMA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-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2021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大会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核心医疗大数据产品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1.0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亮相美国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HIMSS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-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2021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大会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大数据治理产品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1.0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发布及大数据治理产品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2.0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发布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总收入大于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1000W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产品和项目销售目标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800W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以上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苏州人才和项目奖励约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200W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至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400W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以上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苏州政府研发资金支持后补第一年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300W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总供三年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1000W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政府其它基金申请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联合并参与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HL7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中国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FHIR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标准推广 （年底或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2021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年初启动）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中美医生专家高峰论坛 （年底或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2021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年初启动）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023713"/>
      </p:ext>
    </p:extLst>
  </p:cSld>
  <p:clrMapOvr>
    <a:masterClrMapping/>
  </p:clrMapOvr>
  <p:transition spd="slow"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>
            <a:extLst>
              <a:ext uri="{FF2B5EF4-FFF2-40B4-BE49-F238E27FC236}">
                <a16:creationId xmlns:a16="http://schemas.microsoft.com/office/drawing/2014/main" id="{1F701AD6-2FC5-2546-B6DD-A4C917A7D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E57A6D7C-0FB1-BE43-AD37-561999D85450}" type="slidenum">
              <a:rPr lang="en-US" altLang="zh-CN" sz="700" b="0"/>
              <a:pPr algn="ctr"/>
              <a:t>4</a:t>
            </a:fld>
            <a:endParaRPr lang="en-US" altLang="zh-CN" sz="900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97C698E5-AADF-9643-841A-698A2C35B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产品和项目内容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6326322-1043-3C46-B7C5-E989B273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98293"/>
            <a:ext cx="10515600" cy="5323181"/>
          </a:xfrm>
          <a:noFill/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美国</a:t>
            </a:r>
            <a:r>
              <a:rPr lang="en-US" altLang="zh-CN" sz="26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Splice Machine</a:t>
            </a:r>
            <a:r>
              <a:rPr lang="ja-JP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大数据</a:t>
            </a:r>
            <a:r>
              <a:rPr lang="zh-CN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库技术和产品</a:t>
            </a:r>
            <a:endParaRPr lang="en-US" altLang="zh-CN" sz="3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与浪潮合作进行大数据机器 （叶总和李总负责、周总跟进）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与其它服务器厂商合作进行大数据机器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单独软件推广和销售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快河科技大数据治理产品</a:t>
            </a:r>
            <a:endParaRPr lang="en-US" altLang="zh-CN" sz="3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推广和销售 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湘雅和江苏人民医院（叶总负责、周总跟进）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其它 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快河科技</a:t>
            </a:r>
            <a:r>
              <a:rPr lang="ja-JP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医疗健康大数据</a:t>
            </a:r>
            <a:r>
              <a:rPr lang="zh-CN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项目</a:t>
            </a:r>
            <a:r>
              <a:rPr lang="zh-CN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推广</a:t>
            </a:r>
            <a:endParaRPr lang="en-US" altLang="zh-CN" sz="3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以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项目合作方式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推广和销售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湘雅和江苏人民医院（叶总负责、周总跟进）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浪潮医疗集团（叶总和李总负责、周总跟进）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ja-JP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美国</a:t>
            </a:r>
            <a:r>
              <a:rPr lang="en-US" altLang="zh-CN" sz="29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FHIR</a:t>
            </a:r>
            <a:r>
              <a:rPr lang="zh-CN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标准推广</a:t>
            </a:r>
            <a:r>
              <a:rPr lang="en-US" altLang="zh-CN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/</a:t>
            </a:r>
            <a:r>
              <a:rPr lang="ja-JP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美国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AEGIS</a:t>
            </a:r>
            <a:r>
              <a:rPr lang="zh-CN" altLang="en-US" sz="3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准测试技术和产品推广</a:t>
            </a:r>
            <a:endParaRPr lang="en-US" altLang="zh-CN" sz="3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与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HL7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中国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/CHIMA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合作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FHIR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标准培训  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与国家卫健委信息中心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/ /CHIMA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合作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给国家卫健委信息中心上课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推进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HL7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中国和国际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HL7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关系</a:t>
            </a: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联合国际培训 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与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HL7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中国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/CHIMA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合作推广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国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AEGIS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准测试技术和产品 </a:t>
            </a:r>
            <a:endParaRPr lang="en-US" altLang="zh-CN" sz="3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中美医生专家高峰论坛</a:t>
            </a:r>
            <a:endParaRPr lang="en-US" altLang="zh-CN" sz="30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与苏州讨论和合作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342900" indent="-342900"/>
            <a:endParaRPr lang="zh-CN" altLang="en-US" sz="1600" dirty="0">
              <a:ea typeface="宋体" panose="02010600030101010101" pitchFamily="2" charset="-122"/>
            </a:endParaRPr>
          </a:p>
          <a:p>
            <a:pPr lvl="2"/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305316"/>
      </p:ext>
    </p:extLst>
  </p:cSld>
  <p:clrMapOvr>
    <a:masterClrMapping/>
  </p:clrMapOvr>
  <p:transition spd="slow"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3">
            <a:extLst>
              <a:ext uri="{FF2B5EF4-FFF2-40B4-BE49-F238E27FC236}">
                <a16:creationId xmlns:a16="http://schemas.microsoft.com/office/drawing/2014/main" id="{995340B7-A479-0C42-9B37-DF8EBB7EA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DA5F8BF1-E773-A543-ABB4-3E05ACFCC65D}" type="slidenum">
              <a:rPr lang="en-US" altLang="zh-CN" sz="700" b="0"/>
              <a:pPr algn="ctr"/>
              <a:t>5</a:t>
            </a:fld>
            <a:endParaRPr lang="en-US" altLang="zh-CN" sz="900"/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0F545FFF-7380-9244-AAE7-A3DF7D46B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年度销售目标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05ADAA-B7FA-A345-9592-32E29850E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434" y="1376070"/>
            <a:ext cx="10749366" cy="480060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大数据治理产品</a:t>
            </a:r>
            <a:endParaRPr lang="en-US" altLang="zh-CN" sz="28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300W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医疗大数据合作项目</a:t>
            </a:r>
            <a:endParaRPr lang="en-US" altLang="zh-CN" sz="2800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300W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联合上海蔚星科技公司等申请卫星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5G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智慧医疗政府项目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200W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FHIR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标准推广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收支平衡</a:t>
            </a:r>
            <a:endParaRPr lang="en-US" altLang="zh-CN" sz="2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中美医生专家高峰论坛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收支平衡</a:t>
            </a:r>
            <a:endParaRPr lang="en-US" altLang="zh-CN" sz="26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914400" lvl="2" indent="0">
              <a:buNone/>
            </a:pP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1371600" lvl="3" indent="0">
              <a:buNone/>
            </a:pP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742950" lvl="1" indent="-285750"/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934538"/>
      </p:ext>
    </p:extLst>
  </p:cSld>
  <p:clrMapOvr>
    <a:masterClrMapping/>
  </p:clrMapOvr>
  <p:transition spd="slow"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>
            <a:extLst>
              <a:ext uri="{FF2B5EF4-FFF2-40B4-BE49-F238E27FC236}">
                <a16:creationId xmlns:a16="http://schemas.microsoft.com/office/drawing/2014/main" id="{1F701AD6-2FC5-2546-B6DD-A4C917A7D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E57A6D7C-0FB1-BE43-AD37-561999D85450}" type="slidenum">
              <a:rPr lang="en-US" altLang="zh-CN" sz="700" b="0"/>
              <a:pPr algn="ctr"/>
              <a:t>6</a:t>
            </a:fld>
            <a:endParaRPr lang="en-US" altLang="zh-CN" sz="900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97C698E5-AADF-9643-841A-698A2C35B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市场销售结构方案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6326322-1043-3C46-B7C5-E989B273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2525" y="1430338"/>
            <a:ext cx="10138611" cy="4513262"/>
          </a:xfrm>
          <a:noFill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SM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大数据库和大数据治理产品市场区块结构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/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渠道发展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/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行业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发展 </a:t>
            </a:r>
            <a:endParaRPr lang="en-US" altLang="zh-CN" sz="22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华东市场区： 上海、江苏、 浙江、 山东、 安徽、 江西、 湖北、 湖南</a:t>
            </a:r>
            <a:endParaRPr lang="en-US" altLang="zh-CN" sz="22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销售市场区：西北区兼顾华北区、北京、山东、河南、东三省 、河北 </a:t>
            </a:r>
            <a:endParaRPr lang="en-US" altLang="zh-CN" sz="22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医疗大数据治理产品和医疗大数据项目医学院区块结构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中国医疗信息市场的特点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0" indent="0">
              <a:buNone/>
            </a:pPr>
            <a:r>
              <a:rPr kumimoji="1"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注：根据市场规模预估及成本考虑，销售人员初期重点放在上海、成都两地市场</a:t>
            </a:r>
            <a:endParaRPr lang="zh-CN" altLang="en-US" sz="22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团队结构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市场销售副总裁：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人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–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周总</a:t>
            </a:r>
            <a:endParaRPr lang="en-US" altLang="zh-CN" sz="22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市场销售总监：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1 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人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-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市场销售逐步分开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–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人才推荐</a:t>
            </a:r>
            <a:endParaRPr lang="en-US" altLang="zh-CN" sz="22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市场销售（经理）：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4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人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–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人才推荐</a:t>
            </a:r>
            <a:endParaRPr lang="en-US" altLang="zh-CN" sz="22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商务：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人 （起步兼职）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财务：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人 （起步兼职）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技术： 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 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人 （起步兼职）</a:t>
            </a:r>
          </a:p>
          <a:p>
            <a:pPr lvl="2"/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AC31B8A9-6FA0-8340-8410-1AA1442D2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17" y="5701486"/>
            <a:ext cx="107493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kumimoji="1" lang="zh-CN" altLang="en-US" b="0" dirty="0">
                <a:latin typeface="FangSong" panose="02010609060101010101" pitchFamily="49" charset="-122"/>
                <a:ea typeface="FangSong" panose="02010609060101010101" pitchFamily="49" charset="-122"/>
              </a:rPr>
              <a:t>说明：由于产品及渠道专业化较强，总体人员配备应保持技术和市场力量的优化。根据客户及业务发展状况，逐步配备和动态调整。</a:t>
            </a:r>
          </a:p>
        </p:txBody>
      </p:sp>
    </p:spTree>
    <p:extLst>
      <p:ext uri="{BB962C8B-B14F-4D97-AF65-F5344CB8AC3E}">
        <p14:creationId xmlns:p14="http://schemas.microsoft.com/office/powerpoint/2010/main" val="3043950760"/>
      </p:ext>
    </p:extLst>
  </p:cSld>
  <p:clrMapOvr>
    <a:masterClrMapping/>
  </p:clrMapOvr>
  <p:transition spd="slow"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>
            <a:extLst>
              <a:ext uri="{FF2B5EF4-FFF2-40B4-BE49-F238E27FC236}">
                <a16:creationId xmlns:a16="http://schemas.microsoft.com/office/drawing/2014/main" id="{A7BF1411-5AFB-1342-AE62-6511BE28C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9C13EA0C-6CAA-E441-9116-065850391758}" type="slidenum">
              <a:rPr lang="en-US" altLang="zh-CN" sz="700" b="0"/>
              <a:pPr algn="ctr"/>
              <a:t>7</a:t>
            </a:fld>
            <a:endParaRPr lang="en-US" altLang="zh-CN" sz="9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8529A00-42DC-ED48-A172-F1CD6C552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604210"/>
            <a:ext cx="10663990" cy="47521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中国市场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VAR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（大数据治理和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SM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大数据库）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万达信息</a:t>
            </a: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平安科技</a:t>
            </a: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微创软件</a:t>
            </a: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南洋万邦</a:t>
            </a: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北大方正</a:t>
            </a: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东软集团</a:t>
            </a: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上海华虹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上海金蝶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软通动力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742950" lvl="1" indent="-28575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四川久远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742950" lvl="1" indent="-285750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…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342900" indent="-342900"/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0945EF-6C8F-4150-9632-C06E5256F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449263"/>
            <a:ext cx="11587162" cy="747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目标合作伙伴和客户 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- 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合作伙伴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67EDF-E7B3-4A9C-8F48-146F049C7A59}"/>
              </a:ext>
            </a:extLst>
          </p:cNvPr>
          <p:cNvSpPr txBox="1"/>
          <p:nvPr/>
        </p:nvSpPr>
        <p:spPr>
          <a:xfrm>
            <a:off x="3672840" y="2392680"/>
            <a:ext cx="4572000" cy="36512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从最快可能拿到单子的客户起步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62316"/>
      </p:ext>
    </p:extLst>
  </p:cSld>
  <p:clrMapOvr>
    <a:masterClrMapping/>
  </p:clrMapOvr>
  <p:transition spd="slow"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3">
            <a:extLst>
              <a:ext uri="{FF2B5EF4-FFF2-40B4-BE49-F238E27FC236}">
                <a16:creationId xmlns:a16="http://schemas.microsoft.com/office/drawing/2014/main" id="{F774C2E2-0F37-504A-888F-51A9FF175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C74EF534-B567-D34D-A0A2-80D1BA1A7C27}" type="slidenum">
              <a:rPr lang="en-US" altLang="zh-CN" sz="700" b="0"/>
              <a:pPr algn="ctr"/>
              <a:t>8</a:t>
            </a:fld>
            <a:endParaRPr lang="en-US" altLang="zh-CN" sz="900"/>
          </a:p>
        </p:txBody>
      </p:sp>
      <p:sp>
        <p:nvSpPr>
          <p:cNvPr id="880642" name="Rectangle 2">
            <a:extLst>
              <a:ext uri="{FF2B5EF4-FFF2-40B4-BE49-F238E27FC236}">
                <a16:creationId xmlns:a16="http://schemas.microsoft.com/office/drawing/2014/main" id="{6755D413-548D-E741-AB24-AD53C46AB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612527"/>
            <a:ext cx="77724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目标合作伙伴和客户 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– 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目标客户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6A1103F-D05D-884A-BE8C-8D4DE48B0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金融：中信银行系统迁移大数据治理、农业银行信息化部、中国银联</a:t>
            </a:r>
          </a:p>
          <a:p>
            <a:pPr marL="342900" indent="-342900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电信：中国移动大数据研究院医疗行业事业部、联通通发系统集成公司</a:t>
            </a:r>
          </a:p>
          <a:p>
            <a:pPr marL="342900" indent="-342900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广电：重庆有线网络公司、中国有线网络公司</a:t>
            </a:r>
          </a:p>
          <a:p>
            <a:pPr marL="342900" indent="-342900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气象：上海市气象局、中央气象局、四川省气象局</a:t>
            </a:r>
          </a:p>
          <a:p>
            <a:pPr marL="342900" indent="-342900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能源：国家电网电科院、中油瑞飞、</a:t>
            </a:r>
          </a:p>
          <a:p>
            <a:pPr marL="342900" indent="-342900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社保：人社部信息中心</a:t>
            </a:r>
          </a:p>
          <a:p>
            <a:pPr marL="342900" indent="-342900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政府：重庆安可项目、上海市政府大数据项目、成都大数据局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342900" indent="-342900"/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医院：湘雅医院、北京安贞医院、上海第六人民医院、华西医院、上海瑞金医院、广东医科大学附属医院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1CBD3E-65C0-6C47-989D-1EEFFD114628}"/>
              </a:ext>
            </a:extLst>
          </p:cNvPr>
          <p:cNvSpPr txBox="1"/>
          <p:nvPr/>
        </p:nvSpPr>
        <p:spPr>
          <a:xfrm>
            <a:off x="1184366" y="16459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通过前期接触可锁定的客户 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（大数据治理和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SM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大数据库） 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：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06F1D-FE3E-4431-BF25-71CD63586443}"/>
              </a:ext>
            </a:extLst>
          </p:cNvPr>
          <p:cNvSpPr txBox="1"/>
          <p:nvPr/>
        </p:nvSpPr>
        <p:spPr>
          <a:xfrm>
            <a:off x="6233160" y="4180681"/>
            <a:ext cx="5288280" cy="50292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  <a:cs typeface="Segoe UI" panose="020B0502040204020203" pitchFamily="34" charset="0"/>
              </a:rPr>
              <a:t>从最快可能拿到单子的客户起步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44799"/>
      </p:ext>
    </p:extLst>
  </p:cSld>
  <p:clrMapOvr>
    <a:masterClrMapping/>
  </p:clrMapOvr>
  <p:transition spd="slow"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3">
            <a:extLst>
              <a:ext uri="{FF2B5EF4-FFF2-40B4-BE49-F238E27FC236}">
                <a16:creationId xmlns:a16="http://schemas.microsoft.com/office/drawing/2014/main" id="{CF33F302-62C7-C044-9F22-8C4B1B08C5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700" b="0"/>
              <a:t>Slide </a:t>
            </a:r>
            <a:fld id="{F525AF01-1999-DE42-905B-AC35DCCDC7AC}" type="slidenum">
              <a:rPr lang="en-US" altLang="zh-CN" sz="700" b="0"/>
              <a:pPr algn="ctr"/>
              <a:t>9</a:t>
            </a:fld>
            <a:endParaRPr lang="en-US" altLang="zh-CN" sz="900"/>
          </a:p>
        </p:txBody>
      </p:sp>
      <p:sp>
        <p:nvSpPr>
          <p:cNvPr id="885762" name="Rectangle 2">
            <a:extLst>
              <a:ext uri="{FF2B5EF4-FFF2-40B4-BE49-F238E27FC236}">
                <a16:creationId xmlns:a16="http://schemas.microsoft.com/office/drawing/2014/main" id="{3C7563CB-6769-C643-9335-DA1C8F5D3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市场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销售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推广方案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72BE3D3-CAB6-F74F-99FC-B4D582114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938" y="1331187"/>
            <a:ext cx="10820123" cy="507818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媒体宣传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网站：分两步走：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）简单版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）丰富版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微信公众号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产品资料 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SM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、大数据治理、项目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其它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技术产品培训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SM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、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次大数据治理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对代理商、  销售及合作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1-2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次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技术产品研讨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	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SM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 、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次大数据治理、一次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FHIR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展会 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2012 CHIMA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、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2021 HIMMS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STXinwei" panose="02010800040101010101" pitchFamily="2" charset="-122"/>
                <a:ea typeface="STXinwei" panose="02010800040101010101" pitchFamily="2" charset="-122"/>
              </a:rPr>
              <a:t>CHIMA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参会目标及成果定义、场租与报告会安排、目标听众联系和跟踪</a:t>
            </a:r>
            <a:r>
              <a:rPr lang="zh-CN" altLang="en-US" sz="2000" dirty="0">
                <a:latin typeface="STXinwei" panose="02010800040101010101" pitchFamily="2" charset="-122"/>
                <a:ea typeface="STXinwei" panose="02010800040101010101" pitchFamily="2" charset="-122"/>
              </a:rPr>
              <a:t>、标语、产品介绍材料编印</a:t>
            </a:r>
          </a:p>
          <a:p>
            <a:pPr lvl="2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336043"/>
      </p:ext>
    </p:extLst>
  </p:cSld>
  <p:clrMapOvr>
    <a:masterClrMapping/>
  </p:clrMapOvr>
  <p:transition spd="slow">
    <p:randomBar/>
  </p:transition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{CB826E9D-67CE-46BF-9C01-E9DDB612986A}tf16411177</Template>
  <TotalTime>0</TotalTime>
  <Words>1671</Words>
  <Application>Microsoft Office PowerPoint</Application>
  <PresentationFormat>Widescreen</PresentationFormat>
  <Paragraphs>152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FangSong</vt:lpstr>
      <vt:lpstr>STXinwei</vt:lpstr>
      <vt:lpstr>Arial</vt:lpstr>
      <vt:lpstr>Calibri</vt:lpstr>
      <vt:lpstr>Segoe UI</vt:lpstr>
      <vt:lpstr>Segoe UI Light</vt:lpstr>
      <vt:lpstr>Wingdings</vt:lpstr>
      <vt:lpstr>Get Started with 3D</vt:lpstr>
      <vt:lpstr>第一年度公司市场销售计划  </vt:lpstr>
      <vt:lpstr>内容</vt:lpstr>
      <vt:lpstr>公司总体目标</vt:lpstr>
      <vt:lpstr>产品和项目内容</vt:lpstr>
      <vt:lpstr>年度销售目标</vt:lpstr>
      <vt:lpstr>市场销售结构方案</vt:lpstr>
      <vt:lpstr>目标合作伙伴和客户 - 合作伙伴</vt:lpstr>
      <vt:lpstr>目标合作伙伴和客户 – 目标客户</vt:lpstr>
      <vt:lpstr>市场销售推广方案</vt:lpstr>
      <vt:lpstr>市场销售激励方案</vt:lpstr>
      <vt:lpstr>市场销售实施费用</vt:lpstr>
      <vt:lpstr>快阳科技（苏州）有限公司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2020-03-27T06:15:48Z</dcterms:created>
  <dcterms:modified xsi:type="dcterms:W3CDTF">2020-07-06T05:16:47Z</dcterms:modified>
</cp:coreProperties>
</file>