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83" r:id="rId2"/>
    <p:sldId id="259" r:id="rId3"/>
    <p:sldId id="309" r:id="rId4"/>
    <p:sldId id="310" r:id="rId5"/>
    <p:sldId id="285" r:id="rId6"/>
    <p:sldId id="287" r:id="rId7"/>
    <p:sldId id="305" r:id="rId8"/>
    <p:sldId id="299" r:id="rId9"/>
    <p:sldId id="308" r:id="rId10"/>
    <p:sldId id="307" r:id="rId11"/>
    <p:sldId id="30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</p14:sldIdLst>
        </p14:section>
        <p14:section name="Search for 3D Models" id="{6844172C-9703-4DC7-908A-C23538616A3C}">
          <p14:sldIdLst>
            <p14:sldId id="259"/>
            <p14:sldId id="309"/>
            <p14:sldId id="310"/>
            <p14:sldId id="285"/>
            <p14:sldId id="287"/>
            <p14:sldId id="305"/>
            <p14:sldId id="299"/>
            <p14:sldId id="308"/>
            <p14:sldId id="307"/>
            <p14:sldId id="306"/>
          </p14:sldIdLst>
        </p14:section>
        <p14:section name="Insert a 3D Model from a File" id="{66737F24-1C36-4DF4-A00F-927A3F1468AC}">
          <p14:sldIdLst>
            <p14:sldId id="282"/>
          </p14:sldIdLst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4472C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B85F0-4446-49EF-BD4D-C6FE93EC94F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DFD2C-9F9F-4A09-B3BA-74284F27165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E02BDA35-245D-4A70-8AF3-12B1BD64FAB9}" type="parTrans" cxnId="{414A5587-AA3D-4D9D-8192-B0C42224869D}">
      <dgm:prSet/>
      <dgm:spPr/>
      <dgm:t>
        <a:bodyPr/>
        <a:lstStyle/>
        <a:p>
          <a:endParaRPr lang="en-US"/>
        </a:p>
      </dgm:t>
    </dgm:pt>
    <dgm:pt modelId="{AD282E09-EBAB-4540-9B58-8B963423342D}" type="sibTrans" cxnId="{414A5587-AA3D-4D9D-8192-B0C42224869D}">
      <dgm:prSet/>
      <dgm:spPr/>
      <dgm:t>
        <a:bodyPr/>
        <a:lstStyle/>
        <a:p>
          <a:endParaRPr lang="en-US"/>
        </a:p>
      </dgm:t>
    </dgm:pt>
    <dgm:pt modelId="{D2F4A663-A15A-4A83-8D80-20E6B7D23B9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C60AB5B-984D-4E9A-8E32-C1AFF76ACA85}" type="parTrans" cxnId="{11B4B169-2135-4EC6-8290-1B2CF29709CB}">
      <dgm:prSet/>
      <dgm:spPr/>
      <dgm:t>
        <a:bodyPr/>
        <a:lstStyle/>
        <a:p>
          <a:endParaRPr lang="en-US"/>
        </a:p>
      </dgm:t>
    </dgm:pt>
    <dgm:pt modelId="{D050FCB1-B58C-4555-A97F-9C2C2B888E90}" type="sibTrans" cxnId="{11B4B169-2135-4EC6-8290-1B2CF29709CB}">
      <dgm:prSet/>
      <dgm:spPr/>
      <dgm:t>
        <a:bodyPr/>
        <a:lstStyle/>
        <a:p>
          <a:endParaRPr lang="en-US"/>
        </a:p>
      </dgm:t>
    </dgm:pt>
    <dgm:pt modelId="{511F65C6-BC5F-4715-BC02-33FBF6031FB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83674B9B-E54B-44D2-93C6-020ED9929B6C}" type="parTrans" cxnId="{BF7144FB-C15A-41F9-A406-7BA06EFCE04F}">
      <dgm:prSet/>
      <dgm:spPr/>
      <dgm:t>
        <a:bodyPr/>
        <a:lstStyle/>
        <a:p>
          <a:endParaRPr lang="en-US"/>
        </a:p>
      </dgm:t>
    </dgm:pt>
    <dgm:pt modelId="{6D2C912E-89DA-46C5-A874-DCD1BBC814DA}" type="sibTrans" cxnId="{BF7144FB-C15A-41F9-A406-7BA06EFCE04F}">
      <dgm:prSet/>
      <dgm:spPr/>
      <dgm:t>
        <a:bodyPr/>
        <a:lstStyle/>
        <a:p>
          <a:endParaRPr lang="en-US"/>
        </a:p>
      </dgm:t>
    </dgm:pt>
    <dgm:pt modelId="{762406A7-C72F-44AD-8CE8-0E55D33E9B82}" type="pres">
      <dgm:prSet presAssocID="{A03B85F0-4446-49EF-BD4D-C6FE93EC94FA}" presName="linear" presStyleCnt="0">
        <dgm:presLayoutVars>
          <dgm:dir/>
          <dgm:resizeHandles val="exact"/>
        </dgm:presLayoutVars>
      </dgm:prSet>
      <dgm:spPr/>
    </dgm:pt>
    <dgm:pt modelId="{1515E60E-7417-412E-95E5-2DC1FD70FE76}" type="pres">
      <dgm:prSet presAssocID="{B42DFD2C-9F9F-4A09-B3BA-74284F271656}" presName="comp" presStyleCnt="0"/>
      <dgm:spPr/>
    </dgm:pt>
    <dgm:pt modelId="{A606618B-3834-4635-8EFF-F731941365FF}" type="pres">
      <dgm:prSet presAssocID="{B42DFD2C-9F9F-4A09-B3BA-74284F271656}" presName="box" presStyleLbl="node1" presStyleIdx="0" presStyleCnt="3" custLinFactNeighborX="-1895" custLinFactNeighborY="-2198"/>
      <dgm:spPr/>
    </dgm:pt>
    <dgm:pt modelId="{6906689D-9CBD-41F8-94F9-7FD089266DA8}" type="pres">
      <dgm:prSet presAssocID="{B42DFD2C-9F9F-4A09-B3BA-74284F271656}" presName="img" presStyleLbl="fgImgPlace1" presStyleIdx="0" presStyleCnt="3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A89339D0-1A60-4F3D-968E-079189950E35}" type="pres">
      <dgm:prSet presAssocID="{B42DFD2C-9F9F-4A09-B3BA-74284F271656}" presName="text" presStyleLbl="node1" presStyleIdx="0" presStyleCnt="3">
        <dgm:presLayoutVars>
          <dgm:bulletEnabled val="1"/>
        </dgm:presLayoutVars>
      </dgm:prSet>
      <dgm:spPr/>
    </dgm:pt>
    <dgm:pt modelId="{8369AD7D-2D49-40BA-B590-726954E63D54}" type="pres">
      <dgm:prSet presAssocID="{AD282E09-EBAB-4540-9B58-8B963423342D}" presName="spacer" presStyleCnt="0"/>
      <dgm:spPr/>
    </dgm:pt>
    <dgm:pt modelId="{ECDEBAA5-BF62-46C6-ADBB-ABAADB8D76CF}" type="pres">
      <dgm:prSet presAssocID="{D2F4A663-A15A-4A83-8D80-20E6B7D23B99}" presName="comp" presStyleCnt="0"/>
      <dgm:spPr/>
    </dgm:pt>
    <dgm:pt modelId="{2855B698-EE70-466B-BF96-CFACDFFC72C8}" type="pres">
      <dgm:prSet presAssocID="{D2F4A663-A15A-4A83-8D80-20E6B7D23B99}" presName="box" presStyleLbl="node1" presStyleIdx="1" presStyleCnt="3"/>
      <dgm:spPr/>
    </dgm:pt>
    <dgm:pt modelId="{D3A9EE7F-F4D2-47AF-9D71-FCAE6E91BA68}" type="pres">
      <dgm:prSet presAssocID="{D2F4A663-A15A-4A83-8D80-20E6B7D23B99}" presName="img" presStyleLbl="fgImgPlace1" presStyleIdx="1" presStyleCnt="3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A132F88A-8207-435A-88DD-4F101FB8596C}" type="pres">
      <dgm:prSet presAssocID="{D2F4A663-A15A-4A83-8D80-20E6B7D23B99}" presName="text" presStyleLbl="node1" presStyleIdx="1" presStyleCnt="3">
        <dgm:presLayoutVars>
          <dgm:bulletEnabled val="1"/>
        </dgm:presLayoutVars>
      </dgm:prSet>
      <dgm:spPr/>
    </dgm:pt>
    <dgm:pt modelId="{59EFE0EF-4D61-4018-AB0B-4F4359E7BB88}" type="pres">
      <dgm:prSet presAssocID="{D050FCB1-B58C-4555-A97F-9C2C2B888E90}" presName="spacer" presStyleCnt="0"/>
      <dgm:spPr/>
    </dgm:pt>
    <dgm:pt modelId="{A5C7C33A-1879-493C-B9D0-FCFF6F410169}" type="pres">
      <dgm:prSet presAssocID="{511F65C6-BC5F-4715-BC02-33FBF6031FBF}" presName="comp" presStyleCnt="0"/>
      <dgm:spPr/>
    </dgm:pt>
    <dgm:pt modelId="{9B194968-A6A7-4084-B868-9C7521E931C8}" type="pres">
      <dgm:prSet presAssocID="{511F65C6-BC5F-4715-BC02-33FBF6031FBF}" presName="box" presStyleLbl="node1" presStyleIdx="2" presStyleCnt="3"/>
      <dgm:spPr/>
    </dgm:pt>
    <dgm:pt modelId="{3E1E0CF8-56C8-4B53-BC04-305C22B6638B}" type="pres">
      <dgm:prSet presAssocID="{511F65C6-BC5F-4715-BC02-33FBF6031FBF}" presName="img" presStyleLbl="fgImgPlace1" presStyleIdx="2" presStyleCnt="3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1229F738-D817-4A81-854F-324F94024A9D}" type="pres">
      <dgm:prSet presAssocID="{511F65C6-BC5F-4715-BC02-33FBF6031FBF}" presName="text" presStyleLbl="node1" presStyleIdx="2" presStyleCnt="3">
        <dgm:presLayoutVars>
          <dgm:bulletEnabled val="1"/>
        </dgm:presLayoutVars>
      </dgm:prSet>
      <dgm:spPr/>
    </dgm:pt>
  </dgm:ptLst>
  <dgm:cxnLst>
    <dgm:cxn modelId="{DC311311-8A41-426E-8C00-6EBABA7D436D}" type="presOf" srcId="{B42DFD2C-9F9F-4A09-B3BA-74284F271656}" destId="{A606618B-3834-4635-8EFF-F731941365FF}" srcOrd="0" destOrd="0" presId="urn:microsoft.com/office/officeart/2005/8/layout/vList4"/>
    <dgm:cxn modelId="{C46B995E-C86D-4D98-A836-D211654AEF49}" type="presOf" srcId="{A03B85F0-4446-49EF-BD4D-C6FE93EC94FA}" destId="{762406A7-C72F-44AD-8CE8-0E55D33E9B82}" srcOrd="0" destOrd="0" presId="urn:microsoft.com/office/officeart/2005/8/layout/vList4"/>
    <dgm:cxn modelId="{11B4B169-2135-4EC6-8290-1B2CF29709CB}" srcId="{A03B85F0-4446-49EF-BD4D-C6FE93EC94FA}" destId="{D2F4A663-A15A-4A83-8D80-20E6B7D23B99}" srcOrd="1" destOrd="0" parTransId="{3C60AB5B-984D-4E9A-8E32-C1AFF76ACA85}" sibTransId="{D050FCB1-B58C-4555-A97F-9C2C2B888E90}"/>
    <dgm:cxn modelId="{9137C950-5AE2-409D-AB7D-F12CE0FEECF2}" type="presOf" srcId="{D2F4A663-A15A-4A83-8D80-20E6B7D23B99}" destId="{A132F88A-8207-435A-88DD-4F101FB8596C}" srcOrd="1" destOrd="0" presId="urn:microsoft.com/office/officeart/2005/8/layout/vList4"/>
    <dgm:cxn modelId="{5AEAD373-A8CD-4615-A9B3-59195D0558CD}" type="presOf" srcId="{511F65C6-BC5F-4715-BC02-33FBF6031FBF}" destId="{1229F738-D817-4A81-854F-324F94024A9D}" srcOrd="1" destOrd="0" presId="urn:microsoft.com/office/officeart/2005/8/layout/vList4"/>
    <dgm:cxn modelId="{8D48E981-1008-43F2-9335-622B3340C519}" type="presOf" srcId="{511F65C6-BC5F-4715-BC02-33FBF6031FBF}" destId="{9B194968-A6A7-4084-B868-9C7521E931C8}" srcOrd="0" destOrd="0" presId="urn:microsoft.com/office/officeart/2005/8/layout/vList4"/>
    <dgm:cxn modelId="{414A5587-AA3D-4D9D-8192-B0C42224869D}" srcId="{A03B85F0-4446-49EF-BD4D-C6FE93EC94FA}" destId="{B42DFD2C-9F9F-4A09-B3BA-74284F271656}" srcOrd="0" destOrd="0" parTransId="{E02BDA35-245D-4A70-8AF3-12B1BD64FAB9}" sibTransId="{AD282E09-EBAB-4540-9B58-8B963423342D}"/>
    <dgm:cxn modelId="{31AFCCCB-15F6-46CB-9756-C754BA3007D4}" type="presOf" srcId="{B42DFD2C-9F9F-4A09-B3BA-74284F271656}" destId="{A89339D0-1A60-4F3D-968E-079189950E35}" srcOrd="1" destOrd="0" presId="urn:microsoft.com/office/officeart/2005/8/layout/vList4"/>
    <dgm:cxn modelId="{728E2CD6-90DF-4CC1-925E-378737C316FD}" type="presOf" srcId="{D2F4A663-A15A-4A83-8D80-20E6B7D23B99}" destId="{2855B698-EE70-466B-BF96-CFACDFFC72C8}" srcOrd="0" destOrd="0" presId="urn:microsoft.com/office/officeart/2005/8/layout/vList4"/>
    <dgm:cxn modelId="{BF7144FB-C15A-41F9-A406-7BA06EFCE04F}" srcId="{A03B85F0-4446-49EF-BD4D-C6FE93EC94FA}" destId="{511F65C6-BC5F-4715-BC02-33FBF6031FBF}" srcOrd="2" destOrd="0" parTransId="{83674B9B-E54B-44D2-93C6-020ED9929B6C}" sibTransId="{6D2C912E-89DA-46C5-A874-DCD1BBC814DA}"/>
    <dgm:cxn modelId="{7501B88E-2574-4DB9-AC58-44D2FCF36230}" type="presParOf" srcId="{762406A7-C72F-44AD-8CE8-0E55D33E9B82}" destId="{1515E60E-7417-412E-95E5-2DC1FD70FE76}" srcOrd="0" destOrd="0" presId="urn:microsoft.com/office/officeart/2005/8/layout/vList4"/>
    <dgm:cxn modelId="{49DF89C2-49CC-4B3E-9861-34FF922BFA58}" type="presParOf" srcId="{1515E60E-7417-412E-95E5-2DC1FD70FE76}" destId="{A606618B-3834-4635-8EFF-F731941365FF}" srcOrd="0" destOrd="0" presId="urn:microsoft.com/office/officeart/2005/8/layout/vList4"/>
    <dgm:cxn modelId="{423405E4-DA8A-4642-B9FA-735E9771D8FC}" type="presParOf" srcId="{1515E60E-7417-412E-95E5-2DC1FD70FE76}" destId="{6906689D-9CBD-41F8-94F9-7FD089266DA8}" srcOrd="1" destOrd="0" presId="urn:microsoft.com/office/officeart/2005/8/layout/vList4"/>
    <dgm:cxn modelId="{DF4B7C32-6FB8-465B-B62E-5E0B148CA3CC}" type="presParOf" srcId="{1515E60E-7417-412E-95E5-2DC1FD70FE76}" destId="{A89339D0-1A60-4F3D-968E-079189950E35}" srcOrd="2" destOrd="0" presId="urn:microsoft.com/office/officeart/2005/8/layout/vList4"/>
    <dgm:cxn modelId="{BDAAED2F-2B81-49F1-870D-31B479CA197E}" type="presParOf" srcId="{762406A7-C72F-44AD-8CE8-0E55D33E9B82}" destId="{8369AD7D-2D49-40BA-B590-726954E63D54}" srcOrd="1" destOrd="0" presId="urn:microsoft.com/office/officeart/2005/8/layout/vList4"/>
    <dgm:cxn modelId="{0B37DF2C-B2F1-439E-8D56-DC1BC0F7A95F}" type="presParOf" srcId="{762406A7-C72F-44AD-8CE8-0E55D33E9B82}" destId="{ECDEBAA5-BF62-46C6-ADBB-ABAADB8D76CF}" srcOrd="2" destOrd="0" presId="urn:microsoft.com/office/officeart/2005/8/layout/vList4"/>
    <dgm:cxn modelId="{16E75159-0AE3-4CD5-AB0B-1B93C2CB315D}" type="presParOf" srcId="{ECDEBAA5-BF62-46C6-ADBB-ABAADB8D76CF}" destId="{2855B698-EE70-466B-BF96-CFACDFFC72C8}" srcOrd="0" destOrd="0" presId="urn:microsoft.com/office/officeart/2005/8/layout/vList4"/>
    <dgm:cxn modelId="{C8D5534F-DC89-4AE5-8014-47960093EA8B}" type="presParOf" srcId="{ECDEBAA5-BF62-46C6-ADBB-ABAADB8D76CF}" destId="{D3A9EE7F-F4D2-47AF-9D71-FCAE6E91BA68}" srcOrd="1" destOrd="0" presId="urn:microsoft.com/office/officeart/2005/8/layout/vList4"/>
    <dgm:cxn modelId="{F88BCD7B-C79D-49E1-9426-97CBEE07FEF1}" type="presParOf" srcId="{ECDEBAA5-BF62-46C6-ADBB-ABAADB8D76CF}" destId="{A132F88A-8207-435A-88DD-4F101FB8596C}" srcOrd="2" destOrd="0" presId="urn:microsoft.com/office/officeart/2005/8/layout/vList4"/>
    <dgm:cxn modelId="{48085166-464D-41BB-B593-713C4F56D2AB}" type="presParOf" srcId="{762406A7-C72F-44AD-8CE8-0E55D33E9B82}" destId="{59EFE0EF-4D61-4018-AB0B-4F4359E7BB88}" srcOrd="3" destOrd="0" presId="urn:microsoft.com/office/officeart/2005/8/layout/vList4"/>
    <dgm:cxn modelId="{441B4153-3FB0-4E09-A878-D79DC5516F1E}" type="presParOf" srcId="{762406A7-C72F-44AD-8CE8-0E55D33E9B82}" destId="{A5C7C33A-1879-493C-B9D0-FCFF6F410169}" srcOrd="4" destOrd="0" presId="urn:microsoft.com/office/officeart/2005/8/layout/vList4"/>
    <dgm:cxn modelId="{2E1E4C52-8DFE-4C90-AD1C-7BE940880CA4}" type="presParOf" srcId="{A5C7C33A-1879-493C-B9D0-FCFF6F410169}" destId="{9B194968-A6A7-4084-B868-9C7521E931C8}" srcOrd="0" destOrd="0" presId="urn:microsoft.com/office/officeart/2005/8/layout/vList4"/>
    <dgm:cxn modelId="{513F603D-2CFF-4153-886A-D15B6677134A}" type="presParOf" srcId="{A5C7C33A-1879-493C-B9D0-FCFF6F410169}" destId="{3E1E0CF8-56C8-4B53-BC04-305C22B6638B}" srcOrd="1" destOrd="0" presId="urn:microsoft.com/office/officeart/2005/8/layout/vList4"/>
    <dgm:cxn modelId="{ECA6A0DC-1F87-473D-9D79-8361725A3DC5}" type="presParOf" srcId="{A5C7C33A-1879-493C-B9D0-FCFF6F410169}" destId="{1229F738-D817-4A81-854F-324F94024A9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6618B-3834-4635-8EFF-F731941365FF}">
      <dsp:nvSpPr>
        <dsp:cNvPr id="0" name=""/>
        <dsp:cNvSpPr/>
      </dsp:nvSpPr>
      <dsp:spPr>
        <a:xfrm>
          <a:off x="0" y="0"/>
          <a:ext cx="10748210" cy="160421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310063" y="0"/>
        <a:ext cx="8438146" cy="1604210"/>
      </dsp:txXfrm>
    </dsp:sp>
    <dsp:sp modelId="{6906689D-9CBD-41F8-94F9-7FD089266DA8}">
      <dsp:nvSpPr>
        <dsp:cNvPr id="0" name=""/>
        <dsp:cNvSpPr/>
      </dsp:nvSpPr>
      <dsp:spPr>
        <a:xfrm>
          <a:off x="160421" y="160421"/>
          <a:ext cx="2149642" cy="1283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5B698-EE70-466B-BF96-CFACDFFC72C8}">
      <dsp:nvSpPr>
        <dsp:cNvPr id="0" name=""/>
        <dsp:cNvSpPr/>
      </dsp:nvSpPr>
      <dsp:spPr>
        <a:xfrm>
          <a:off x="0" y="1764631"/>
          <a:ext cx="10748210" cy="160421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310063" y="1764631"/>
        <a:ext cx="8438146" cy="1604210"/>
      </dsp:txXfrm>
    </dsp:sp>
    <dsp:sp modelId="{D3A9EE7F-F4D2-47AF-9D71-FCAE6E91BA68}">
      <dsp:nvSpPr>
        <dsp:cNvPr id="0" name=""/>
        <dsp:cNvSpPr/>
      </dsp:nvSpPr>
      <dsp:spPr>
        <a:xfrm>
          <a:off x="160421" y="1925052"/>
          <a:ext cx="2149642" cy="1283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94968-A6A7-4084-B868-9C7521E931C8}">
      <dsp:nvSpPr>
        <dsp:cNvPr id="0" name=""/>
        <dsp:cNvSpPr/>
      </dsp:nvSpPr>
      <dsp:spPr>
        <a:xfrm>
          <a:off x="0" y="3529263"/>
          <a:ext cx="10748210" cy="160421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310063" y="3529263"/>
        <a:ext cx="8438146" cy="1604210"/>
      </dsp:txXfrm>
    </dsp:sp>
    <dsp:sp modelId="{3E1E0CF8-56C8-4B53-BC04-305C22B6638B}">
      <dsp:nvSpPr>
        <dsp:cNvPr id="0" name=""/>
        <dsp:cNvSpPr/>
      </dsp:nvSpPr>
      <dsp:spPr>
        <a:xfrm>
          <a:off x="160421" y="3689684"/>
          <a:ext cx="2149642" cy="1283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.ye@fastrivertech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aihetech.com/" TargetMode="External"/><Relationship Id="rId4" Type="http://schemas.openxmlformats.org/officeDocument/2006/relationships/hyperlink" Target="http://www.fastrivertec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屏幕剪辑">
            <a:extLst>
              <a:ext uri="{FF2B5EF4-FFF2-40B4-BE49-F238E27FC236}">
                <a16:creationId xmlns:a16="http://schemas.microsoft.com/office/drawing/2014/main" id="{BE6F2E27-5CA0-4E08-9E35-2DC2BA68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99" y="262466"/>
            <a:ext cx="6079066" cy="63330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9F23F1E-3CAC-4711-BD4B-662EA0E9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68" y="1406539"/>
            <a:ext cx="10861732" cy="1114355"/>
          </a:xfrm>
        </p:spPr>
        <p:txBody>
          <a:bodyPr/>
          <a:lstStyle/>
          <a:p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新一代智能医疗健康大数据库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9167BF-129A-4369-B181-C4EE625E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368" y="2659592"/>
            <a:ext cx="9938761" cy="1287675"/>
          </a:xfrm>
        </p:spPr>
        <p:txBody>
          <a:bodyPr/>
          <a:lstStyle/>
          <a:p>
            <a:r>
              <a:rPr lang="en-US" altLang="zh-CN" sz="2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- </a:t>
            </a:r>
            <a:r>
              <a:rPr lang="zh-CN" altLang="en-US" sz="2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重构医疗健康大数据体系</a:t>
            </a:r>
            <a:endParaRPr lang="en-US" altLang="ja-JP" sz="28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en-US" altLang="zh-CN" sz="2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- </a:t>
            </a:r>
            <a:r>
              <a:rPr lang="zh-CN" altLang="en-US" sz="2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赋能人工智能</a:t>
            </a:r>
            <a:r>
              <a:rPr lang="ja-JP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大数据分析</a:t>
            </a:r>
            <a:r>
              <a:rPr lang="ja-JP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实时流数据分析</a:t>
            </a:r>
            <a:r>
              <a:rPr lang="ja-JP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互联互通</a:t>
            </a:r>
            <a:r>
              <a:rPr lang="ja-JP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、 </a:t>
            </a:r>
            <a:endParaRPr lang="en-US" altLang="ja-JP" sz="28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en-US" altLang="ja-JP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  </a:t>
            </a:r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远程医疗及国际医疗信息标准</a:t>
            </a:r>
            <a:endParaRPr lang="en-US" sz="28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7B0C5B-A4D8-49EB-AB67-024E55EA2256}"/>
              </a:ext>
            </a:extLst>
          </p:cNvPr>
          <p:cNvSpPr txBox="1">
            <a:spLocks/>
          </p:cNvSpPr>
          <p:nvPr/>
        </p:nvSpPr>
        <p:spPr>
          <a:xfrm>
            <a:off x="4188278" y="4627562"/>
            <a:ext cx="6362700" cy="128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endParaRPr lang="en-US" altLang="zh-CN" sz="2800" b="1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2019 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月</a:t>
            </a:r>
            <a:endParaRPr lang="en-US" altLang="zh-CN" sz="2400" b="1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  <a:cs typeface="+mn-cs"/>
            </a:endParaRPr>
          </a:p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5D0051-1D8E-4B6F-86B0-D1A72AAC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4" y="1734399"/>
            <a:ext cx="4966833" cy="22002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DEC57-D3B1-4F75-8DA4-791AD39E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04" y="1697547"/>
            <a:ext cx="4661986" cy="22002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E2CD08-E988-49A2-A6D1-4CB5ABDD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2" y="4325104"/>
            <a:ext cx="5057775" cy="2124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87639C-2528-4A70-8F58-CA6592E3C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54903"/>
            <a:ext cx="5067300" cy="22002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B2B247-B135-4E37-974F-759FAEDE9A4B}"/>
              </a:ext>
            </a:extLst>
          </p:cNvPr>
          <p:cNvSpPr txBox="1"/>
          <p:nvPr/>
        </p:nvSpPr>
        <p:spPr>
          <a:xfrm>
            <a:off x="817145" y="1219074"/>
            <a:ext cx="3915277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92E-ED98-4A5C-96C8-F3AF57B7C2EC}"/>
              </a:ext>
            </a:extLst>
          </p:cNvPr>
          <p:cNvSpPr txBox="1"/>
          <p:nvPr/>
        </p:nvSpPr>
        <p:spPr>
          <a:xfrm>
            <a:off x="625398" y="1351544"/>
            <a:ext cx="4431590" cy="4001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我们已经实现的大数据库程序代码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3B3CE-6CB0-4B79-8B1C-75445A71388C}"/>
              </a:ext>
            </a:extLst>
          </p:cNvPr>
          <p:cNvSpPr txBox="1"/>
          <p:nvPr/>
        </p:nvSpPr>
        <p:spPr>
          <a:xfrm>
            <a:off x="5997574" y="1347484"/>
            <a:ext cx="4944646" cy="350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通过国际医疗信息标准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HL7 FHIR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测试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A5658-FAC4-47CA-A18B-B7D1F0CA1F8F}"/>
              </a:ext>
            </a:extLst>
          </p:cNvPr>
          <p:cNvSpPr txBox="1"/>
          <p:nvPr/>
        </p:nvSpPr>
        <p:spPr>
          <a:xfrm>
            <a:off x="604434" y="3988579"/>
            <a:ext cx="5199106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我们已经实现的大数据库的实时流分析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E49D0-ADD3-43CE-9DFF-3F9D5375835F}"/>
              </a:ext>
            </a:extLst>
          </p:cNvPr>
          <p:cNvSpPr txBox="1"/>
          <p:nvPr/>
        </p:nvSpPr>
        <p:spPr>
          <a:xfrm>
            <a:off x="6030097" y="3988579"/>
            <a:ext cx="5199106" cy="4108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我们已经实现的大数据库的实时流分析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1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大数据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一体机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2B247-B135-4E37-974F-759FAEDE9A4B}"/>
              </a:ext>
            </a:extLst>
          </p:cNvPr>
          <p:cNvSpPr txBox="1"/>
          <p:nvPr/>
        </p:nvSpPr>
        <p:spPr>
          <a:xfrm>
            <a:off x="817145" y="1219074"/>
            <a:ext cx="3915277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92E-ED98-4A5C-96C8-F3AF57B7C2EC}"/>
              </a:ext>
            </a:extLst>
          </p:cNvPr>
          <p:cNvSpPr txBox="1"/>
          <p:nvPr/>
        </p:nvSpPr>
        <p:spPr>
          <a:xfrm>
            <a:off x="625397" y="1502567"/>
            <a:ext cx="9351115" cy="4001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大数据一体机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–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赋能人工智能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大数据分析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实时流数据分析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300DCB-B8A2-4A3F-A6FB-8B769DAC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5" y="2057898"/>
            <a:ext cx="5278855" cy="3425311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8DA2C47-56F6-494A-97EF-DA8F3FDA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2651984"/>
            <a:ext cx="1706799" cy="87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CCD5FCE-4DC4-46A3-9595-DEFCD042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93" y="4523531"/>
            <a:ext cx="3711942" cy="160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47C58-EDC2-4391-B30F-6EF93DB2F402}"/>
              </a:ext>
            </a:extLst>
          </p:cNvPr>
          <p:cNvSpPr/>
          <p:nvPr/>
        </p:nvSpPr>
        <p:spPr>
          <a:xfrm>
            <a:off x="6826072" y="3734202"/>
            <a:ext cx="4406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优于美国甲骨文 大数据一体机体系架构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C82DF-CB40-42E6-B30E-4117BACFAE12}"/>
              </a:ext>
            </a:extLst>
          </p:cNvPr>
          <p:cNvSpPr/>
          <p:nvPr/>
        </p:nvSpPr>
        <p:spPr>
          <a:xfrm>
            <a:off x="6881492" y="213929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快阳科技大数据一体机体系架构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40BC-0568-4BC3-9BAF-C2C51C160721}"/>
              </a:ext>
            </a:extLst>
          </p:cNvPr>
          <p:cNvSpPr txBox="1"/>
          <p:nvPr/>
        </p:nvSpPr>
        <p:spPr>
          <a:xfrm>
            <a:off x="817145" y="5804115"/>
            <a:ext cx="5679189" cy="4180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已经展示给美国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SPLICE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MACHINE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 董事会，得到一致接受和支持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美国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SPLICE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MACHINE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由原美国甲骨文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RAC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数据库之父创建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53845" y="1181350"/>
            <a:ext cx="6595122" cy="640080"/>
          </a:xfrm>
        </p:spPr>
        <p:txBody>
          <a:bodyPr>
            <a:normAutofit fontScale="90000"/>
          </a:bodyPr>
          <a:lstStyle/>
          <a:p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b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17FF0-79FE-4287-866D-6834727155F0}"/>
              </a:ext>
            </a:extLst>
          </p:cNvPr>
          <p:cNvSpPr txBox="1"/>
          <p:nvPr/>
        </p:nvSpPr>
        <p:spPr>
          <a:xfrm>
            <a:off x="2397218" y="4026090"/>
            <a:ext cx="8293767" cy="16505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联系：叶常青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电话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:13661660473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邮箱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charles.ye@fastrivertech.com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       周京平 电话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:13817304612 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邮箱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jack.zhou@fastrivertech.com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algn="ctr"/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www.fastrivertech.com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www.kuaihetech.com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36D7E-F1EE-493B-9F4D-7B54B82015DD}"/>
              </a:ext>
            </a:extLst>
          </p:cNvPr>
          <p:cNvSpPr txBox="1"/>
          <p:nvPr/>
        </p:nvSpPr>
        <p:spPr>
          <a:xfrm>
            <a:off x="5513696" y="3048910"/>
            <a:ext cx="2060812" cy="7601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5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         </a:t>
            </a:r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谢谢</a:t>
            </a:r>
            <a:endParaRPr lang="en-US" altLang="zh-CN" sz="5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altLang="zh-CN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DCAE01D-1FA9-4D58-8A8F-61F7AF6AA113}"/>
              </a:ext>
            </a:extLst>
          </p:cNvPr>
          <p:cNvSpPr txBox="1">
            <a:spLocks/>
          </p:cNvSpPr>
          <p:nvPr/>
        </p:nvSpPr>
        <p:spPr>
          <a:xfrm>
            <a:off x="815542" y="1381054"/>
            <a:ext cx="10315073" cy="83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新一代智能医疗健康大数据库和大数据网关产品</a:t>
            </a:r>
            <a:b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altLang="en-US" sz="18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Next-Generation Intelligent Healthcare 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Big </a:t>
            </a:r>
            <a:r>
              <a:rPr lang="en-US" altLang="en-US" sz="18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Repository 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and Gateway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2592F1FB-9B5D-4411-8044-DBEFB189D258}"/>
              </a:ext>
            </a:extLst>
          </p:cNvPr>
          <p:cNvSpPr/>
          <p:nvPr/>
        </p:nvSpPr>
        <p:spPr bwMode="auto">
          <a:xfrm>
            <a:off x="5973079" y="2776652"/>
            <a:ext cx="1368531" cy="962722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FHIR</a:t>
            </a:r>
            <a:r>
              <a:rPr lang="en-US" sz="1200" b="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大数据库</a:t>
            </a:r>
            <a:endParaRPr lang="en-US" sz="12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7D9B917F-2ACE-46A5-B4ED-5B6A6C4B67FC}"/>
              </a:ext>
            </a:extLst>
          </p:cNvPr>
          <p:cNvSpPr/>
          <p:nvPr/>
        </p:nvSpPr>
        <p:spPr bwMode="auto">
          <a:xfrm>
            <a:off x="2217143" y="2815163"/>
            <a:ext cx="1362472" cy="91032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医疗健康</a:t>
            </a:r>
            <a:endParaRPr lang="en-US" altLang="zh-CN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大数据湖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7A46D61-077E-47C3-ABDB-83DB266356C0}"/>
              </a:ext>
            </a:extLst>
          </p:cNvPr>
          <p:cNvSpPr/>
          <p:nvPr/>
        </p:nvSpPr>
        <p:spPr bwMode="auto">
          <a:xfrm rot="10800000">
            <a:off x="4539571" y="3889582"/>
            <a:ext cx="400050" cy="34448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47CA154-7B16-41C1-A226-6C2067548B33}"/>
              </a:ext>
            </a:extLst>
          </p:cNvPr>
          <p:cNvSpPr/>
          <p:nvPr/>
        </p:nvSpPr>
        <p:spPr bwMode="auto">
          <a:xfrm rot="5400000">
            <a:off x="3584101" y="3118841"/>
            <a:ext cx="400050" cy="34448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88A7DF7-9E62-46E5-9BFD-961E0C93D16E}"/>
              </a:ext>
            </a:extLst>
          </p:cNvPr>
          <p:cNvSpPr/>
          <p:nvPr/>
        </p:nvSpPr>
        <p:spPr bwMode="auto">
          <a:xfrm rot="16200000">
            <a:off x="5486046" y="3089231"/>
            <a:ext cx="400050" cy="34448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A2251F7-FAC6-4CBF-BC26-62FB9F114C8B}"/>
              </a:ext>
            </a:extLst>
          </p:cNvPr>
          <p:cNvSpPr/>
          <p:nvPr/>
        </p:nvSpPr>
        <p:spPr>
          <a:xfrm>
            <a:off x="2165791" y="4266749"/>
            <a:ext cx="6966177" cy="7154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Intelligent Healthcare Analytics API (Python/R/MI/Streaming/SQL) </a:t>
            </a:r>
          </a:p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智能医疗健康大数据库和网关公共分析接口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AB339E-20DD-4B8C-B311-03198495C30B}"/>
              </a:ext>
            </a:extLst>
          </p:cNvPr>
          <p:cNvSpPr/>
          <p:nvPr/>
        </p:nvSpPr>
        <p:spPr>
          <a:xfrm>
            <a:off x="4017911" y="2729055"/>
            <a:ext cx="1443370" cy="11150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医疗健康</a:t>
            </a:r>
            <a:endParaRPr lang="en-US" altLang="zh-CN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大数据库和网关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3F27D-BCBE-4987-A121-B9956518DFC2}"/>
              </a:ext>
            </a:extLst>
          </p:cNvPr>
          <p:cNvSpPr/>
          <p:nvPr/>
        </p:nvSpPr>
        <p:spPr>
          <a:xfrm>
            <a:off x="7560283" y="2777514"/>
            <a:ext cx="1386046" cy="91398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患者</a:t>
            </a:r>
            <a:r>
              <a:rPr lang="en-US" altLang="zh-CN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管理网站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9E850C55-3DEA-4CDA-9806-4F0F9E3C9323}"/>
              </a:ext>
            </a:extLst>
          </p:cNvPr>
          <p:cNvSpPr/>
          <p:nvPr/>
        </p:nvSpPr>
        <p:spPr bwMode="auto">
          <a:xfrm>
            <a:off x="8053281" y="3807554"/>
            <a:ext cx="400050" cy="41354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3BB2F3-D1B4-4C09-91C5-12EC27BD8BB5}"/>
              </a:ext>
            </a:extLst>
          </p:cNvPr>
          <p:cNvSpPr/>
          <p:nvPr/>
        </p:nvSpPr>
        <p:spPr>
          <a:xfrm>
            <a:off x="1908199" y="2460904"/>
            <a:ext cx="7616159" cy="28731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07C7601-1951-4B4F-9512-94E43C816F29}"/>
              </a:ext>
            </a:extLst>
          </p:cNvPr>
          <p:cNvSpPr/>
          <p:nvPr/>
        </p:nvSpPr>
        <p:spPr>
          <a:xfrm>
            <a:off x="5000020" y="5579849"/>
            <a:ext cx="1254160" cy="59088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人工智能分析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1BD441-2BD9-4EE0-84A8-932AB47DF1C6}"/>
              </a:ext>
            </a:extLst>
          </p:cNvPr>
          <p:cNvSpPr/>
          <p:nvPr/>
        </p:nvSpPr>
        <p:spPr>
          <a:xfrm>
            <a:off x="3126253" y="5557455"/>
            <a:ext cx="1271966" cy="58798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大数据分析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24C62D0-2B84-4116-869C-3745FEF027D1}"/>
              </a:ext>
            </a:extLst>
          </p:cNvPr>
          <p:cNvSpPr/>
          <p:nvPr/>
        </p:nvSpPr>
        <p:spPr>
          <a:xfrm>
            <a:off x="6933203" y="5577911"/>
            <a:ext cx="1254160" cy="5947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实时数据分析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461934-0828-4BC4-85F1-C7AE7BF12AFE}"/>
              </a:ext>
            </a:extLst>
          </p:cNvPr>
          <p:cNvSpPr txBox="1"/>
          <p:nvPr/>
        </p:nvSpPr>
        <p:spPr>
          <a:xfrm>
            <a:off x="541427" y="2712731"/>
            <a:ext cx="1048669" cy="215192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+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流数据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+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人工智能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+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数据标准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263EC873-5D0C-4882-A72C-AD5D461E04AC}"/>
              </a:ext>
            </a:extLst>
          </p:cNvPr>
          <p:cNvSpPr/>
          <p:nvPr/>
        </p:nvSpPr>
        <p:spPr>
          <a:xfrm rot="5400000">
            <a:off x="1416348" y="3595978"/>
            <a:ext cx="295910" cy="301394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phic 54" descr="Thought bubble">
            <a:extLst>
              <a:ext uri="{FF2B5EF4-FFF2-40B4-BE49-F238E27FC236}">
                <a16:creationId xmlns:a16="http://schemas.microsoft.com/office/drawing/2014/main" id="{418B2C27-780A-4A36-86C5-6460AD38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6329" y="5408919"/>
            <a:ext cx="1313048" cy="782465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3D818E-17D8-47C4-A672-5B772A9C121F}"/>
              </a:ext>
            </a:extLst>
          </p:cNvPr>
          <p:cNvSpPr/>
          <p:nvPr/>
        </p:nvSpPr>
        <p:spPr>
          <a:xfrm>
            <a:off x="9740919" y="2484872"/>
            <a:ext cx="1205938" cy="6127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HIS</a:t>
            </a: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系统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1E5DA05-06FA-4B6B-A210-00238705C173}"/>
              </a:ext>
            </a:extLst>
          </p:cNvPr>
          <p:cNvSpPr/>
          <p:nvPr/>
        </p:nvSpPr>
        <p:spPr>
          <a:xfrm>
            <a:off x="9740919" y="3173816"/>
            <a:ext cx="1205938" cy="6127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EHR</a:t>
            </a: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电子病历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950D5B1-10FF-40CD-A05D-F9B272A66729}"/>
              </a:ext>
            </a:extLst>
          </p:cNvPr>
          <p:cNvSpPr/>
          <p:nvPr/>
        </p:nvSpPr>
        <p:spPr>
          <a:xfrm>
            <a:off x="9740919" y="3860353"/>
            <a:ext cx="1205938" cy="6127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医院</a:t>
            </a:r>
            <a:r>
              <a:rPr lang="en-US" altLang="zh-CN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社区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2BFD38-EE1D-4FDE-AF37-4D5E3EF368F9}"/>
              </a:ext>
            </a:extLst>
          </p:cNvPr>
          <p:cNvSpPr/>
          <p:nvPr/>
        </p:nvSpPr>
        <p:spPr>
          <a:xfrm>
            <a:off x="9769577" y="4558301"/>
            <a:ext cx="1205938" cy="6127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1000"/>
              </a:lnSpc>
              <a:spcBef>
                <a:spcPts val="725"/>
              </a:spcBef>
              <a:buClr>
                <a:srgbClr val="000000"/>
              </a:buClr>
              <a:buSzPct val="4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社保局</a:t>
            </a:r>
            <a:r>
              <a:rPr lang="en-US" altLang="zh-CN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医保</a:t>
            </a:r>
            <a:endParaRPr lang="en-US" sz="1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DBE19A5F-A886-472A-995A-8B7BDB4CFB52}"/>
              </a:ext>
            </a:extLst>
          </p:cNvPr>
          <p:cNvSpPr/>
          <p:nvPr/>
        </p:nvSpPr>
        <p:spPr>
          <a:xfrm rot="16200000">
            <a:off x="9367289" y="2741980"/>
            <a:ext cx="300708" cy="30856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9F68FEB1-0521-4F39-9D89-A9DA5E3FD40B}"/>
              </a:ext>
            </a:extLst>
          </p:cNvPr>
          <p:cNvSpPr/>
          <p:nvPr/>
        </p:nvSpPr>
        <p:spPr>
          <a:xfrm rot="16200000">
            <a:off x="9374004" y="3361495"/>
            <a:ext cx="300708" cy="32199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555B6997-EB6E-4D6C-B133-48E4B08BBCC6}"/>
              </a:ext>
            </a:extLst>
          </p:cNvPr>
          <p:cNvSpPr/>
          <p:nvPr/>
        </p:nvSpPr>
        <p:spPr>
          <a:xfrm rot="16200000">
            <a:off x="9381143" y="3964697"/>
            <a:ext cx="300708" cy="33627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69FB95BB-5817-4200-B264-1EF50F47A320}"/>
              </a:ext>
            </a:extLst>
          </p:cNvPr>
          <p:cNvSpPr/>
          <p:nvPr/>
        </p:nvSpPr>
        <p:spPr>
          <a:xfrm>
            <a:off x="3611882" y="5110127"/>
            <a:ext cx="300708" cy="373656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BACBB93D-5B16-4ACB-99C0-0768B4311A8F}"/>
              </a:ext>
            </a:extLst>
          </p:cNvPr>
          <p:cNvSpPr/>
          <p:nvPr/>
        </p:nvSpPr>
        <p:spPr>
          <a:xfrm>
            <a:off x="5476746" y="5120090"/>
            <a:ext cx="300708" cy="373656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0EA95983-5E79-4611-BAB2-AAFB0BEDD47A}"/>
              </a:ext>
            </a:extLst>
          </p:cNvPr>
          <p:cNvSpPr/>
          <p:nvPr/>
        </p:nvSpPr>
        <p:spPr>
          <a:xfrm>
            <a:off x="7341610" y="5133992"/>
            <a:ext cx="300708" cy="373656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ED18C4D5-D1CC-4180-8DA6-E473FAC17B9F}"/>
              </a:ext>
            </a:extLst>
          </p:cNvPr>
          <p:cNvSpPr/>
          <p:nvPr/>
        </p:nvSpPr>
        <p:spPr>
          <a:xfrm rot="16200000">
            <a:off x="9390698" y="4634713"/>
            <a:ext cx="300708" cy="32772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数据结构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52DAB-6CAD-4ADC-9AB9-0A8989A99122}"/>
              </a:ext>
            </a:extLst>
          </p:cNvPr>
          <p:cNvSpPr/>
          <p:nvPr/>
        </p:nvSpPr>
        <p:spPr>
          <a:xfrm>
            <a:off x="-1601491" y="1196391"/>
            <a:ext cx="10822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5" indent="-285750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Hundreds of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esources (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essages, Documents)</a:t>
            </a:r>
          </a:p>
        </p:txBody>
      </p:sp>
      <p:pic>
        <p:nvPicPr>
          <p:cNvPr id="32" name="Picture 1">
            <a:extLst>
              <a:ext uri="{FF2B5EF4-FFF2-40B4-BE49-F238E27FC236}">
                <a16:creationId xmlns:a16="http://schemas.microsoft.com/office/drawing/2014/main" id="{68C0C534-50CB-435A-B9C0-7371EEAF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8" y="1719611"/>
            <a:ext cx="10476854" cy="468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6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 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技术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52DAB-6CAD-4ADC-9AB9-0A8989A99122}"/>
              </a:ext>
            </a:extLst>
          </p:cNvPr>
          <p:cNvSpPr/>
          <p:nvPr/>
        </p:nvSpPr>
        <p:spPr>
          <a:xfrm>
            <a:off x="604434" y="1196391"/>
            <a:ext cx="108229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Unified and Lambda-Based Big Data Repository Will Replace Traditional RDBMS-Based Data Repository in the Healthcare Domain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800" dirty="0"/>
              <a:t>SQL and RDBMS on HADOOP/HDFS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800" dirty="0"/>
              <a:t>Mission-Critical Application and Atomic/ACID Transaction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800" dirty="0"/>
              <a:t>OLTP and OLAP – Hybrid or Unified 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2800" dirty="0"/>
              <a:t>Scale-Out with Lower Cost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en-US" altLang="en-US" sz="2800" dirty="0"/>
              <a:t>Tables/Fields Dynamic Extensions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en-US" altLang="en-US" sz="2800" dirty="0"/>
              <a:t>Next Generation Healthcare Standard for Exchanging Healthcare Information Between Systems</a:t>
            </a:r>
          </a:p>
          <a:p>
            <a:pPr marL="514350" indent="-514350">
              <a:buFont typeface="Wingdings" panose="05000000000000000000" pitchFamily="2" charset="2"/>
              <a:buChar char="q"/>
              <a:defRPr/>
            </a:pPr>
            <a:r>
              <a:rPr lang="en-US" altLang="en-US" sz="2800" dirty="0"/>
              <a:t>Standard RESTful API</a:t>
            </a:r>
          </a:p>
        </p:txBody>
      </p:sp>
    </p:spTree>
    <p:extLst>
      <p:ext uri="{BB962C8B-B14F-4D97-AF65-F5344CB8AC3E}">
        <p14:creationId xmlns:p14="http://schemas.microsoft.com/office/powerpoint/2010/main" val="27622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项目亮点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8E5F8F-26ED-4CA0-82FF-3DD22BB65301}"/>
              </a:ext>
            </a:extLst>
          </p:cNvPr>
          <p:cNvSpPr txBox="1"/>
          <p:nvPr/>
        </p:nvSpPr>
        <p:spPr>
          <a:xfrm>
            <a:off x="721895" y="1540042"/>
            <a:ext cx="3625516" cy="465221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8D4975-D8EE-4D80-B3E4-F560F8B53A92}"/>
              </a:ext>
            </a:extLst>
          </p:cNvPr>
          <p:cNvGraphicFramePr/>
          <p:nvPr/>
        </p:nvGraphicFramePr>
        <p:xfrm>
          <a:off x="721895" y="1323473"/>
          <a:ext cx="10748210" cy="513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EAD715-DE96-4E15-B8AA-7A538531E453}"/>
              </a:ext>
            </a:extLst>
          </p:cNvPr>
          <p:cNvSpPr txBox="1"/>
          <p:nvPr/>
        </p:nvSpPr>
        <p:spPr>
          <a:xfrm>
            <a:off x="1219199" y="1364834"/>
            <a:ext cx="9545054" cy="14838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创新的技术和产品体系架构 </a:t>
            </a:r>
            <a:endParaRPr lang="en-US" altLang="zh-CN" sz="20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深入吸取</a:t>
            </a:r>
            <a:r>
              <a:rPr lang="en-US" altLang="zh-CN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ORALCE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IBM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在医疗大数据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医疗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人工智能等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产品上的成功和失败经验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多项中美软件专利技术</a:t>
            </a:r>
            <a:r>
              <a:rPr lang="en-US" altLang="zh-CN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(PATENTS PENDING)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更多的在进行中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完整的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国际一流的产品系列和服务体系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尚没有同类的国内外产品和解决方案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69D63-04EC-414A-892E-6FF085C2AA13}"/>
              </a:ext>
            </a:extLst>
          </p:cNvPr>
          <p:cNvSpPr txBox="1"/>
          <p:nvPr/>
        </p:nvSpPr>
        <p:spPr>
          <a:xfrm>
            <a:off x="1219200" y="3128969"/>
            <a:ext cx="9368589" cy="143408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国内外市场的现在和未来需求 </a:t>
            </a:r>
            <a:endParaRPr lang="en-US" altLang="zh-CN" sz="20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属于中国国家新基建支持项目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也是美国政府目前大力度支持的方向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医疗健康大数据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大数据治理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人工智能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区域互联互通是中国医疗机构的急需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新一代医疗健康大数据平台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新一代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医疗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信息标准也是美国医疗机构的急需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自主知识产权、填补中国医疗信息基础软件的空白</a:t>
            </a:r>
            <a:endParaRPr lang="en-US" altLang="en-US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D3E059-E56E-405A-8076-A10EFC7A1596}"/>
              </a:ext>
            </a:extLst>
          </p:cNvPr>
          <p:cNvSpPr txBox="1"/>
          <p:nvPr/>
        </p:nvSpPr>
        <p:spPr>
          <a:xfrm>
            <a:off x="1219200" y="4999286"/>
            <a:ext cx="9946105" cy="12209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团队的丰富积累和实力</a:t>
            </a:r>
            <a:endParaRPr lang="en-US" altLang="zh-CN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集数十年美国及世界各国大型医疗信息产品开发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解决方案和工程实施经验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集数十年世界软件巨头</a:t>
            </a:r>
            <a:r>
              <a:rPr lang="en-US" altLang="zh-CN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SUN MCRIOSYTESM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大型软件设计和开发经验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集</a:t>
            </a:r>
            <a:r>
              <a:rPr lang="ja-JP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多学科、多产业、工业界和学术界、海内外综合</a:t>
            </a:r>
            <a:r>
              <a:rPr lang="zh-CN" altLang="en-US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的顶级人才团队</a:t>
            </a: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核心产品和服务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AA8C5-FA7D-486F-A7B8-5A11F9829B84}"/>
              </a:ext>
            </a:extLst>
          </p:cNvPr>
          <p:cNvSpPr txBox="1"/>
          <p:nvPr/>
        </p:nvSpPr>
        <p:spPr>
          <a:xfrm>
            <a:off x="782052" y="1648326"/>
            <a:ext cx="5313947" cy="46080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F8CD9-0A39-4D06-BA3B-D9B353A9AE98}"/>
              </a:ext>
            </a:extLst>
          </p:cNvPr>
          <p:cNvSpPr/>
          <p:nvPr/>
        </p:nvSpPr>
        <p:spPr>
          <a:xfrm>
            <a:off x="604434" y="1242674"/>
            <a:ext cx="5134629" cy="541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自主知识产权产品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标准的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医疗健康大数据库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（云）产品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基于下一代国际医疗信息标准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FHIR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信息包括所有医疗健康数据：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患者、门诊、诊断、药物、检查、手术、护理、保险、付款人、研究、物联网设备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等等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是国际上目前公开的唯一的基于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HDFS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的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FHIR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标准的体系架构</a:t>
            </a:r>
            <a:endParaRPr lang="en-US" sz="14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客户：医院、政府、集成商、运营商、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医疗大数据中心</a:t>
            </a:r>
            <a:endParaRPr lang="en-US" sz="14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sz="10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医疗健康大数据网关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接口引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 panose="020B0503020204020204" pitchFamily="34" charset="-122"/>
              </a:rPr>
              <a:t>擎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（云）品</a:t>
            </a:r>
            <a:endParaRPr lang="en-US" altLang="ja-JP" sz="1600" b="1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HGMaruGothicMPRO" panose="020F0400000000000000" pitchFamily="34" charset="-128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联接各种医疗信息系统包括各种电子病历系统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HIS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医院信息系统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、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LIS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实验信息管理系统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PACS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影像系统等等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智能医疗健康大数据库和网关公共应用程序分析接口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接口技术是国际的技术和产品方向如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Google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、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Microsoft</a:t>
            </a:r>
            <a:r>
              <a:rPr lang="ja-JP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、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Amazon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都在定义</a:t>
            </a:r>
            <a:endParaRPr lang="en-US" sz="16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客户：医院、政府、集成商、运营商、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医疗大数据中心</a:t>
            </a:r>
            <a:endParaRPr lang="en-US" sz="14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sz="10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标准的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HGMaruGothicMPRO" panose="020F0400000000000000" pitchFamily="34" charset="-128"/>
              </a:rPr>
              <a:t>的移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 panose="020B0503020204020204" pitchFamily="34" charset="-122"/>
              </a:rPr>
              <a:t>动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HGMaruGothicMPRO" panose="020F0400000000000000" pitchFamily="34" charset="-128"/>
              </a:rPr>
              <a:t>医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 panose="020B0503020204020204" pitchFamily="34" charset="-122"/>
              </a:rPr>
              <a:t>疗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HGMaruGothicMPRO" panose="020F0400000000000000" pitchFamily="34" charset="-128"/>
              </a:rPr>
              <a:t>网关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（云）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HGMaruGothicMPRO" panose="020F0400000000000000" pitchFamily="34" charset="-128"/>
              </a:rPr>
              <a:t>产品</a:t>
            </a:r>
            <a:endParaRPr lang="en-US" altLang="ja-JP" sz="1600" b="1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HGMaruGothicMPRO" panose="020F0400000000000000" pitchFamily="34" charset="-128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有效传输病人临床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诊断和治疗信息到病人和医生到移动端包括手机</a:t>
            </a:r>
            <a:endParaRPr lang="en-US" altLang="ja-JP" sz="1400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HGMaruGothicMPRO" panose="020F04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客户：医院、政府、集成商、运营商、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医疗大数据中心</a:t>
            </a:r>
            <a:endParaRPr lang="en-US" sz="14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46B83-604A-400C-8CF9-1A00A5AEEAC9}"/>
              </a:ext>
            </a:extLst>
          </p:cNvPr>
          <p:cNvSpPr/>
          <p:nvPr/>
        </p:nvSpPr>
        <p:spPr>
          <a:xfrm>
            <a:off x="6095999" y="1265483"/>
            <a:ext cx="5134629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大数据治理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（云）产品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151E1F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解决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医疗</a:t>
            </a: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健康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数据质量的严重问题</a:t>
            </a:r>
            <a:endParaRPr lang="en-US" altLang="zh-CN" sz="1400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Mangal" panose="02040503050203030202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151E1F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无国产产品，国内用的美国开源产品</a:t>
            </a:r>
            <a:endParaRPr lang="en-US" altLang="zh-CN" sz="1400" dirty="0">
              <a:solidFill>
                <a:srgbClr val="151E1F"/>
              </a:solidFill>
              <a:latin typeface="FangSong" panose="02010609060101010101" pitchFamily="49" charset="-122"/>
              <a:ea typeface="FangSong" panose="02010609060101010101" pitchFamily="49" charset="-122"/>
              <a:cs typeface="Mangal" panose="02040503050203030202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以世界领先的</a:t>
            </a:r>
            <a:r>
              <a:rPr lang="en-US" altLang="zh-CN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SUN MICROSYSTEMS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的开源代码为基础</a:t>
            </a:r>
            <a:r>
              <a:rPr lang="en-US" altLang="zh-CN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	</a:t>
            </a:r>
            <a:endParaRPr lang="en-US" sz="1400" dirty="0">
              <a:solidFill>
                <a:srgbClr val="186B8A"/>
              </a:solidFill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客户：医院、政府、集成商、运营商、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医疗大数据中心。</a:t>
            </a: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重点医疗健康行业，可推广至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ja-JP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行业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引进和合作产品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美国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SPLICE MACHINE</a:t>
            </a:r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大数据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库技术和产品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美国</a:t>
            </a:r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SPLICE MACHINE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最新一代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大数据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库技术和产品将取代</a:t>
            </a:r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ORACLE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传统的数据库技术和产品。作为紧密的合作伙伴，我们将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开拓</a:t>
            </a:r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SPLICE MACHINE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及大数据机器在国内的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合作和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市场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  <a:endParaRPr 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以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世界领先的</a:t>
            </a:r>
            <a:r>
              <a:rPr lang="en-US" altLang="zh-CN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SPLICEMACHINE</a:t>
            </a:r>
            <a:r>
              <a:rPr lang="zh-CN" altLang="en-US" sz="1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angal" panose="02040503050203030202" pitchFamily="18" charset="0"/>
              </a:rPr>
              <a:t>和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Presto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大数据库开源为基础，推出具有自主产权的下一代大数据库产品</a:t>
            </a:r>
            <a:endParaRPr lang="en-US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ja-JP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客户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：政府、集成商、运营商、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大数据中心</a:t>
            </a:r>
            <a:endParaRPr 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sz="14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美</a:t>
            </a:r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国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AEGIS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医疗信息标准测试技术和产品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美国</a:t>
            </a:r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AEGIS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最新一代国际医疗信息标准测试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系统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用于各厂商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医院检测系统的信息和接口的标准化，已经被国际广泛接受。作为紧密的合作伙伴，我们将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开拓</a:t>
            </a:r>
            <a:r>
              <a:rPr 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AEGIS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技术和产品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在国内的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合作和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市场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  <a:endParaRPr 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ja-JP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客户</a:t>
            </a:r>
            <a:r>
              <a:rPr lang="ja-JP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：医院、政府、集成商、运营商、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医疗大数据中心</a:t>
            </a:r>
            <a:endParaRPr 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2B247-B135-4E37-974F-759FAEDE9A4B}"/>
              </a:ext>
            </a:extLst>
          </p:cNvPr>
          <p:cNvSpPr txBox="1"/>
          <p:nvPr/>
        </p:nvSpPr>
        <p:spPr>
          <a:xfrm>
            <a:off x="817145" y="1219074"/>
            <a:ext cx="3915277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92E-ED98-4A5C-96C8-F3AF57B7C2EC}"/>
              </a:ext>
            </a:extLst>
          </p:cNvPr>
          <p:cNvSpPr txBox="1"/>
          <p:nvPr/>
        </p:nvSpPr>
        <p:spPr>
          <a:xfrm>
            <a:off x="532409" y="1374227"/>
            <a:ext cx="6089301" cy="4001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新一代智能医疗健康大数据库主体架构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4D081A-729E-4B2D-A57A-7FEA15D9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9" y="1774405"/>
            <a:ext cx="5659312" cy="3887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FA404-3792-477B-8E9B-D6BD1BC4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13" y="1919984"/>
            <a:ext cx="3775897" cy="20906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FB6123-2BEC-461F-80E8-265332033BC1}"/>
              </a:ext>
            </a:extLst>
          </p:cNvPr>
          <p:cNvSpPr txBox="1"/>
          <p:nvPr/>
        </p:nvSpPr>
        <p:spPr>
          <a:xfrm>
            <a:off x="6460394" y="1353929"/>
            <a:ext cx="5127172" cy="4001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大数据湖实时动态分析技术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–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首次实现动态数据表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96321-C215-4CAD-A65A-BA9969DB74F2}"/>
              </a:ext>
            </a:extLst>
          </p:cNvPr>
          <p:cNvSpPr txBox="1"/>
          <p:nvPr/>
        </p:nvSpPr>
        <p:spPr>
          <a:xfrm>
            <a:off x="6532419" y="4176470"/>
            <a:ext cx="5127172" cy="4001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基于策略管理的分布式事务处理技术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突破几十的传统技术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7ADC2-B707-422D-9F9E-F53B02B0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5" y="4817232"/>
            <a:ext cx="3775897" cy="1592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4D3711-B78E-4D54-9B46-BBB4A4061193}"/>
              </a:ext>
            </a:extLst>
          </p:cNvPr>
          <p:cNvSpPr txBox="1"/>
          <p:nvPr/>
        </p:nvSpPr>
        <p:spPr>
          <a:xfrm>
            <a:off x="604434" y="5811841"/>
            <a:ext cx="5045739" cy="59753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完成顶层设计</a:t>
            </a:r>
            <a:r>
              <a:rPr lang="zh-CN" altLang="en-US" sz="16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、并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实现部分程序模块和代码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已经做过多次演示（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DEMO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）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5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2B247-B135-4E37-974F-759FAEDE9A4B}"/>
              </a:ext>
            </a:extLst>
          </p:cNvPr>
          <p:cNvSpPr txBox="1"/>
          <p:nvPr/>
        </p:nvSpPr>
        <p:spPr>
          <a:xfrm>
            <a:off x="817145" y="1219074"/>
            <a:ext cx="3915277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2531CE9-B0BE-4967-834D-AD13812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5" y="4822405"/>
            <a:ext cx="5664941" cy="1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735AB8C5-6EE4-48DC-A69A-765642EA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93" y="2016958"/>
            <a:ext cx="3408798" cy="254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44DF40-E8AB-48CF-B4BB-A8197BE29BD0}"/>
              </a:ext>
            </a:extLst>
          </p:cNvPr>
          <p:cNvSpPr/>
          <p:nvPr/>
        </p:nvSpPr>
        <p:spPr>
          <a:xfrm>
            <a:off x="604434" y="1389685"/>
            <a:ext cx="5491566" cy="567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大数据平台上实现 分布式动态可扩的复杂的医疗信息数据结构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3E13A-8C8A-4AEA-ABE9-5FB5B2CD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051" y="4600935"/>
            <a:ext cx="4621804" cy="172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E8E72-489D-4E5E-9D6E-AADFDD58A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082" y="1890066"/>
            <a:ext cx="4621804" cy="25622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3A6CA53-CE2E-4DAD-95AF-3A6F4A287833}"/>
              </a:ext>
            </a:extLst>
          </p:cNvPr>
          <p:cNvSpPr/>
          <p:nvPr/>
        </p:nvSpPr>
        <p:spPr>
          <a:xfrm>
            <a:off x="6276628" y="1411652"/>
            <a:ext cx="549156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大数据平台上动态读写复杂的医疗数据结构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智能医疗健康大数据库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2B247-B135-4E37-974F-759FAEDE9A4B}"/>
              </a:ext>
            </a:extLst>
          </p:cNvPr>
          <p:cNvSpPr txBox="1"/>
          <p:nvPr/>
        </p:nvSpPr>
        <p:spPr>
          <a:xfrm>
            <a:off x="817145" y="1219074"/>
            <a:ext cx="3915277" cy="53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4DF40-E8AB-48CF-B4BB-A8197BE29BD0}"/>
              </a:ext>
            </a:extLst>
          </p:cNvPr>
          <p:cNvSpPr/>
          <p:nvPr/>
        </p:nvSpPr>
        <p:spPr>
          <a:xfrm>
            <a:off x="817145" y="1585209"/>
            <a:ext cx="4936804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实时动态医疗信息流数据读写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A6CA53-CE2E-4DAD-95AF-3A6F4A287833}"/>
              </a:ext>
            </a:extLst>
          </p:cNvPr>
          <p:cNvSpPr/>
          <p:nvPr/>
        </p:nvSpPr>
        <p:spPr>
          <a:xfrm>
            <a:off x="6386915" y="1607360"/>
            <a:ext cx="4487625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实时流数据动态医疗信息数据结构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1CAE7-51A6-48F3-AFF0-D1012F0E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2304616"/>
            <a:ext cx="5032466" cy="263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8D054-1735-45C9-9E9B-FA82DAB3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15" y="2355215"/>
            <a:ext cx="5032466" cy="26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911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{CB826E9D-67CE-46BF-9C01-E9DDB612986A}tf16411177</Template>
  <TotalTime>0</TotalTime>
  <Words>1840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FangSong</vt:lpstr>
      <vt:lpstr>STXinwei</vt:lpstr>
      <vt:lpstr>Arial</vt:lpstr>
      <vt:lpstr>Calibri</vt:lpstr>
      <vt:lpstr>Segoe UI</vt:lpstr>
      <vt:lpstr>Segoe UI Light</vt:lpstr>
      <vt:lpstr>Wingdings</vt:lpstr>
      <vt:lpstr>Get Started with 3D</vt:lpstr>
      <vt:lpstr>新一代智能医疗健康大数据库</vt:lpstr>
      <vt:lpstr>智能医疗健康大数据库</vt:lpstr>
      <vt:lpstr>智能医疗健康大数据库 – 数据结构</vt:lpstr>
      <vt:lpstr>智能医疗健康大数据库 - 技术</vt:lpstr>
      <vt:lpstr>项目亮点</vt:lpstr>
      <vt:lpstr>核心产品和服务</vt:lpstr>
      <vt:lpstr>智能医疗健康大数据库 </vt:lpstr>
      <vt:lpstr>智能医疗健康大数据库</vt:lpstr>
      <vt:lpstr>智能医疗健康大数据库</vt:lpstr>
      <vt:lpstr>智能医疗健康大数据库</vt:lpstr>
      <vt:lpstr>大数据一体机</vt:lpstr>
      <vt:lpstr>快阳科技（苏州）有限公司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2020-03-27T06:15:48Z</dcterms:created>
  <dcterms:modified xsi:type="dcterms:W3CDTF">2020-04-02T03:46:28Z</dcterms:modified>
</cp:coreProperties>
</file>