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83" r:id="rId2"/>
    <p:sldId id="284" r:id="rId3"/>
    <p:sldId id="313" r:id="rId4"/>
    <p:sldId id="307" r:id="rId5"/>
    <p:sldId id="308" r:id="rId6"/>
    <p:sldId id="323" r:id="rId7"/>
    <p:sldId id="322" r:id="rId8"/>
    <p:sldId id="310" r:id="rId9"/>
    <p:sldId id="316" r:id="rId10"/>
    <p:sldId id="321" r:id="rId11"/>
    <p:sldId id="315" r:id="rId12"/>
    <p:sldId id="320" r:id="rId13"/>
    <p:sldId id="319" r:id="rId14"/>
    <p:sldId id="311" r:id="rId15"/>
    <p:sldId id="312" r:id="rId16"/>
    <p:sldId id="317" r:id="rId17"/>
    <p:sldId id="31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84"/>
            <p14:sldId id="313"/>
          </p14:sldIdLst>
        </p14:section>
        <p14:section name="Search for 3D Models" id="{6844172C-9703-4DC7-908A-C23538616A3C}">
          <p14:sldIdLst>
            <p14:sldId id="307"/>
            <p14:sldId id="308"/>
            <p14:sldId id="323"/>
            <p14:sldId id="322"/>
            <p14:sldId id="310"/>
            <p14:sldId id="316"/>
            <p14:sldId id="321"/>
            <p14:sldId id="315"/>
            <p14:sldId id="320"/>
            <p14:sldId id="319"/>
            <p14:sldId id="311"/>
            <p14:sldId id="312"/>
            <p14:sldId id="317"/>
            <p14:sldId id="314"/>
          </p14:sldIdLst>
        </p14:section>
        <p14:section name="Insert a 3D Model from a File" id="{66737F24-1C36-4DF4-A00F-927A3F1468AC}">
          <p14:sldIdLst>
            <p14:sldId id="282"/>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4472C4"/>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5" autoAdjust="0"/>
    <p:restoredTop sz="94598" autoAdjust="0"/>
  </p:normalViewPr>
  <p:slideViewPr>
    <p:cSldViewPr snapToGrid="0">
      <p:cViewPr varScale="1">
        <p:scale>
          <a:sx n="63" d="100"/>
          <a:sy n="63"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7418B-BAC7-403E-8112-7ED1C10B2742}"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6432FC9-5EF5-44DF-A232-A49798C64955}">
      <dgm:prSet phldrT="[Text]" custT="1"/>
      <dgm:spPr>
        <a:ln>
          <a:solidFill>
            <a:schemeClr val="accent2">
              <a:lumMod val="75000"/>
            </a:schemeClr>
          </a:solidFill>
        </a:ln>
      </dgm:spPr>
      <dgm:t>
        <a:bodyPr/>
        <a:lstStyle/>
        <a:p>
          <a:r>
            <a:rPr lang="en-US" altLang="zh-CN" sz="1800" dirty="0">
              <a:latin typeface="STXinwei" panose="02010800040101010101" pitchFamily="2" charset="-122"/>
              <a:ea typeface="STXinwei" panose="02010800040101010101" pitchFamily="2" charset="-122"/>
            </a:rPr>
            <a:t>2012</a:t>
          </a:r>
          <a:r>
            <a:rPr lang="zh-CN" altLang="en-US" sz="1800" dirty="0">
              <a:latin typeface="STXinwei" panose="02010800040101010101" pitchFamily="2" charset="-122"/>
              <a:ea typeface="STXinwei" panose="02010800040101010101" pitchFamily="2" charset="-122"/>
            </a:rPr>
            <a:t>创建</a:t>
          </a:r>
          <a:endParaRPr lang="en-US" sz="1800" dirty="0">
            <a:latin typeface="STXinwei" panose="02010800040101010101" pitchFamily="2" charset="-122"/>
            <a:ea typeface="STXinwei" panose="02010800040101010101" pitchFamily="2" charset="-122"/>
          </a:endParaRPr>
        </a:p>
      </dgm:t>
    </dgm:pt>
    <dgm:pt modelId="{57F9F179-D53A-4718-982B-1255F80E0B0C}" type="parTrans" cxnId="{62E304F0-B7F5-4876-99A2-70917CA272A8}">
      <dgm:prSet/>
      <dgm:spPr/>
      <dgm:t>
        <a:bodyPr/>
        <a:lstStyle/>
        <a:p>
          <a:endParaRPr lang="en-US"/>
        </a:p>
      </dgm:t>
    </dgm:pt>
    <dgm:pt modelId="{35B1DCC8-70A2-4ADD-8908-7CCFA90536C7}" type="sibTrans" cxnId="{62E304F0-B7F5-4876-99A2-70917CA272A8}">
      <dgm:prSet/>
      <dgm:spPr/>
      <dgm:t>
        <a:bodyPr/>
        <a:lstStyle/>
        <a:p>
          <a:endParaRPr lang="en-US"/>
        </a:p>
      </dgm:t>
    </dgm:pt>
    <dgm:pt modelId="{F4FE4B43-BF9E-4C6B-8A65-5BD8AEC141FA}">
      <dgm:prSet phldrT="[Text]"/>
      <dgm:spPr>
        <a:ln>
          <a:solidFill>
            <a:schemeClr val="accent2">
              <a:lumMod val="75000"/>
            </a:schemeClr>
          </a:solidFill>
        </a:ln>
      </dgm:spPr>
      <dgm:t>
        <a:bodyPr/>
        <a:lstStyle/>
        <a:p>
          <a:r>
            <a:rPr lang="en-US" altLang="zh-CN" dirty="0"/>
            <a:t>2014 V1.0</a:t>
          </a:r>
          <a:endParaRPr lang="en-US" dirty="0"/>
        </a:p>
      </dgm:t>
    </dgm:pt>
    <dgm:pt modelId="{85AD8D17-135D-4287-8E10-6329CDA0293A}" type="parTrans" cxnId="{DF107882-8EAA-45B8-91FC-EC3CF0E71417}">
      <dgm:prSet/>
      <dgm:spPr/>
      <dgm:t>
        <a:bodyPr/>
        <a:lstStyle/>
        <a:p>
          <a:endParaRPr lang="en-US"/>
        </a:p>
      </dgm:t>
    </dgm:pt>
    <dgm:pt modelId="{688A7AD2-D09A-4077-B757-CE0EA3B7F112}" type="sibTrans" cxnId="{DF107882-8EAA-45B8-91FC-EC3CF0E71417}">
      <dgm:prSet/>
      <dgm:spPr/>
      <dgm:t>
        <a:bodyPr/>
        <a:lstStyle/>
        <a:p>
          <a:endParaRPr lang="en-US"/>
        </a:p>
      </dgm:t>
    </dgm:pt>
    <dgm:pt modelId="{E4CC950B-C0DB-4822-BF41-12D9ECCBCEFD}">
      <dgm:prSet phldrT="[Text]"/>
      <dgm:spPr>
        <a:ln>
          <a:solidFill>
            <a:schemeClr val="accent2">
              <a:lumMod val="75000"/>
            </a:schemeClr>
          </a:solidFill>
        </a:ln>
      </dgm:spPr>
      <dgm:t>
        <a:bodyPr/>
        <a:lstStyle/>
        <a:p>
          <a:r>
            <a:rPr lang="en-US" dirty="0"/>
            <a:t>2015 V1.5</a:t>
          </a:r>
        </a:p>
      </dgm:t>
    </dgm:pt>
    <dgm:pt modelId="{937B5D75-A5F0-42C0-A9EA-FC3F1F7B0665}" type="parTrans" cxnId="{EA967FEE-63A5-40F5-ADE2-26CD424BE2D8}">
      <dgm:prSet/>
      <dgm:spPr/>
      <dgm:t>
        <a:bodyPr/>
        <a:lstStyle/>
        <a:p>
          <a:endParaRPr lang="en-US"/>
        </a:p>
      </dgm:t>
    </dgm:pt>
    <dgm:pt modelId="{06E22B76-AC3A-4473-929C-98AA7C9D5083}" type="sibTrans" cxnId="{EA967FEE-63A5-40F5-ADE2-26CD424BE2D8}">
      <dgm:prSet/>
      <dgm:spPr/>
      <dgm:t>
        <a:bodyPr/>
        <a:lstStyle/>
        <a:p>
          <a:endParaRPr lang="en-US"/>
        </a:p>
      </dgm:t>
    </dgm:pt>
    <dgm:pt modelId="{A1234EA5-6F24-4EA9-BAD9-E9C0BB16190B}">
      <dgm:prSet/>
      <dgm:spPr>
        <a:ln>
          <a:solidFill>
            <a:schemeClr val="accent2">
              <a:lumMod val="75000"/>
            </a:schemeClr>
          </a:solidFill>
        </a:ln>
      </dgm:spPr>
      <dgm:t>
        <a:bodyPr/>
        <a:lstStyle/>
        <a:p>
          <a:r>
            <a:rPr lang="en-US" dirty="0"/>
            <a:t>2016 V2.0</a:t>
          </a:r>
        </a:p>
      </dgm:t>
    </dgm:pt>
    <dgm:pt modelId="{E9C1E38C-AC45-47EE-811D-30DEB41C3E80}" type="parTrans" cxnId="{9F1B3EB6-C20E-488D-8A37-3E300A8B9FC2}">
      <dgm:prSet/>
      <dgm:spPr/>
      <dgm:t>
        <a:bodyPr/>
        <a:lstStyle/>
        <a:p>
          <a:endParaRPr lang="en-US"/>
        </a:p>
      </dgm:t>
    </dgm:pt>
    <dgm:pt modelId="{A2A943E0-4CB7-4099-A77A-34032D9BEA51}" type="sibTrans" cxnId="{9F1B3EB6-C20E-488D-8A37-3E300A8B9FC2}">
      <dgm:prSet/>
      <dgm:spPr/>
      <dgm:t>
        <a:bodyPr/>
        <a:lstStyle/>
        <a:p>
          <a:endParaRPr lang="en-US"/>
        </a:p>
      </dgm:t>
    </dgm:pt>
    <dgm:pt modelId="{4C44AE79-CDF3-4ADD-AC89-D2EFC4898C84}">
      <dgm:prSet/>
      <dgm:spPr>
        <a:ln>
          <a:solidFill>
            <a:schemeClr val="accent2">
              <a:lumMod val="75000"/>
            </a:schemeClr>
          </a:solidFill>
        </a:ln>
      </dgm:spPr>
      <dgm:t>
        <a:bodyPr/>
        <a:lstStyle/>
        <a:p>
          <a:r>
            <a:rPr lang="en-US" dirty="0"/>
            <a:t>2017 V2.5</a:t>
          </a:r>
        </a:p>
      </dgm:t>
    </dgm:pt>
    <dgm:pt modelId="{B987CD55-1495-46E2-90F9-C763B7D3B833}" type="parTrans" cxnId="{06E6FBB2-CA0E-4FCA-B859-BCD4C6EA2EBA}">
      <dgm:prSet/>
      <dgm:spPr/>
      <dgm:t>
        <a:bodyPr/>
        <a:lstStyle/>
        <a:p>
          <a:endParaRPr lang="en-US"/>
        </a:p>
      </dgm:t>
    </dgm:pt>
    <dgm:pt modelId="{86BA4EA0-8F23-4FED-9901-E3BBD5A4F403}" type="sibTrans" cxnId="{06E6FBB2-CA0E-4FCA-B859-BCD4C6EA2EBA}">
      <dgm:prSet/>
      <dgm:spPr/>
      <dgm:t>
        <a:bodyPr/>
        <a:lstStyle/>
        <a:p>
          <a:endParaRPr lang="en-US"/>
        </a:p>
      </dgm:t>
    </dgm:pt>
    <dgm:pt modelId="{F5A4D13D-BA8D-4BF1-8BBC-F9F99D359E0D}">
      <dgm:prSet/>
      <dgm:spPr>
        <a:ln>
          <a:solidFill>
            <a:schemeClr val="accent2">
              <a:lumMod val="75000"/>
            </a:schemeClr>
          </a:solidFill>
        </a:ln>
      </dgm:spPr>
      <dgm:t>
        <a:bodyPr/>
        <a:lstStyle/>
        <a:p>
          <a:r>
            <a:rPr lang="en-US" dirty="0"/>
            <a:t>2020 V3.0</a:t>
          </a:r>
        </a:p>
      </dgm:t>
    </dgm:pt>
    <dgm:pt modelId="{1F966861-EE0D-4F48-9919-4AC966600636}" type="parTrans" cxnId="{6DCCBBDA-90C9-4940-996F-14B990178DED}">
      <dgm:prSet/>
      <dgm:spPr/>
      <dgm:t>
        <a:bodyPr/>
        <a:lstStyle/>
        <a:p>
          <a:endParaRPr lang="en-US"/>
        </a:p>
      </dgm:t>
    </dgm:pt>
    <dgm:pt modelId="{AA258506-3897-4F4A-9652-EA5563D78C9E}" type="sibTrans" cxnId="{6DCCBBDA-90C9-4940-996F-14B990178DED}">
      <dgm:prSet/>
      <dgm:spPr/>
      <dgm:t>
        <a:bodyPr/>
        <a:lstStyle/>
        <a:p>
          <a:endParaRPr lang="en-US"/>
        </a:p>
      </dgm:t>
    </dgm:pt>
    <dgm:pt modelId="{93C61B84-F5D8-4FD5-90FD-8B0AC4324F87}" type="pres">
      <dgm:prSet presAssocID="{FD87418B-BAC7-403E-8112-7ED1C10B2742}" presName="Name0" presStyleCnt="0">
        <dgm:presLayoutVars>
          <dgm:dir/>
          <dgm:resizeHandles val="exact"/>
        </dgm:presLayoutVars>
      </dgm:prSet>
      <dgm:spPr/>
    </dgm:pt>
    <dgm:pt modelId="{E514F88E-A67B-4A2E-AA52-5DDA17A5CBAC}" type="pres">
      <dgm:prSet presAssocID="{46432FC9-5EF5-44DF-A232-A49798C64955}" presName="composite" presStyleCnt="0"/>
      <dgm:spPr/>
    </dgm:pt>
    <dgm:pt modelId="{CE6FB309-02B5-484B-9385-FC359A18F5DA}" type="pres">
      <dgm:prSet presAssocID="{46432FC9-5EF5-44DF-A232-A49798C64955}" presName="bgChev" presStyleLbl="node1" presStyleIdx="0" presStyleCnt="6"/>
      <dgm:spPr>
        <a:solidFill>
          <a:schemeClr val="accent2">
            <a:lumMod val="75000"/>
          </a:schemeClr>
        </a:solidFill>
      </dgm:spPr>
    </dgm:pt>
    <dgm:pt modelId="{96EADA7D-3DE1-456D-B52D-D0C1FB08B602}" type="pres">
      <dgm:prSet presAssocID="{46432FC9-5EF5-44DF-A232-A49798C64955}" presName="txNode" presStyleLbl="fgAcc1" presStyleIdx="0" presStyleCnt="6">
        <dgm:presLayoutVars>
          <dgm:bulletEnabled val="1"/>
        </dgm:presLayoutVars>
      </dgm:prSet>
      <dgm:spPr/>
    </dgm:pt>
    <dgm:pt modelId="{CF6E8DBC-BDCD-47DE-B224-83F4C3EDAAD7}" type="pres">
      <dgm:prSet presAssocID="{35B1DCC8-70A2-4ADD-8908-7CCFA90536C7}" presName="compositeSpace" presStyleCnt="0"/>
      <dgm:spPr/>
    </dgm:pt>
    <dgm:pt modelId="{A913DCD3-B03F-4D8C-8776-020884294EAB}" type="pres">
      <dgm:prSet presAssocID="{F4FE4B43-BF9E-4C6B-8A65-5BD8AEC141FA}" presName="composite" presStyleCnt="0"/>
      <dgm:spPr/>
    </dgm:pt>
    <dgm:pt modelId="{C375AC92-5410-44FE-BAA1-4C41C11A3A4C}" type="pres">
      <dgm:prSet presAssocID="{F4FE4B43-BF9E-4C6B-8A65-5BD8AEC141FA}" presName="bgChev" presStyleLbl="node1" presStyleIdx="1" presStyleCnt="6"/>
      <dgm:spPr>
        <a:solidFill>
          <a:schemeClr val="accent2">
            <a:lumMod val="75000"/>
          </a:schemeClr>
        </a:solidFill>
      </dgm:spPr>
    </dgm:pt>
    <dgm:pt modelId="{776006E1-D4FD-4F67-A3ED-3A88261E8B0A}" type="pres">
      <dgm:prSet presAssocID="{F4FE4B43-BF9E-4C6B-8A65-5BD8AEC141FA}" presName="txNode" presStyleLbl="fgAcc1" presStyleIdx="1" presStyleCnt="6">
        <dgm:presLayoutVars>
          <dgm:bulletEnabled val="1"/>
        </dgm:presLayoutVars>
      </dgm:prSet>
      <dgm:spPr/>
    </dgm:pt>
    <dgm:pt modelId="{9F1AABC6-FAE2-4D7B-9768-4BDCC4487B3D}" type="pres">
      <dgm:prSet presAssocID="{688A7AD2-D09A-4077-B757-CE0EA3B7F112}" presName="compositeSpace" presStyleCnt="0"/>
      <dgm:spPr/>
    </dgm:pt>
    <dgm:pt modelId="{E6BAA117-D70E-4B41-87D5-6752442FDF38}" type="pres">
      <dgm:prSet presAssocID="{E4CC950B-C0DB-4822-BF41-12D9ECCBCEFD}" presName="composite" presStyleCnt="0"/>
      <dgm:spPr/>
    </dgm:pt>
    <dgm:pt modelId="{FFB9E1D6-1D6C-4F35-BC18-27CA7DBEEB29}" type="pres">
      <dgm:prSet presAssocID="{E4CC950B-C0DB-4822-BF41-12D9ECCBCEFD}" presName="bgChev" presStyleLbl="node1" presStyleIdx="2" presStyleCnt="6"/>
      <dgm:spPr>
        <a:solidFill>
          <a:schemeClr val="accent2">
            <a:lumMod val="75000"/>
          </a:schemeClr>
        </a:solidFill>
      </dgm:spPr>
    </dgm:pt>
    <dgm:pt modelId="{143FF4A9-F875-48E3-B2D6-9E72D7EAF6ED}" type="pres">
      <dgm:prSet presAssocID="{E4CC950B-C0DB-4822-BF41-12D9ECCBCEFD}" presName="txNode" presStyleLbl="fgAcc1" presStyleIdx="2" presStyleCnt="6">
        <dgm:presLayoutVars>
          <dgm:bulletEnabled val="1"/>
        </dgm:presLayoutVars>
      </dgm:prSet>
      <dgm:spPr/>
    </dgm:pt>
    <dgm:pt modelId="{47599DBC-3126-42F2-B312-B893182EB730}" type="pres">
      <dgm:prSet presAssocID="{06E22B76-AC3A-4473-929C-98AA7C9D5083}" presName="compositeSpace" presStyleCnt="0"/>
      <dgm:spPr/>
    </dgm:pt>
    <dgm:pt modelId="{C3B1D2E1-1D46-47B8-8EC8-B653A7A49683}" type="pres">
      <dgm:prSet presAssocID="{A1234EA5-6F24-4EA9-BAD9-E9C0BB16190B}" presName="composite" presStyleCnt="0"/>
      <dgm:spPr/>
    </dgm:pt>
    <dgm:pt modelId="{434A8226-4915-46C8-8811-77E874F22489}" type="pres">
      <dgm:prSet presAssocID="{A1234EA5-6F24-4EA9-BAD9-E9C0BB16190B}" presName="bgChev" presStyleLbl="node1" presStyleIdx="3" presStyleCnt="6"/>
      <dgm:spPr>
        <a:solidFill>
          <a:schemeClr val="accent2">
            <a:lumMod val="75000"/>
          </a:schemeClr>
        </a:solidFill>
      </dgm:spPr>
    </dgm:pt>
    <dgm:pt modelId="{6BE8637E-BBCA-450C-A2B5-8F0C4437D7AA}" type="pres">
      <dgm:prSet presAssocID="{A1234EA5-6F24-4EA9-BAD9-E9C0BB16190B}" presName="txNode" presStyleLbl="fgAcc1" presStyleIdx="3" presStyleCnt="6">
        <dgm:presLayoutVars>
          <dgm:bulletEnabled val="1"/>
        </dgm:presLayoutVars>
      </dgm:prSet>
      <dgm:spPr/>
    </dgm:pt>
    <dgm:pt modelId="{807A9A11-3F60-4169-A5BF-E73AF4284F0D}" type="pres">
      <dgm:prSet presAssocID="{A2A943E0-4CB7-4099-A77A-34032D9BEA51}" presName="compositeSpace" presStyleCnt="0"/>
      <dgm:spPr/>
    </dgm:pt>
    <dgm:pt modelId="{904B481A-4C49-44C4-814A-2D56F8EA523D}" type="pres">
      <dgm:prSet presAssocID="{4C44AE79-CDF3-4ADD-AC89-D2EFC4898C84}" presName="composite" presStyleCnt="0"/>
      <dgm:spPr/>
    </dgm:pt>
    <dgm:pt modelId="{311871A6-AEBF-436D-8935-1FFC6292FC0D}" type="pres">
      <dgm:prSet presAssocID="{4C44AE79-CDF3-4ADD-AC89-D2EFC4898C84}" presName="bgChev" presStyleLbl="node1" presStyleIdx="4" presStyleCnt="6"/>
      <dgm:spPr>
        <a:solidFill>
          <a:schemeClr val="accent2">
            <a:lumMod val="75000"/>
          </a:schemeClr>
        </a:solidFill>
      </dgm:spPr>
    </dgm:pt>
    <dgm:pt modelId="{ED5AAB6D-5ABA-4817-8584-89DB89B7B406}" type="pres">
      <dgm:prSet presAssocID="{4C44AE79-CDF3-4ADD-AC89-D2EFC4898C84}" presName="txNode" presStyleLbl="fgAcc1" presStyleIdx="4" presStyleCnt="6">
        <dgm:presLayoutVars>
          <dgm:bulletEnabled val="1"/>
        </dgm:presLayoutVars>
      </dgm:prSet>
      <dgm:spPr/>
    </dgm:pt>
    <dgm:pt modelId="{9753A8C8-77BA-48D3-A1FC-F5EBEC14CA3D}" type="pres">
      <dgm:prSet presAssocID="{86BA4EA0-8F23-4FED-9901-E3BBD5A4F403}" presName="compositeSpace" presStyleCnt="0"/>
      <dgm:spPr/>
    </dgm:pt>
    <dgm:pt modelId="{6F6FCBC9-ADC7-431C-B624-C5FE60859991}" type="pres">
      <dgm:prSet presAssocID="{F5A4D13D-BA8D-4BF1-8BBC-F9F99D359E0D}" presName="composite" presStyleCnt="0"/>
      <dgm:spPr/>
    </dgm:pt>
    <dgm:pt modelId="{C1A3E10B-479E-441B-92DD-678A51A815EA}" type="pres">
      <dgm:prSet presAssocID="{F5A4D13D-BA8D-4BF1-8BBC-F9F99D359E0D}" presName="bgChev" presStyleLbl="node1" presStyleIdx="5" presStyleCnt="6"/>
      <dgm:spPr>
        <a:solidFill>
          <a:schemeClr val="accent2">
            <a:lumMod val="75000"/>
          </a:schemeClr>
        </a:solidFill>
      </dgm:spPr>
    </dgm:pt>
    <dgm:pt modelId="{362E3CF7-3028-4EB1-8AF0-EB0689CC58E9}" type="pres">
      <dgm:prSet presAssocID="{F5A4D13D-BA8D-4BF1-8BBC-F9F99D359E0D}" presName="txNode" presStyleLbl="fgAcc1" presStyleIdx="5" presStyleCnt="6">
        <dgm:presLayoutVars>
          <dgm:bulletEnabled val="1"/>
        </dgm:presLayoutVars>
      </dgm:prSet>
      <dgm:spPr/>
    </dgm:pt>
  </dgm:ptLst>
  <dgm:cxnLst>
    <dgm:cxn modelId="{06EE680C-4F10-49E6-AAAA-7411FCEAEF07}" type="presOf" srcId="{A1234EA5-6F24-4EA9-BAD9-E9C0BB16190B}" destId="{6BE8637E-BBCA-450C-A2B5-8F0C4437D7AA}" srcOrd="0" destOrd="0" presId="urn:microsoft.com/office/officeart/2005/8/layout/chevronAccent+Icon"/>
    <dgm:cxn modelId="{1280BE76-2B46-4FFC-878A-F52E5CC4C9F3}" type="presOf" srcId="{FD87418B-BAC7-403E-8112-7ED1C10B2742}" destId="{93C61B84-F5D8-4FD5-90FD-8B0AC4324F87}" srcOrd="0" destOrd="0" presId="urn:microsoft.com/office/officeart/2005/8/layout/chevronAccent+Icon"/>
    <dgm:cxn modelId="{DF107882-8EAA-45B8-91FC-EC3CF0E71417}" srcId="{FD87418B-BAC7-403E-8112-7ED1C10B2742}" destId="{F4FE4B43-BF9E-4C6B-8A65-5BD8AEC141FA}" srcOrd="1" destOrd="0" parTransId="{85AD8D17-135D-4287-8E10-6329CDA0293A}" sibTransId="{688A7AD2-D09A-4077-B757-CE0EA3B7F112}"/>
    <dgm:cxn modelId="{19DDF694-AD1B-40C2-8518-5B6DBFB61754}" type="presOf" srcId="{4C44AE79-CDF3-4ADD-AC89-D2EFC4898C84}" destId="{ED5AAB6D-5ABA-4817-8584-89DB89B7B406}" srcOrd="0" destOrd="0" presId="urn:microsoft.com/office/officeart/2005/8/layout/chevronAccent+Icon"/>
    <dgm:cxn modelId="{297118AA-5721-4ADF-8AE1-EA444138221A}" type="presOf" srcId="{F4FE4B43-BF9E-4C6B-8A65-5BD8AEC141FA}" destId="{776006E1-D4FD-4F67-A3ED-3A88261E8B0A}" srcOrd="0" destOrd="0" presId="urn:microsoft.com/office/officeart/2005/8/layout/chevronAccent+Icon"/>
    <dgm:cxn modelId="{DBF48FB1-ED2D-43A4-BFF0-8C41021A4E2F}" type="presOf" srcId="{46432FC9-5EF5-44DF-A232-A49798C64955}" destId="{96EADA7D-3DE1-456D-B52D-D0C1FB08B602}" srcOrd="0" destOrd="0" presId="urn:microsoft.com/office/officeart/2005/8/layout/chevronAccent+Icon"/>
    <dgm:cxn modelId="{06E6FBB2-CA0E-4FCA-B859-BCD4C6EA2EBA}" srcId="{FD87418B-BAC7-403E-8112-7ED1C10B2742}" destId="{4C44AE79-CDF3-4ADD-AC89-D2EFC4898C84}" srcOrd="4" destOrd="0" parTransId="{B987CD55-1495-46E2-90F9-C763B7D3B833}" sibTransId="{86BA4EA0-8F23-4FED-9901-E3BBD5A4F403}"/>
    <dgm:cxn modelId="{9F1B3EB6-C20E-488D-8A37-3E300A8B9FC2}" srcId="{FD87418B-BAC7-403E-8112-7ED1C10B2742}" destId="{A1234EA5-6F24-4EA9-BAD9-E9C0BB16190B}" srcOrd="3" destOrd="0" parTransId="{E9C1E38C-AC45-47EE-811D-30DEB41C3E80}" sibTransId="{A2A943E0-4CB7-4099-A77A-34032D9BEA51}"/>
    <dgm:cxn modelId="{3AE893C2-27CD-4716-AF83-E454B4165D42}" type="presOf" srcId="{F5A4D13D-BA8D-4BF1-8BBC-F9F99D359E0D}" destId="{362E3CF7-3028-4EB1-8AF0-EB0689CC58E9}" srcOrd="0" destOrd="0" presId="urn:microsoft.com/office/officeart/2005/8/layout/chevronAccent+Icon"/>
    <dgm:cxn modelId="{6DCCBBDA-90C9-4940-996F-14B990178DED}" srcId="{FD87418B-BAC7-403E-8112-7ED1C10B2742}" destId="{F5A4D13D-BA8D-4BF1-8BBC-F9F99D359E0D}" srcOrd="5" destOrd="0" parTransId="{1F966861-EE0D-4F48-9919-4AC966600636}" sibTransId="{AA258506-3897-4F4A-9652-EA5563D78C9E}"/>
    <dgm:cxn modelId="{8EC3E4DA-D697-45FC-BE73-172F2F2E5809}" type="presOf" srcId="{E4CC950B-C0DB-4822-BF41-12D9ECCBCEFD}" destId="{143FF4A9-F875-48E3-B2D6-9E72D7EAF6ED}" srcOrd="0" destOrd="0" presId="urn:microsoft.com/office/officeart/2005/8/layout/chevronAccent+Icon"/>
    <dgm:cxn modelId="{EA967FEE-63A5-40F5-ADE2-26CD424BE2D8}" srcId="{FD87418B-BAC7-403E-8112-7ED1C10B2742}" destId="{E4CC950B-C0DB-4822-BF41-12D9ECCBCEFD}" srcOrd="2" destOrd="0" parTransId="{937B5D75-A5F0-42C0-A9EA-FC3F1F7B0665}" sibTransId="{06E22B76-AC3A-4473-929C-98AA7C9D5083}"/>
    <dgm:cxn modelId="{62E304F0-B7F5-4876-99A2-70917CA272A8}" srcId="{FD87418B-BAC7-403E-8112-7ED1C10B2742}" destId="{46432FC9-5EF5-44DF-A232-A49798C64955}" srcOrd="0" destOrd="0" parTransId="{57F9F179-D53A-4718-982B-1255F80E0B0C}" sibTransId="{35B1DCC8-70A2-4ADD-8908-7CCFA90536C7}"/>
    <dgm:cxn modelId="{99B30C84-21BF-463A-A379-5E053683944B}" type="presParOf" srcId="{93C61B84-F5D8-4FD5-90FD-8B0AC4324F87}" destId="{E514F88E-A67B-4A2E-AA52-5DDA17A5CBAC}" srcOrd="0" destOrd="0" presId="urn:microsoft.com/office/officeart/2005/8/layout/chevronAccent+Icon"/>
    <dgm:cxn modelId="{CED41AB9-245E-456C-A52F-51140CDDC94E}" type="presParOf" srcId="{E514F88E-A67B-4A2E-AA52-5DDA17A5CBAC}" destId="{CE6FB309-02B5-484B-9385-FC359A18F5DA}" srcOrd="0" destOrd="0" presId="urn:microsoft.com/office/officeart/2005/8/layout/chevronAccent+Icon"/>
    <dgm:cxn modelId="{2F0E5860-097A-4667-A4F6-9E8A8A66BC6C}" type="presParOf" srcId="{E514F88E-A67B-4A2E-AA52-5DDA17A5CBAC}" destId="{96EADA7D-3DE1-456D-B52D-D0C1FB08B602}" srcOrd="1" destOrd="0" presId="urn:microsoft.com/office/officeart/2005/8/layout/chevronAccent+Icon"/>
    <dgm:cxn modelId="{9769D71C-09F3-4865-9AEB-551AEE288926}" type="presParOf" srcId="{93C61B84-F5D8-4FD5-90FD-8B0AC4324F87}" destId="{CF6E8DBC-BDCD-47DE-B224-83F4C3EDAAD7}" srcOrd="1" destOrd="0" presId="urn:microsoft.com/office/officeart/2005/8/layout/chevronAccent+Icon"/>
    <dgm:cxn modelId="{6912B48A-CB3C-44D9-A528-1C0972C6A39B}" type="presParOf" srcId="{93C61B84-F5D8-4FD5-90FD-8B0AC4324F87}" destId="{A913DCD3-B03F-4D8C-8776-020884294EAB}" srcOrd="2" destOrd="0" presId="urn:microsoft.com/office/officeart/2005/8/layout/chevronAccent+Icon"/>
    <dgm:cxn modelId="{995E9565-FD45-49F9-BBD9-26002A286C95}" type="presParOf" srcId="{A913DCD3-B03F-4D8C-8776-020884294EAB}" destId="{C375AC92-5410-44FE-BAA1-4C41C11A3A4C}" srcOrd="0" destOrd="0" presId="urn:microsoft.com/office/officeart/2005/8/layout/chevronAccent+Icon"/>
    <dgm:cxn modelId="{FE0E2D37-BD06-4BAC-BCED-A64A8DCB0B0A}" type="presParOf" srcId="{A913DCD3-B03F-4D8C-8776-020884294EAB}" destId="{776006E1-D4FD-4F67-A3ED-3A88261E8B0A}" srcOrd="1" destOrd="0" presId="urn:microsoft.com/office/officeart/2005/8/layout/chevronAccent+Icon"/>
    <dgm:cxn modelId="{BA9C4FFF-188D-414B-863C-A8FA15264C44}" type="presParOf" srcId="{93C61B84-F5D8-4FD5-90FD-8B0AC4324F87}" destId="{9F1AABC6-FAE2-4D7B-9768-4BDCC4487B3D}" srcOrd="3" destOrd="0" presId="urn:microsoft.com/office/officeart/2005/8/layout/chevronAccent+Icon"/>
    <dgm:cxn modelId="{D01D8C34-4F68-4159-8169-6CA616DCE367}" type="presParOf" srcId="{93C61B84-F5D8-4FD5-90FD-8B0AC4324F87}" destId="{E6BAA117-D70E-4B41-87D5-6752442FDF38}" srcOrd="4" destOrd="0" presId="urn:microsoft.com/office/officeart/2005/8/layout/chevronAccent+Icon"/>
    <dgm:cxn modelId="{02DF76C0-6103-46EA-8F05-4D202C0C9B29}" type="presParOf" srcId="{E6BAA117-D70E-4B41-87D5-6752442FDF38}" destId="{FFB9E1D6-1D6C-4F35-BC18-27CA7DBEEB29}" srcOrd="0" destOrd="0" presId="urn:microsoft.com/office/officeart/2005/8/layout/chevronAccent+Icon"/>
    <dgm:cxn modelId="{BDFA75A2-4AF7-4C15-9DB1-9DE9D1324325}" type="presParOf" srcId="{E6BAA117-D70E-4B41-87D5-6752442FDF38}" destId="{143FF4A9-F875-48E3-B2D6-9E72D7EAF6ED}" srcOrd="1" destOrd="0" presId="urn:microsoft.com/office/officeart/2005/8/layout/chevronAccent+Icon"/>
    <dgm:cxn modelId="{280F9058-3F13-42F0-AC64-6E5F1D2EFF51}" type="presParOf" srcId="{93C61B84-F5D8-4FD5-90FD-8B0AC4324F87}" destId="{47599DBC-3126-42F2-B312-B893182EB730}" srcOrd="5" destOrd="0" presId="urn:microsoft.com/office/officeart/2005/8/layout/chevronAccent+Icon"/>
    <dgm:cxn modelId="{2C3D60F5-F2B1-4F77-B76F-646ECEFEE704}" type="presParOf" srcId="{93C61B84-F5D8-4FD5-90FD-8B0AC4324F87}" destId="{C3B1D2E1-1D46-47B8-8EC8-B653A7A49683}" srcOrd="6" destOrd="0" presId="urn:microsoft.com/office/officeart/2005/8/layout/chevronAccent+Icon"/>
    <dgm:cxn modelId="{5344EFAB-3C8C-43F5-A537-B010343C1A91}" type="presParOf" srcId="{C3B1D2E1-1D46-47B8-8EC8-B653A7A49683}" destId="{434A8226-4915-46C8-8811-77E874F22489}" srcOrd="0" destOrd="0" presId="urn:microsoft.com/office/officeart/2005/8/layout/chevronAccent+Icon"/>
    <dgm:cxn modelId="{F48A64F9-9739-4AB2-A86F-CFFB61B002BC}" type="presParOf" srcId="{C3B1D2E1-1D46-47B8-8EC8-B653A7A49683}" destId="{6BE8637E-BBCA-450C-A2B5-8F0C4437D7AA}" srcOrd="1" destOrd="0" presId="urn:microsoft.com/office/officeart/2005/8/layout/chevronAccent+Icon"/>
    <dgm:cxn modelId="{F601A6EE-1B43-4690-9D94-4F18D6B05772}" type="presParOf" srcId="{93C61B84-F5D8-4FD5-90FD-8B0AC4324F87}" destId="{807A9A11-3F60-4169-A5BF-E73AF4284F0D}" srcOrd="7" destOrd="0" presId="urn:microsoft.com/office/officeart/2005/8/layout/chevronAccent+Icon"/>
    <dgm:cxn modelId="{EC8304A2-56C4-4385-B195-ADF638A10C28}" type="presParOf" srcId="{93C61B84-F5D8-4FD5-90FD-8B0AC4324F87}" destId="{904B481A-4C49-44C4-814A-2D56F8EA523D}" srcOrd="8" destOrd="0" presId="urn:microsoft.com/office/officeart/2005/8/layout/chevronAccent+Icon"/>
    <dgm:cxn modelId="{9D6E9AC6-B3B7-48D7-8E9B-1916D7478A21}" type="presParOf" srcId="{904B481A-4C49-44C4-814A-2D56F8EA523D}" destId="{311871A6-AEBF-436D-8935-1FFC6292FC0D}" srcOrd="0" destOrd="0" presId="urn:microsoft.com/office/officeart/2005/8/layout/chevronAccent+Icon"/>
    <dgm:cxn modelId="{F091A1AA-ECA2-4E0C-8563-4A41F9978DF8}" type="presParOf" srcId="{904B481A-4C49-44C4-814A-2D56F8EA523D}" destId="{ED5AAB6D-5ABA-4817-8584-89DB89B7B406}" srcOrd="1" destOrd="0" presId="urn:microsoft.com/office/officeart/2005/8/layout/chevronAccent+Icon"/>
    <dgm:cxn modelId="{FE68E503-3F7E-426D-9A84-26FA883665C9}" type="presParOf" srcId="{93C61B84-F5D8-4FD5-90FD-8B0AC4324F87}" destId="{9753A8C8-77BA-48D3-A1FC-F5EBEC14CA3D}" srcOrd="9" destOrd="0" presId="urn:microsoft.com/office/officeart/2005/8/layout/chevronAccent+Icon"/>
    <dgm:cxn modelId="{539A4B91-6E9B-4DBC-95BF-04D83F50CC93}" type="presParOf" srcId="{93C61B84-F5D8-4FD5-90FD-8B0AC4324F87}" destId="{6F6FCBC9-ADC7-431C-B624-C5FE60859991}" srcOrd="10" destOrd="0" presId="urn:microsoft.com/office/officeart/2005/8/layout/chevronAccent+Icon"/>
    <dgm:cxn modelId="{751B7737-BF4A-4AC5-8C7C-66ADDBDD53AA}" type="presParOf" srcId="{6F6FCBC9-ADC7-431C-B624-C5FE60859991}" destId="{C1A3E10B-479E-441B-92DD-678A51A815EA}" srcOrd="0" destOrd="0" presId="urn:microsoft.com/office/officeart/2005/8/layout/chevronAccent+Icon"/>
    <dgm:cxn modelId="{32B2B5DC-4C79-4D39-B63F-53ABC6B316E8}" type="presParOf" srcId="{6F6FCBC9-ADC7-431C-B624-C5FE60859991}" destId="{362E3CF7-3028-4EB1-8AF0-EB0689CC58E9}" srcOrd="1" destOrd="0" presId="urn:microsoft.com/office/officeart/2005/8/layout/chevronAccent+Icon"/>
  </dgm:cxnLst>
  <dgm:bg>
    <a:solidFill>
      <a:schemeClr val="accent2">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97A602-0799-47EF-864C-81AF0A5A5B13}" type="doc">
      <dgm:prSet loTypeId="urn:microsoft.com/office/officeart/2005/8/layout/equation2" loCatId="process" qsTypeId="urn:microsoft.com/office/officeart/2005/8/quickstyle/simple1" qsCatId="simple" csTypeId="urn:microsoft.com/office/officeart/2005/8/colors/accent1_2" csCatId="accent1" phldr="1"/>
      <dgm:spPr/>
    </dgm:pt>
    <dgm:pt modelId="{C8DCC2BC-DD4D-4EEE-B4A4-3EA6E093028D}">
      <dgm:prSet phldrT="[Text]" custT="1"/>
      <dgm:spPr>
        <a:solidFill>
          <a:schemeClr val="accent2">
            <a:lumMod val="75000"/>
          </a:schemeClr>
        </a:solidFill>
      </dgm:spPr>
      <dgm:t>
        <a:bodyPr/>
        <a:lstStyle/>
        <a:p>
          <a:pPr>
            <a:lnSpc>
              <a:spcPct val="100000"/>
            </a:lnSpc>
            <a:spcAft>
              <a:spcPts val="0"/>
            </a:spcAft>
          </a:pPr>
          <a:r>
            <a:rPr lang="en-US" altLang="zh-CN" sz="1600" b="1" dirty="0">
              <a:latin typeface="STXinwei" panose="02010800040101010101" pitchFamily="2" charset="-122"/>
              <a:ea typeface="STXinwei" panose="02010800040101010101" pitchFamily="2" charset="-122"/>
            </a:rPr>
            <a:t>ANSI</a:t>
          </a:r>
        </a:p>
        <a:p>
          <a:pPr>
            <a:lnSpc>
              <a:spcPct val="100000"/>
            </a:lnSpc>
            <a:spcAft>
              <a:spcPts val="0"/>
            </a:spcAft>
          </a:pPr>
          <a:r>
            <a:rPr lang="en-US" altLang="zh-CN" sz="1600" b="1" dirty="0">
              <a:latin typeface="STXinwei" panose="02010800040101010101" pitchFamily="2" charset="-122"/>
              <a:ea typeface="STXinwei" panose="02010800040101010101" pitchFamily="2" charset="-122"/>
            </a:rPr>
            <a:t>SQL</a:t>
          </a:r>
          <a:endParaRPr lang="en-US" sz="1600" b="1" dirty="0">
            <a:latin typeface="STXinwei" panose="02010800040101010101" pitchFamily="2" charset="-122"/>
            <a:ea typeface="STXinwei" panose="02010800040101010101" pitchFamily="2" charset="-122"/>
          </a:endParaRPr>
        </a:p>
      </dgm:t>
    </dgm:pt>
    <dgm:pt modelId="{13F62DC5-483F-4406-9242-1AEAD67B5743}" type="parTrans" cxnId="{F79AFC97-81B3-4101-AA0F-C2FD22F71715}">
      <dgm:prSet/>
      <dgm:spPr/>
      <dgm:t>
        <a:bodyPr/>
        <a:lstStyle/>
        <a:p>
          <a:endParaRPr lang="en-US"/>
        </a:p>
      </dgm:t>
    </dgm:pt>
    <dgm:pt modelId="{B90FBA4D-7CAE-447E-9E32-A4EE4B7980F4}" type="sibTrans" cxnId="{F79AFC97-81B3-4101-AA0F-C2FD22F71715}">
      <dgm:prSet/>
      <dgm:spPr>
        <a:solidFill>
          <a:schemeClr val="accent2">
            <a:lumMod val="75000"/>
          </a:schemeClr>
        </a:solidFill>
      </dgm:spPr>
      <dgm:t>
        <a:bodyPr/>
        <a:lstStyle/>
        <a:p>
          <a:endParaRPr lang="en-US" dirty="0"/>
        </a:p>
      </dgm:t>
    </dgm:pt>
    <dgm:pt modelId="{BADE0BAA-57AC-491C-82A7-BE4E77454424}">
      <dgm:prSet phldrT="[Text]" custT="1"/>
      <dgm:spPr>
        <a:solidFill>
          <a:schemeClr val="accent2">
            <a:lumMod val="75000"/>
          </a:schemeClr>
        </a:solidFill>
      </dgm:spPr>
      <dgm:t>
        <a:bodyPr/>
        <a:lstStyle/>
        <a:p>
          <a:r>
            <a:rPr lang="en-US" altLang="zh-CN" sz="1400" b="1" dirty="0">
              <a:latin typeface="STXinwei" panose="02010800040101010101" pitchFamily="2" charset="-122"/>
              <a:ea typeface="STXinwei" panose="02010800040101010101" pitchFamily="2" charset="-122"/>
            </a:rPr>
            <a:t>Distributed Computing and Storage Hadoop</a:t>
          </a:r>
          <a:endParaRPr lang="en-US" sz="1400" b="1" dirty="0">
            <a:latin typeface="STXinwei" panose="02010800040101010101" pitchFamily="2" charset="-122"/>
            <a:ea typeface="STXinwei" panose="02010800040101010101" pitchFamily="2" charset="-122"/>
          </a:endParaRPr>
        </a:p>
      </dgm:t>
    </dgm:pt>
    <dgm:pt modelId="{4A1C6C32-928F-47A5-AA32-39A92CE61DF3}" type="parTrans" cxnId="{5447209A-A41E-47D8-B4AB-3223CF81A3C2}">
      <dgm:prSet/>
      <dgm:spPr/>
      <dgm:t>
        <a:bodyPr/>
        <a:lstStyle/>
        <a:p>
          <a:endParaRPr lang="en-US"/>
        </a:p>
      </dgm:t>
    </dgm:pt>
    <dgm:pt modelId="{E1A4A123-F79A-40B6-8082-A20B86AA3A68}" type="sibTrans" cxnId="{5447209A-A41E-47D8-B4AB-3223CF81A3C2}">
      <dgm:prSet/>
      <dgm:spPr>
        <a:solidFill>
          <a:schemeClr val="accent2">
            <a:lumMod val="75000"/>
          </a:schemeClr>
        </a:solidFill>
      </dgm:spPr>
      <dgm:t>
        <a:bodyPr/>
        <a:lstStyle/>
        <a:p>
          <a:endParaRPr lang="en-US" dirty="0"/>
        </a:p>
      </dgm:t>
    </dgm:pt>
    <dgm:pt modelId="{9438AE88-C9AC-467E-9A4C-0943A2CEDFF6}">
      <dgm:prSet phldrT="[Text]" custT="1"/>
      <dgm:spPr>
        <a:solidFill>
          <a:schemeClr val="accent2">
            <a:lumMod val="75000"/>
          </a:schemeClr>
        </a:solidFill>
      </dgm:spPr>
      <dgm:t>
        <a:bodyPr/>
        <a:lstStyle/>
        <a:p>
          <a:r>
            <a:rPr lang="en-US" sz="2400" b="1" dirty="0">
              <a:latin typeface="STXinwei" panose="02010800040101010101" pitchFamily="2" charset="-122"/>
              <a:ea typeface="STXinwei" panose="02010800040101010101" pitchFamily="2" charset="-122"/>
            </a:rPr>
            <a:t>Hadoop RDBMS</a:t>
          </a:r>
        </a:p>
      </dgm:t>
    </dgm:pt>
    <dgm:pt modelId="{B68415B4-28EA-4114-B6BE-6DFCF52B7F6F}" type="parTrans" cxnId="{6868CD8F-0B8D-47BA-B7CC-4178F2E4C49F}">
      <dgm:prSet/>
      <dgm:spPr/>
      <dgm:t>
        <a:bodyPr/>
        <a:lstStyle/>
        <a:p>
          <a:endParaRPr lang="en-US"/>
        </a:p>
      </dgm:t>
    </dgm:pt>
    <dgm:pt modelId="{F86F63B1-1ACE-466C-AF9C-8B2A022E9AF8}" type="sibTrans" cxnId="{6868CD8F-0B8D-47BA-B7CC-4178F2E4C49F}">
      <dgm:prSet/>
      <dgm:spPr/>
      <dgm:t>
        <a:bodyPr/>
        <a:lstStyle/>
        <a:p>
          <a:endParaRPr lang="en-US"/>
        </a:p>
      </dgm:t>
    </dgm:pt>
    <dgm:pt modelId="{4BF4302C-7178-4796-82DD-D82E25A5DF6C}" type="pres">
      <dgm:prSet presAssocID="{2097A602-0799-47EF-864C-81AF0A5A5B13}" presName="Name0" presStyleCnt="0">
        <dgm:presLayoutVars>
          <dgm:dir/>
          <dgm:resizeHandles val="exact"/>
        </dgm:presLayoutVars>
      </dgm:prSet>
      <dgm:spPr/>
    </dgm:pt>
    <dgm:pt modelId="{151D7381-F183-4FC6-A205-D92722367055}" type="pres">
      <dgm:prSet presAssocID="{2097A602-0799-47EF-864C-81AF0A5A5B13}" presName="vNodes" presStyleCnt="0"/>
      <dgm:spPr/>
    </dgm:pt>
    <dgm:pt modelId="{D5D84B14-5A8D-461A-9640-7B4CE07FF9F1}" type="pres">
      <dgm:prSet presAssocID="{C8DCC2BC-DD4D-4EEE-B4A4-3EA6E093028D}" presName="node" presStyleLbl="node1" presStyleIdx="0" presStyleCnt="3">
        <dgm:presLayoutVars>
          <dgm:bulletEnabled val="1"/>
        </dgm:presLayoutVars>
      </dgm:prSet>
      <dgm:spPr/>
    </dgm:pt>
    <dgm:pt modelId="{18A5BE60-5E7E-4AD2-8AF1-E3FA5C584FE9}" type="pres">
      <dgm:prSet presAssocID="{B90FBA4D-7CAE-447E-9E32-A4EE4B7980F4}" presName="spacerT" presStyleCnt="0"/>
      <dgm:spPr/>
    </dgm:pt>
    <dgm:pt modelId="{D9E1759C-4715-4CB3-9537-E1CFF775DD8B}" type="pres">
      <dgm:prSet presAssocID="{B90FBA4D-7CAE-447E-9E32-A4EE4B7980F4}" presName="sibTrans" presStyleLbl="sibTrans2D1" presStyleIdx="0" presStyleCnt="2"/>
      <dgm:spPr/>
    </dgm:pt>
    <dgm:pt modelId="{2BFC78A9-F34B-49B1-BE28-AD393E80B84D}" type="pres">
      <dgm:prSet presAssocID="{B90FBA4D-7CAE-447E-9E32-A4EE4B7980F4}" presName="spacerB" presStyleCnt="0"/>
      <dgm:spPr/>
    </dgm:pt>
    <dgm:pt modelId="{6054D1B3-64CA-4CF1-B6F7-98909B863501}" type="pres">
      <dgm:prSet presAssocID="{BADE0BAA-57AC-491C-82A7-BE4E77454424}" presName="node" presStyleLbl="node1" presStyleIdx="1" presStyleCnt="3">
        <dgm:presLayoutVars>
          <dgm:bulletEnabled val="1"/>
        </dgm:presLayoutVars>
      </dgm:prSet>
      <dgm:spPr/>
    </dgm:pt>
    <dgm:pt modelId="{3DF9ADF6-6168-4316-AE1A-96FB015473E7}" type="pres">
      <dgm:prSet presAssocID="{2097A602-0799-47EF-864C-81AF0A5A5B13}" presName="sibTransLast" presStyleLbl="sibTrans2D1" presStyleIdx="1" presStyleCnt="2"/>
      <dgm:spPr/>
    </dgm:pt>
    <dgm:pt modelId="{AFD8BC64-E19A-4F53-BE96-2E92C101D87D}" type="pres">
      <dgm:prSet presAssocID="{2097A602-0799-47EF-864C-81AF0A5A5B13}" presName="connectorText" presStyleLbl="sibTrans2D1" presStyleIdx="1" presStyleCnt="2"/>
      <dgm:spPr/>
    </dgm:pt>
    <dgm:pt modelId="{80E07994-B034-4AD0-8117-984C11C25B50}" type="pres">
      <dgm:prSet presAssocID="{2097A602-0799-47EF-864C-81AF0A5A5B13}" presName="lastNode" presStyleLbl="node1" presStyleIdx="2" presStyleCnt="3" custScaleX="62381" custScaleY="58785">
        <dgm:presLayoutVars>
          <dgm:bulletEnabled val="1"/>
        </dgm:presLayoutVars>
      </dgm:prSet>
      <dgm:spPr/>
    </dgm:pt>
  </dgm:ptLst>
  <dgm:cxnLst>
    <dgm:cxn modelId="{CE7AE501-B667-403E-ADF6-7634EAA00CF3}" type="presOf" srcId="{C8DCC2BC-DD4D-4EEE-B4A4-3EA6E093028D}" destId="{D5D84B14-5A8D-461A-9640-7B4CE07FF9F1}" srcOrd="0" destOrd="0" presId="urn:microsoft.com/office/officeart/2005/8/layout/equation2"/>
    <dgm:cxn modelId="{CEC8AA37-F708-4B55-B165-F9314BF8DA65}" type="presOf" srcId="{2097A602-0799-47EF-864C-81AF0A5A5B13}" destId="{4BF4302C-7178-4796-82DD-D82E25A5DF6C}" srcOrd="0" destOrd="0" presId="urn:microsoft.com/office/officeart/2005/8/layout/equation2"/>
    <dgm:cxn modelId="{6868CD8F-0B8D-47BA-B7CC-4178F2E4C49F}" srcId="{2097A602-0799-47EF-864C-81AF0A5A5B13}" destId="{9438AE88-C9AC-467E-9A4C-0943A2CEDFF6}" srcOrd="2" destOrd="0" parTransId="{B68415B4-28EA-4114-B6BE-6DFCF52B7F6F}" sibTransId="{F86F63B1-1ACE-466C-AF9C-8B2A022E9AF8}"/>
    <dgm:cxn modelId="{F79AFC97-81B3-4101-AA0F-C2FD22F71715}" srcId="{2097A602-0799-47EF-864C-81AF0A5A5B13}" destId="{C8DCC2BC-DD4D-4EEE-B4A4-3EA6E093028D}" srcOrd="0" destOrd="0" parTransId="{13F62DC5-483F-4406-9242-1AEAD67B5743}" sibTransId="{B90FBA4D-7CAE-447E-9E32-A4EE4B7980F4}"/>
    <dgm:cxn modelId="{5447209A-A41E-47D8-B4AB-3223CF81A3C2}" srcId="{2097A602-0799-47EF-864C-81AF0A5A5B13}" destId="{BADE0BAA-57AC-491C-82A7-BE4E77454424}" srcOrd="1" destOrd="0" parTransId="{4A1C6C32-928F-47A5-AA32-39A92CE61DF3}" sibTransId="{E1A4A123-F79A-40B6-8082-A20B86AA3A68}"/>
    <dgm:cxn modelId="{B03AFFB7-2014-4259-9219-FC84A19273E9}" type="presOf" srcId="{9438AE88-C9AC-467E-9A4C-0943A2CEDFF6}" destId="{80E07994-B034-4AD0-8117-984C11C25B50}" srcOrd="0" destOrd="0" presId="urn:microsoft.com/office/officeart/2005/8/layout/equation2"/>
    <dgm:cxn modelId="{1FC51EBA-0A6E-43EF-93DA-8C1FB27AB938}" type="presOf" srcId="{E1A4A123-F79A-40B6-8082-A20B86AA3A68}" destId="{AFD8BC64-E19A-4F53-BE96-2E92C101D87D}" srcOrd="1" destOrd="0" presId="urn:microsoft.com/office/officeart/2005/8/layout/equation2"/>
    <dgm:cxn modelId="{FF202FCC-34EE-4EFD-803C-39AA1A24D687}" type="presOf" srcId="{BADE0BAA-57AC-491C-82A7-BE4E77454424}" destId="{6054D1B3-64CA-4CF1-B6F7-98909B863501}" srcOrd="0" destOrd="0" presId="urn:microsoft.com/office/officeart/2005/8/layout/equation2"/>
    <dgm:cxn modelId="{FA120EDF-1617-4A56-83D5-04FE3E4C77DC}" type="presOf" srcId="{B90FBA4D-7CAE-447E-9E32-A4EE4B7980F4}" destId="{D9E1759C-4715-4CB3-9537-E1CFF775DD8B}" srcOrd="0" destOrd="0" presId="urn:microsoft.com/office/officeart/2005/8/layout/equation2"/>
    <dgm:cxn modelId="{10B1F1ED-C9D1-4969-A362-9672E21E9D83}" type="presOf" srcId="{E1A4A123-F79A-40B6-8082-A20B86AA3A68}" destId="{3DF9ADF6-6168-4316-AE1A-96FB015473E7}" srcOrd="0" destOrd="0" presId="urn:microsoft.com/office/officeart/2005/8/layout/equation2"/>
    <dgm:cxn modelId="{B88F022D-2114-4D52-8A2E-6263A29D2CB5}" type="presParOf" srcId="{4BF4302C-7178-4796-82DD-D82E25A5DF6C}" destId="{151D7381-F183-4FC6-A205-D92722367055}" srcOrd="0" destOrd="0" presId="urn:microsoft.com/office/officeart/2005/8/layout/equation2"/>
    <dgm:cxn modelId="{69BFEBCD-FC1C-4486-9C9A-027BBB187EA7}" type="presParOf" srcId="{151D7381-F183-4FC6-A205-D92722367055}" destId="{D5D84B14-5A8D-461A-9640-7B4CE07FF9F1}" srcOrd="0" destOrd="0" presId="urn:microsoft.com/office/officeart/2005/8/layout/equation2"/>
    <dgm:cxn modelId="{9A779B5C-E96A-41D2-ABC6-0E3C1DFD8354}" type="presParOf" srcId="{151D7381-F183-4FC6-A205-D92722367055}" destId="{18A5BE60-5E7E-4AD2-8AF1-E3FA5C584FE9}" srcOrd="1" destOrd="0" presId="urn:microsoft.com/office/officeart/2005/8/layout/equation2"/>
    <dgm:cxn modelId="{49336C52-AB61-482B-8492-A74267C581FF}" type="presParOf" srcId="{151D7381-F183-4FC6-A205-D92722367055}" destId="{D9E1759C-4715-4CB3-9537-E1CFF775DD8B}" srcOrd="2" destOrd="0" presId="urn:microsoft.com/office/officeart/2005/8/layout/equation2"/>
    <dgm:cxn modelId="{9D724FAB-F640-413B-9D39-57310871ACF4}" type="presParOf" srcId="{151D7381-F183-4FC6-A205-D92722367055}" destId="{2BFC78A9-F34B-49B1-BE28-AD393E80B84D}" srcOrd="3" destOrd="0" presId="urn:microsoft.com/office/officeart/2005/8/layout/equation2"/>
    <dgm:cxn modelId="{FC2945C9-2186-44F9-83A5-89DE4A15A086}" type="presParOf" srcId="{151D7381-F183-4FC6-A205-D92722367055}" destId="{6054D1B3-64CA-4CF1-B6F7-98909B863501}" srcOrd="4" destOrd="0" presId="urn:microsoft.com/office/officeart/2005/8/layout/equation2"/>
    <dgm:cxn modelId="{53A0EC97-8EB2-4542-A2A0-7F2BD9BF0224}" type="presParOf" srcId="{4BF4302C-7178-4796-82DD-D82E25A5DF6C}" destId="{3DF9ADF6-6168-4316-AE1A-96FB015473E7}" srcOrd="1" destOrd="0" presId="urn:microsoft.com/office/officeart/2005/8/layout/equation2"/>
    <dgm:cxn modelId="{0CDF02F8-1348-461E-AB34-DF4D2BB129D4}" type="presParOf" srcId="{3DF9ADF6-6168-4316-AE1A-96FB015473E7}" destId="{AFD8BC64-E19A-4F53-BE96-2E92C101D87D}" srcOrd="0" destOrd="0" presId="urn:microsoft.com/office/officeart/2005/8/layout/equation2"/>
    <dgm:cxn modelId="{42091D09-64F2-4F35-9479-4D31E767F969}" type="presParOf" srcId="{4BF4302C-7178-4796-82DD-D82E25A5DF6C}" destId="{80E07994-B034-4AD0-8117-984C11C25B5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FB309-02B5-484B-9385-FC359A18F5DA}">
      <dsp:nvSpPr>
        <dsp:cNvPr id="0" name=""/>
        <dsp:cNvSpPr/>
      </dsp:nvSpPr>
      <dsp:spPr>
        <a:xfrm>
          <a:off x="831"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ADA7D-3DE1-456D-B52D-D0C1FB08B602}">
      <dsp:nvSpPr>
        <dsp:cNvPr id="0" name=""/>
        <dsp:cNvSpPr/>
      </dsp:nvSpPr>
      <dsp:spPr>
        <a:xfrm>
          <a:off x="430074"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STXinwei" panose="02010800040101010101" pitchFamily="2" charset="-122"/>
              <a:ea typeface="STXinwei" panose="02010800040101010101" pitchFamily="2" charset="-122"/>
            </a:rPr>
            <a:t>2012</a:t>
          </a:r>
          <a:r>
            <a:rPr lang="zh-CN" altLang="en-US" sz="1800" kern="1200" dirty="0">
              <a:latin typeface="STXinwei" panose="02010800040101010101" pitchFamily="2" charset="-122"/>
              <a:ea typeface="STXinwei" panose="02010800040101010101" pitchFamily="2" charset="-122"/>
            </a:rPr>
            <a:t>创建</a:t>
          </a:r>
          <a:endParaRPr lang="en-US" sz="1800" kern="1200" dirty="0">
            <a:latin typeface="STXinwei" panose="02010800040101010101" pitchFamily="2" charset="-122"/>
            <a:ea typeface="STXinwei" panose="02010800040101010101" pitchFamily="2" charset="-122"/>
          </a:endParaRPr>
        </a:p>
      </dsp:txBody>
      <dsp:txXfrm>
        <a:off x="448272" y="1552108"/>
        <a:ext cx="1322873" cy="584933"/>
      </dsp:txXfrm>
    </dsp:sp>
    <dsp:sp modelId="{C375AC92-5410-44FE-BAA1-4C41C11A3A4C}">
      <dsp:nvSpPr>
        <dsp:cNvPr id="0" name=""/>
        <dsp:cNvSpPr/>
      </dsp:nvSpPr>
      <dsp:spPr>
        <a:xfrm>
          <a:off x="1839422"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006E1-D4FD-4F67-A3ED-3A88261E8B0A}">
      <dsp:nvSpPr>
        <dsp:cNvPr id="0" name=""/>
        <dsp:cNvSpPr/>
      </dsp:nvSpPr>
      <dsp:spPr>
        <a:xfrm>
          <a:off x="2268665"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2014 V1.0</a:t>
          </a:r>
          <a:endParaRPr lang="en-US" sz="1900" kern="1200" dirty="0"/>
        </a:p>
      </dsp:txBody>
      <dsp:txXfrm>
        <a:off x="2286863" y="1552108"/>
        <a:ext cx="1322873" cy="584933"/>
      </dsp:txXfrm>
    </dsp:sp>
    <dsp:sp modelId="{FFB9E1D6-1D6C-4F35-BC18-27CA7DBEEB29}">
      <dsp:nvSpPr>
        <dsp:cNvPr id="0" name=""/>
        <dsp:cNvSpPr/>
      </dsp:nvSpPr>
      <dsp:spPr>
        <a:xfrm>
          <a:off x="3678013"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FF4A9-F875-48E3-B2D6-9E72D7EAF6ED}">
      <dsp:nvSpPr>
        <dsp:cNvPr id="0" name=""/>
        <dsp:cNvSpPr/>
      </dsp:nvSpPr>
      <dsp:spPr>
        <a:xfrm>
          <a:off x="4107256"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2015 V1.5</a:t>
          </a:r>
        </a:p>
      </dsp:txBody>
      <dsp:txXfrm>
        <a:off x="4125454" y="1552108"/>
        <a:ext cx="1322873" cy="584933"/>
      </dsp:txXfrm>
    </dsp:sp>
    <dsp:sp modelId="{434A8226-4915-46C8-8811-77E874F22489}">
      <dsp:nvSpPr>
        <dsp:cNvPr id="0" name=""/>
        <dsp:cNvSpPr/>
      </dsp:nvSpPr>
      <dsp:spPr>
        <a:xfrm>
          <a:off x="5516605"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8637E-BBCA-450C-A2B5-8F0C4437D7AA}">
      <dsp:nvSpPr>
        <dsp:cNvPr id="0" name=""/>
        <dsp:cNvSpPr/>
      </dsp:nvSpPr>
      <dsp:spPr>
        <a:xfrm>
          <a:off x="5945848"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2016 V2.0</a:t>
          </a:r>
        </a:p>
      </dsp:txBody>
      <dsp:txXfrm>
        <a:off x="5964046" y="1552108"/>
        <a:ext cx="1322873" cy="584933"/>
      </dsp:txXfrm>
    </dsp:sp>
    <dsp:sp modelId="{311871A6-AEBF-436D-8935-1FFC6292FC0D}">
      <dsp:nvSpPr>
        <dsp:cNvPr id="0" name=""/>
        <dsp:cNvSpPr/>
      </dsp:nvSpPr>
      <dsp:spPr>
        <a:xfrm>
          <a:off x="7355196"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5AAB6D-5ABA-4817-8584-89DB89B7B406}">
      <dsp:nvSpPr>
        <dsp:cNvPr id="0" name=""/>
        <dsp:cNvSpPr/>
      </dsp:nvSpPr>
      <dsp:spPr>
        <a:xfrm>
          <a:off x="7784439"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2017 V2.5</a:t>
          </a:r>
        </a:p>
      </dsp:txBody>
      <dsp:txXfrm>
        <a:off x="7802637" y="1552108"/>
        <a:ext cx="1322873" cy="584933"/>
      </dsp:txXfrm>
    </dsp:sp>
    <dsp:sp modelId="{C1A3E10B-479E-441B-92DD-678A51A815EA}">
      <dsp:nvSpPr>
        <dsp:cNvPr id="0" name=""/>
        <dsp:cNvSpPr/>
      </dsp:nvSpPr>
      <dsp:spPr>
        <a:xfrm>
          <a:off x="9193787" y="1378578"/>
          <a:ext cx="1609661" cy="621329"/>
        </a:xfrm>
        <a:prstGeom prst="chevron">
          <a:avLst>
            <a:gd name="adj" fmla="val 4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E3CF7-3028-4EB1-8AF0-EB0689CC58E9}">
      <dsp:nvSpPr>
        <dsp:cNvPr id="0" name=""/>
        <dsp:cNvSpPr/>
      </dsp:nvSpPr>
      <dsp:spPr>
        <a:xfrm>
          <a:off x="9623030" y="1533910"/>
          <a:ext cx="1359269" cy="621329"/>
        </a:xfrm>
        <a:prstGeom prst="roundRect">
          <a:avLst>
            <a:gd name="adj" fmla="val 10000"/>
          </a:avLst>
        </a:prstGeom>
        <a:solidFill>
          <a:schemeClr val="lt1">
            <a:alpha val="90000"/>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2020 V3.0</a:t>
          </a:r>
        </a:p>
      </dsp:txBody>
      <dsp:txXfrm>
        <a:off x="9641228" y="1552108"/>
        <a:ext cx="1322873" cy="584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84B14-5A8D-461A-9640-7B4CE07FF9F1}">
      <dsp:nvSpPr>
        <dsp:cNvPr id="0" name=""/>
        <dsp:cNvSpPr/>
      </dsp:nvSpPr>
      <dsp:spPr>
        <a:xfrm>
          <a:off x="1032056" y="1855"/>
          <a:ext cx="1346340" cy="1346340"/>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ts val="0"/>
            </a:spcAft>
            <a:buNone/>
          </a:pPr>
          <a:r>
            <a:rPr lang="en-US" altLang="zh-CN" sz="1600" b="1" kern="1200" dirty="0">
              <a:latin typeface="STXinwei" panose="02010800040101010101" pitchFamily="2" charset="-122"/>
              <a:ea typeface="STXinwei" panose="02010800040101010101" pitchFamily="2" charset="-122"/>
            </a:rPr>
            <a:t>ANSI</a:t>
          </a:r>
        </a:p>
        <a:p>
          <a:pPr marL="0" lvl="0" indent="0" algn="ctr" defTabSz="711200">
            <a:lnSpc>
              <a:spcPct val="100000"/>
            </a:lnSpc>
            <a:spcBef>
              <a:spcPct val="0"/>
            </a:spcBef>
            <a:spcAft>
              <a:spcPts val="0"/>
            </a:spcAft>
            <a:buNone/>
          </a:pPr>
          <a:r>
            <a:rPr lang="en-US" altLang="zh-CN" sz="1600" b="1" kern="1200" dirty="0">
              <a:latin typeface="STXinwei" panose="02010800040101010101" pitchFamily="2" charset="-122"/>
              <a:ea typeface="STXinwei" panose="02010800040101010101" pitchFamily="2" charset="-122"/>
            </a:rPr>
            <a:t>SQL</a:t>
          </a:r>
          <a:endParaRPr lang="en-US" sz="1600" b="1" kern="1200" dirty="0">
            <a:latin typeface="STXinwei" panose="02010800040101010101" pitchFamily="2" charset="-122"/>
            <a:ea typeface="STXinwei" panose="02010800040101010101" pitchFamily="2" charset="-122"/>
          </a:endParaRPr>
        </a:p>
      </dsp:txBody>
      <dsp:txXfrm>
        <a:off x="1229223" y="199022"/>
        <a:ext cx="952006" cy="952006"/>
      </dsp:txXfrm>
    </dsp:sp>
    <dsp:sp modelId="{D9E1759C-4715-4CB3-9537-E1CFF775DD8B}">
      <dsp:nvSpPr>
        <dsp:cNvPr id="0" name=""/>
        <dsp:cNvSpPr/>
      </dsp:nvSpPr>
      <dsp:spPr>
        <a:xfrm>
          <a:off x="1314788" y="1457518"/>
          <a:ext cx="780877" cy="780877"/>
        </a:xfrm>
        <a:prstGeom prst="mathPlus">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418293" y="1756125"/>
        <a:ext cx="573867" cy="183663"/>
      </dsp:txXfrm>
    </dsp:sp>
    <dsp:sp modelId="{6054D1B3-64CA-4CF1-B6F7-98909B863501}">
      <dsp:nvSpPr>
        <dsp:cNvPr id="0" name=""/>
        <dsp:cNvSpPr/>
      </dsp:nvSpPr>
      <dsp:spPr>
        <a:xfrm>
          <a:off x="1032056" y="2347719"/>
          <a:ext cx="1346340" cy="1346340"/>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STXinwei" panose="02010800040101010101" pitchFamily="2" charset="-122"/>
              <a:ea typeface="STXinwei" panose="02010800040101010101" pitchFamily="2" charset="-122"/>
            </a:rPr>
            <a:t>Distributed Computing and Storage Hadoop</a:t>
          </a:r>
          <a:endParaRPr lang="en-US" sz="1400" b="1" kern="1200" dirty="0">
            <a:latin typeface="STXinwei" panose="02010800040101010101" pitchFamily="2" charset="-122"/>
            <a:ea typeface="STXinwei" panose="02010800040101010101" pitchFamily="2" charset="-122"/>
          </a:endParaRPr>
        </a:p>
      </dsp:txBody>
      <dsp:txXfrm>
        <a:off x="1229223" y="2544886"/>
        <a:ext cx="952006" cy="952006"/>
      </dsp:txXfrm>
    </dsp:sp>
    <dsp:sp modelId="{3DF9ADF6-6168-4316-AE1A-96FB015473E7}">
      <dsp:nvSpPr>
        <dsp:cNvPr id="0" name=""/>
        <dsp:cNvSpPr/>
      </dsp:nvSpPr>
      <dsp:spPr>
        <a:xfrm>
          <a:off x="2580348" y="1597538"/>
          <a:ext cx="428136" cy="500838"/>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2580348" y="1697706"/>
        <a:ext cx="299695" cy="300502"/>
      </dsp:txXfrm>
    </dsp:sp>
    <dsp:sp modelId="{80E07994-B034-4AD0-8117-984C11C25B50}">
      <dsp:nvSpPr>
        <dsp:cNvPr id="0" name=""/>
        <dsp:cNvSpPr/>
      </dsp:nvSpPr>
      <dsp:spPr>
        <a:xfrm>
          <a:off x="3186201" y="1056511"/>
          <a:ext cx="1679721" cy="1582892"/>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STXinwei" panose="02010800040101010101" pitchFamily="2" charset="-122"/>
              <a:ea typeface="STXinwei" panose="02010800040101010101" pitchFamily="2" charset="-122"/>
            </a:rPr>
            <a:t>Hadoop RDBMS</a:t>
          </a:r>
        </a:p>
      </dsp:txBody>
      <dsp:txXfrm>
        <a:off x="3432190" y="1288320"/>
        <a:ext cx="1187743" cy="11192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dirty="0"/>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6/19/2020</a:t>
            </a:fld>
            <a:endParaRPr lang="en-US" dirty="0"/>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dirty="0"/>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Charles.ye@fastrivertech.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www.kuaihetech.com/" TargetMode="External"/><Relationship Id="rId4" Type="http://schemas.openxmlformats.org/officeDocument/2006/relationships/hyperlink" Target="http://www.fastrivertech.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descr="屏幕剪辑">
            <a:extLst>
              <a:ext uri="{FF2B5EF4-FFF2-40B4-BE49-F238E27FC236}">
                <a16:creationId xmlns:a16="http://schemas.microsoft.com/office/drawing/2014/main" id="{BE6F2E27-5CA0-4E08-9E35-2DC2BA68A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8" y="270933"/>
            <a:ext cx="6079066" cy="6333067"/>
          </a:xfrm>
          <a:prstGeom prst="rect">
            <a:avLst/>
          </a:prstGeom>
        </p:spPr>
      </p:pic>
      <p:sp>
        <p:nvSpPr>
          <p:cNvPr id="15" name="Title 1">
            <a:extLst>
              <a:ext uri="{FF2B5EF4-FFF2-40B4-BE49-F238E27FC236}">
                <a16:creationId xmlns:a16="http://schemas.microsoft.com/office/drawing/2014/main" id="{E9F23F1E-3CAC-4711-BD4B-662EA0E93229}"/>
              </a:ext>
            </a:extLst>
          </p:cNvPr>
          <p:cNvSpPr>
            <a:spLocks noGrp="1"/>
          </p:cNvSpPr>
          <p:nvPr>
            <p:ph type="ctrTitle"/>
          </p:nvPr>
        </p:nvSpPr>
        <p:spPr>
          <a:xfrm>
            <a:off x="1090686" y="1611488"/>
            <a:ext cx="10744481" cy="974036"/>
          </a:xfrm>
        </p:spPr>
        <p:txBody>
          <a:bodyPr/>
          <a:lstStyle/>
          <a:p>
            <a:r>
              <a:rPr lang="zh-CN" altLang="en-US" sz="44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下一代智能大数据库 </a:t>
            </a:r>
            <a:r>
              <a:rPr lang="en-US" altLang="zh-CN" sz="44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SPLICE MACHINE</a:t>
            </a:r>
            <a:endParaRPr lang="en-US" sz="6000" dirty="0">
              <a:latin typeface="STXinwei" panose="02010800040101010101" pitchFamily="2" charset="-122"/>
              <a:ea typeface="STXinwei" panose="02010800040101010101" pitchFamily="2" charset="-122"/>
            </a:endParaRPr>
          </a:p>
        </p:txBody>
      </p:sp>
      <p:sp>
        <p:nvSpPr>
          <p:cNvPr id="16" name="Subtitle 2">
            <a:extLst>
              <a:ext uri="{FF2B5EF4-FFF2-40B4-BE49-F238E27FC236}">
                <a16:creationId xmlns:a16="http://schemas.microsoft.com/office/drawing/2014/main" id="{859167BF-129A-4369-B181-C4EE625EB96F}"/>
              </a:ext>
            </a:extLst>
          </p:cNvPr>
          <p:cNvSpPr>
            <a:spLocks noGrp="1"/>
          </p:cNvSpPr>
          <p:nvPr>
            <p:ph type="subTitle" idx="1"/>
          </p:nvPr>
        </p:nvSpPr>
        <p:spPr>
          <a:xfrm>
            <a:off x="1311502" y="2662860"/>
            <a:ext cx="8462434" cy="974036"/>
          </a:xfrm>
        </p:spPr>
        <p:txBody>
          <a:bodyPr/>
          <a:lstStyle/>
          <a:p>
            <a:r>
              <a:rPr lang="en-US" altLang="ja-JP" sz="3200" b="1" dirty="0">
                <a:latin typeface="STXinwei" panose="02010800040101010101" pitchFamily="2" charset="-122"/>
                <a:ea typeface="STXinwei" panose="02010800040101010101" pitchFamily="2" charset="-122"/>
              </a:rPr>
              <a:t>- </a:t>
            </a:r>
            <a:r>
              <a:rPr lang="zh-CN" altLang="en-US" sz="28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赋能</a:t>
            </a:r>
            <a:r>
              <a:rPr lang="en-US" altLang="zh-CN" b="1" dirty="0">
                <a:latin typeface="STXinwei" panose="02010800040101010101" pitchFamily="2" charset="-122"/>
                <a:ea typeface="STXinwei" panose="02010800040101010101" pitchFamily="2" charset="-122"/>
              </a:rPr>
              <a:t>OLTP</a:t>
            </a:r>
            <a:r>
              <a:rPr lang="en-US" altLang="zh-CN" sz="2800" b="1" dirty="0">
                <a:latin typeface="STXinwei" panose="02010800040101010101" pitchFamily="2" charset="-122"/>
                <a:ea typeface="STXinwei" panose="02010800040101010101" pitchFamily="2" charset="-122"/>
              </a:rPr>
              <a:t>(</a:t>
            </a:r>
            <a:r>
              <a:rPr lang="zh-CN" altLang="en-US" sz="2800" b="1" dirty="0">
                <a:latin typeface="STXinwei" panose="02010800040101010101" pitchFamily="2" charset="-122"/>
                <a:ea typeface="STXinwei" panose="02010800040101010101" pitchFamily="2" charset="-122"/>
              </a:rPr>
              <a:t>联机事务处理</a:t>
            </a:r>
            <a:r>
              <a:rPr lang="en-US" altLang="zh-CN" sz="2800" b="1" dirty="0">
                <a:latin typeface="STXinwei" panose="02010800040101010101" pitchFamily="2" charset="-122"/>
                <a:ea typeface="STXinwei" panose="02010800040101010101" pitchFamily="2" charset="-122"/>
              </a:rPr>
              <a:t>)</a:t>
            </a:r>
            <a:r>
              <a:rPr lang="ja-JP" altLang="en-US" sz="2800" b="1" dirty="0">
                <a:latin typeface="STXinwei" panose="02010800040101010101" pitchFamily="2" charset="-122"/>
                <a:ea typeface="STXinwei" panose="02010800040101010101" pitchFamily="2" charset="-122"/>
              </a:rPr>
              <a:t> </a:t>
            </a:r>
            <a:r>
              <a:rPr lang="ja-JP" altLang="en-US"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OLAP</a:t>
            </a:r>
            <a:r>
              <a:rPr lang="en-US" altLang="zh-CN" sz="2800" b="1" dirty="0">
                <a:latin typeface="STXinwei" panose="02010800040101010101" pitchFamily="2" charset="-122"/>
                <a:ea typeface="STXinwei" panose="02010800040101010101" pitchFamily="2" charset="-122"/>
              </a:rPr>
              <a:t>(</a:t>
            </a:r>
            <a:r>
              <a:rPr lang="zh-CN" altLang="en-US" sz="2800" b="1" dirty="0">
                <a:latin typeface="STXinwei" panose="02010800040101010101" pitchFamily="2" charset="-122"/>
                <a:ea typeface="STXinwei" panose="02010800040101010101" pitchFamily="2" charset="-122"/>
              </a:rPr>
              <a:t>联机分析处理</a:t>
            </a:r>
            <a:r>
              <a:rPr lang="en-US" altLang="zh-CN" sz="2800" b="1" dirty="0">
                <a:latin typeface="STXinwei" panose="02010800040101010101" pitchFamily="2" charset="-122"/>
                <a:ea typeface="STXinwei" panose="02010800040101010101" pitchFamily="2" charset="-122"/>
              </a:rPr>
              <a:t>) </a:t>
            </a:r>
            <a:r>
              <a:rPr lang="ja-JP" altLang="en-US" sz="2800" b="1" dirty="0">
                <a:latin typeface="STXinwei" panose="02010800040101010101" pitchFamily="2" charset="-122"/>
                <a:ea typeface="STXinwei" panose="02010800040101010101" pitchFamily="2" charset="-122"/>
              </a:rPr>
              <a:t>、 </a:t>
            </a:r>
            <a:r>
              <a:rPr lang="zh-CN" altLang="en-US" sz="2800" b="1" dirty="0">
                <a:latin typeface="STXinwei" panose="02010800040101010101" pitchFamily="2" charset="-122"/>
                <a:ea typeface="STXinwei" panose="02010800040101010101" pitchFamily="2" charset="-122"/>
              </a:rPr>
              <a:t>及</a:t>
            </a:r>
            <a:r>
              <a:rPr lang="en-US" altLang="zh-CN" b="1" dirty="0">
                <a:latin typeface="STXinwei" panose="02010800040101010101" pitchFamily="2" charset="-122"/>
                <a:ea typeface="STXinwei" panose="02010800040101010101" pitchFamily="2" charset="-122"/>
              </a:rPr>
              <a:t>AI/ML</a:t>
            </a:r>
            <a:r>
              <a:rPr lang="zh-CN" altLang="en-US" sz="2800" b="1" dirty="0">
                <a:latin typeface="STXinwei" panose="02010800040101010101" pitchFamily="2" charset="-122"/>
                <a:ea typeface="STXinwei" panose="02010800040101010101" pitchFamily="2" charset="-122"/>
              </a:rPr>
              <a:t>（</a:t>
            </a:r>
            <a:r>
              <a:rPr lang="zh-CN" altLang="en-US" sz="28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人工智能）</a:t>
            </a:r>
            <a:endParaRPr lang="en-US" sz="2800" b="1" dirty="0">
              <a:latin typeface="STXinwei" panose="02010800040101010101" pitchFamily="2" charset="-122"/>
              <a:ea typeface="STXinwei" panose="02010800040101010101" pitchFamily="2" charset="-122"/>
            </a:endParaRPr>
          </a:p>
        </p:txBody>
      </p:sp>
      <p:sp>
        <p:nvSpPr>
          <p:cNvPr id="17" name="Title 1">
            <a:extLst>
              <a:ext uri="{FF2B5EF4-FFF2-40B4-BE49-F238E27FC236}">
                <a16:creationId xmlns:a16="http://schemas.microsoft.com/office/drawing/2014/main" id="{E37B0C5B-A4D8-49EB-AB67-024E55EA2256}"/>
              </a:ext>
            </a:extLst>
          </p:cNvPr>
          <p:cNvSpPr txBox="1">
            <a:spLocks/>
          </p:cNvSpPr>
          <p:nvPr/>
        </p:nvSpPr>
        <p:spPr>
          <a:xfrm>
            <a:off x="2552701" y="4476610"/>
            <a:ext cx="6362700" cy="1287675"/>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ctr">
              <a:spcBef>
                <a:spcPts val="1000"/>
              </a:spcBef>
            </a:pPr>
            <a:r>
              <a:rPr lang="ja-JP" altLang="en-US" sz="2800" b="1" dirty="0">
                <a:solidFill>
                  <a:schemeClr val="bg1"/>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快</a:t>
            </a:r>
            <a:r>
              <a:rPr lang="zh-CN" altLang="en-US" sz="2800" b="1" dirty="0">
                <a:solidFill>
                  <a:schemeClr val="bg1"/>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阳科技（苏州）有限</a:t>
            </a:r>
            <a:r>
              <a:rPr lang="ja-JP" altLang="en-US" sz="2800" b="1" dirty="0">
                <a:solidFill>
                  <a:schemeClr val="bg1"/>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公司</a:t>
            </a:r>
            <a:endParaRPr lang="en-US" altLang="zh-CN" sz="2800" b="1" dirty="0">
              <a:solidFill>
                <a:schemeClr val="bg1"/>
              </a:solidFill>
              <a:latin typeface="STXinwei" panose="02010800040101010101" pitchFamily="2" charset="-122"/>
              <a:ea typeface="STXinwei" panose="02010800040101010101" pitchFamily="2" charset="-122"/>
              <a:cs typeface="+mn-cs"/>
            </a:endParaRPr>
          </a:p>
          <a:p>
            <a:pPr algn="ctr">
              <a:spcBef>
                <a:spcPts val="1000"/>
              </a:spcBef>
            </a:pPr>
            <a:r>
              <a:rPr lang="en-US" altLang="zh-CN" sz="2400" b="1" dirty="0">
                <a:solidFill>
                  <a:schemeClr val="bg1"/>
                </a:solidFill>
                <a:latin typeface="STXinwei" panose="02010800040101010101" pitchFamily="2" charset="-122"/>
                <a:ea typeface="STXinwei" panose="02010800040101010101" pitchFamily="2" charset="-122"/>
                <a:cs typeface="+mn-cs"/>
              </a:rPr>
              <a:t>2020 </a:t>
            </a:r>
            <a:r>
              <a:rPr lang="zh-CN" altLang="en-US" sz="2400" b="1" dirty="0">
                <a:solidFill>
                  <a:schemeClr val="bg1"/>
                </a:solidFill>
                <a:latin typeface="STXinwei" panose="02010800040101010101" pitchFamily="2" charset="-122"/>
                <a:ea typeface="STXinwei" panose="02010800040101010101" pitchFamily="2" charset="-122"/>
                <a:cs typeface="+mn-cs"/>
              </a:rPr>
              <a:t>年</a:t>
            </a:r>
            <a:r>
              <a:rPr lang="en-US" altLang="zh-CN" sz="2400" b="1" dirty="0">
                <a:solidFill>
                  <a:schemeClr val="bg1"/>
                </a:solidFill>
                <a:latin typeface="STXinwei" panose="02010800040101010101" pitchFamily="2" charset="-122"/>
                <a:ea typeface="STXinwei" panose="02010800040101010101" pitchFamily="2" charset="-122"/>
                <a:cs typeface="+mn-cs"/>
              </a:rPr>
              <a:t>6</a:t>
            </a:r>
            <a:r>
              <a:rPr lang="zh-CN" altLang="en-US" sz="2400" b="1" dirty="0">
                <a:solidFill>
                  <a:schemeClr val="bg1"/>
                </a:solidFill>
                <a:latin typeface="STXinwei" panose="02010800040101010101" pitchFamily="2" charset="-122"/>
                <a:ea typeface="STXinwei" panose="02010800040101010101" pitchFamily="2" charset="-122"/>
                <a:cs typeface="+mn-cs"/>
              </a:rPr>
              <a:t>月</a:t>
            </a:r>
            <a:endParaRPr lang="en-US" altLang="zh-CN" sz="2400" b="1" dirty="0">
              <a:solidFill>
                <a:schemeClr val="bg1"/>
              </a:solidFill>
              <a:latin typeface="STXinwei" panose="02010800040101010101" pitchFamily="2" charset="-122"/>
              <a:ea typeface="STXinwei" panose="02010800040101010101" pitchFamily="2" charset="-122"/>
              <a:cs typeface="+mn-cs"/>
            </a:endParaRPr>
          </a:p>
          <a:p>
            <a:pPr>
              <a:spcBef>
                <a:spcPts val="1000"/>
              </a:spcBef>
            </a:pPr>
            <a:endParaRPr lang="en-US" sz="1800" dirty="0">
              <a:solidFill>
                <a:schemeClr val="bg1"/>
              </a:solidFill>
              <a:latin typeface="+mj-lt"/>
              <a:ea typeface="+mn-ea"/>
              <a:cs typeface="+mn-cs"/>
            </a:endParaRPr>
          </a:p>
        </p:txBody>
      </p:sp>
    </p:spTree>
    <p:extLst>
      <p:ext uri="{BB962C8B-B14F-4D97-AF65-F5344CB8AC3E}">
        <p14:creationId xmlns:p14="http://schemas.microsoft.com/office/powerpoint/2010/main" val="406405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zh-CN" altLang="en-US" sz="32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3200" b="1" dirty="0">
                <a:solidFill>
                  <a:schemeClr val="accent2">
                    <a:lumMod val="75000"/>
                  </a:schemeClr>
                </a:solidFill>
                <a:latin typeface="STXinwei" panose="02010800040101010101" pitchFamily="2" charset="-122"/>
                <a:ea typeface="STXinwei" panose="02010800040101010101" pitchFamily="2" charset="-122"/>
              </a:rPr>
              <a:t>SPLICE MACHINE</a:t>
            </a:r>
            <a:r>
              <a:rPr lang="zh-CN" altLang="en-US" sz="3200" b="1" dirty="0">
                <a:solidFill>
                  <a:schemeClr val="accent2">
                    <a:lumMod val="75000"/>
                  </a:schemeClr>
                </a:solidFill>
                <a:latin typeface="STXinwei" panose="02010800040101010101" pitchFamily="2" charset="-122"/>
                <a:ea typeface="STXinwei" panose="02010800040101010101" pitchFamily="2" charset="-122"/>
              </a:rPr>
              <a:t>目前的技术</a:t>
            </a:r>
            <a:endParaRPr lang="en-US" sz="32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D6C02E9-C212-457C-9453-7A8A4283F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
        <p:nvSpPr>
          <p:cNvPr id="4" name="Rectangle 3">
            <a:extLst>
              <a:ext uri="{FF2B5EF4-FFF2-40B4-BE49-F238E27FC236}">
                <a16:creationId xmlns:a16="http://schemas.microsoft.com/office/drawing/2014/main" id="{21F7E9EB-040D-4468-B749-A4B8EF57DBD4}"/>
              </a:ext>
            </a:extLst>
          </p:cNvPr>
          <p:cNvSpPr/>
          <p:nvPr/>
        </p:nvSpPr>
        <p:spPr>
          <a:xfrm>
            <a:off x="604434" y="1444172"/>
            <a:ext cx="10161273" cy="3477875"/>
          </a:xfrm>
          <a:prstGeom prst="rect">
            <a:avLst/>
          </a:prstGeom>
        </p:spPr>
        <p:txBody>
          <a:bodyPr wrap="square">
            <a:spAutoFit/>
          </a:bodyPr>
          <a:lstStyle/>
          <a:p>
            <a:r>
              <a:rPr lang="en-US" sz="2000" b="1" dirty="0">
                <a:solidFill>
                  <a:schemeClr val="accent2">
                    <a:lumMod val="75000"/>
                  </a:schemeClr>
                </a:solidFill>
                <a:latin typeface="STXinwei" panose="02010800040101010101" pitchFamily="2" charset="-122"/>
                <a:ea typeface="STXinwei" panose="02010800040101010101" pitchFamily="2" charset="-122"/>
              </a:rPr>
              <a:t>Traditional RDBMS Database  - </a:t>
            </a:r>
            <a:r>
              <a:rPr lang="en-US" dirty="0">
                <a:solidFill>
                  <a:schemeClr val="accent2">
                    <a:lumMod val="75000"/>
                  </a:schemeClr>
                </a:solidFill>
              </a:rPr>
              <a:t>Oracle and IBM DB2</a:t>
            </a:r>
          </a:p>
          <a:p>
            <a:pPr marL="285750" indent="-285750">
              <a:buFont typeface="Wingdings" panose="05000000000000000000" pitchFamily="2" charset="2"/>
              <a:buChar char="q"/>
            </a:pPr>
            <a:r>
              <a:rPr lang="en-US" b="1" dirty="0">
                <a:solidFill>
                  <a:schemeClr val="accent2">
                    <a:lumMod val="75000"/>
                  </a:schemeClr>
                </a:solidFill>
                <a:latin typeface="+mn-ea"/>
              </a:rPr>
              <a:t>Pros </a:t>
            </a:r>
            <a:r>
              <a:rPr lang="zh-CN" altLang="en-US" b="1" dirty="0">
                <a:solidFill>
                  <a:schemeClr val="accent2">
                    <a:lumMod val="75000"/>
                  </a:schemeClr>
                </a:solidFill>
                <a:latin typeface="+mn-ea"/>
              </a:rPr>
              <a:t>利</a:t>
            </a:r>
            <a:endParaRPr lang="en-US" altLang="zh-CN" b="1" dirty="0">
              <a:solidFill>
                <a:schemeClr val="accent2">
                  <a:lumMod val="75000"/>
                </a:schemeClr>
              </a:solidFill>
              <a:latin typeface="+mn-ea"/>
            </a:endParaRPr>
          </a:p>
          <a:p>
            <a:pPr marL="742950" lvl="1" indent="-285750">
              <a:buFont typeface="Wingdings" panose="05000000000000000000" pitchFamily="2" charset="2"/>
              <a:buChar char="§"/>
            </a:pPr>
            <a:r>
              <a:rPr lang="en-US" dirty="0"/>
              <a:t>Supports </a:t>
            </a:r>
            <a:r>
              <a:rPr lang="en-US" altLang="zh-CN" dirty="0"/>
              <a:t>R</a:t>
            </a:r>
            <a:r>
              <a:rPr lang="en-US" dirty="0"/>
              <a:t>eal-time </a:t>
            </a:r>
            <a:r>
              <a:rPr lang="en-US" altLang="zh-CN" dirty="0"/>
              <a:t>U</a:t>
            </a:r>
            <a:r>
              <a:rPr lang="en-US" dirty="0"/>
              <a:t>pdates</a:t>
            </a:r>
          </a:p>
          <a:p>
            <a:pPr marL="285750" indent="-285750">
              <a:buFont typeface="Wingdings" panose="05000000000000000000" pitchFamily="2" charset="2"/>
              <a:buChar char="q"/>
            </a:pPr>
            <a:r>
              <a:rPr lang="en-US" b="1" dirty="0">
                <a:solidFill>
                  <a:schemeClr val="accent2">
                    <a:lumMod val="75000"/>
                  </a:schemeClr>
                </a:solidFill>
              </a:rPr>
              <a:t>Cons </a:t>
            </a:r>
            <a:r>
              <a:rPr lang="zh-CN" altLang="en-US" b="1" dirty="0">
                <a:solidFill>
                  <a:schemeClr val="accent2">
                    <a:lumMod val="75000"/>
                  </a:schemeClr>
                </a:solidFill>
              </a:rPr>
              <a:t>弊</a:t>
            </a:r>
            <a:endParaRPr lang="en-US" altLang="zh-CN" b="1" dirty="0">
              <a:solidFill>
                <a:schemeClr val="accent2">
                  <a:lumMod val="75000"/>
                </a:schemeClr>
              </a:solidFill>
            </a:endParaRPr>
          </a:p>
          <a:p>
            <a:pPr marL="742950" lvl="1" indent="-285750">
              <a:buFont typeface="Wingdings" panose="05000000000000000000" pitchFamily="2" charset="2"/>
              <a:buChar char="§"/>
            </a:pPr>
            <a:r>
              <a:rPr lang="en-US" dirty="0"/>
              <a:t>Requires </a:t>
            </a:r>
            <a:r>
              <a:rPr lang="en-US" altLang="zh-CN" dirty="0"/>
              <a:t>E</a:t>
            </a:r>
            <a:r>
              <a:rPr lang="en-US" dirty="0"/>
              <a:t>xpensive </a:t>
            </a:r>
            <a:r>
              <a:rPr lang="en-US" altLang="zh-CN" dirty="0"/>
              <a:t>H</a:t>
            </a:r>
            <a:r>
              <a:rPr lang="en-US" dirty="0"/>
              <a:t>ardware to </a:t>
            </a:r>
            <a:r>
              <a:rPr lang="en-US" altLang="zh-CN" dirty="0"/>
              <a:t>S</a:t>
            </a:r>
            <a:r>
              <a:rPr lang="en-US" dirty="0"/>
              <a:t>cale up</a:t>
            </a:r>
          </a:p>
          <a:p>
            <a:pPr marL="742950" lvl="1" indent="-285750">
              <a:buFont typeface="Wingdings" panose="05000000000000000000" pitchFamily="2" charset="2"/>
              <a:buChar char="§"/>
            </a:pPr>
            <a:r>
              <a:rPr lang="en-US" altLang="zh-CN" dirty="0"/>
              <a:t>Cost-Prohibitive</a:t>
            </a:r>
            <a:endParaRPr lang="en-US" dirty="0"/>
          </a:p>
          <a:p>
            <a:endParaRPr lang="en-US" dirty="0"/>
          </a:p>
          <a:p>
            <a:r>
              <a:rPr lang="en-US" sz="2000" b="1" dirty="0">
                <a:solidFill>
                  <a:schemeClr val="accent2">
                    <a:lumMod val="75000"/>
                  </a:schemeClr>
                </a:solidFill>
                <a:latin typeface="STXinwei" panose="02010800040101010101" pitchFamily="2" charset="-122"/>
                <a:ea typeface="STXinwei" panose="02010800040101010101" pitchFamily="2" charset="-122"/>
              </a:rPr>
              <a:t>Open Source Databases</a:t>
            </a:r>
            <a:r>
              <a:rPr lang="en-US" dirty="0"/>
              <a:t> </a:t>
            </a:r>
            <a:r>
              <a:rPr lang="en-US" dirty="0">
                <a:solidFill>
                  <a:schemeClr val="accent2">
                    <a:lumMod val="75000"/>
                  </a:schemeClr>
                </a:solidFill>
              </a:rPr>
              <a:t>- MySQL and PostgreSQL</a:t>
            </a:r>
          </a:p>
          <a:p>
            <a:pPr marL="285750" indent="-285750">
              <a:buFont typeface="Wingdings" panose="05000000000000000000" pitchFamily="2" charset="2"/>
              <a:buChar char="q"/>
            </a:pPr>
            <a:r>
              <a:rPr lang="en-US" b="1" dirty="0">
                <a:solidFill>
                  <a:schemeClr val="accent2">
                    <a:lumMod val="75000"/>
                  </a:schemeClr>
                </a:solidFill>
                <a:latin typeface="+mn-ea"/>
              </a:rPr>
              <a:t>Cons </a:t>
            </a:r>
            <a:r>
              <a:rPr lang="zh-CN" altLang="en-US" b="1" dirty="0">
                <a:solidFill>
                  <a:schemeClr val="accent2">
                    <a:lumMod val="75000"/>
                  </a:schemeClr>
                </a:solidFill>
                <a:latin typeface="+mn-ea"/>
              </a:rPr>
              <a:t>弊</a:t>
            </a:r>
            <a:endParaRPr lang="en-US" altLang="zh-CN" b="1" dirty="0">
              <a:solidFill>
                <a:schemeClr val="accent2">
                  <a:lumMod val="75000"/>
                </a:schemeClr>
              </a:solidFill>
              <a:latin typeface="+mn-ea"/>
            </a:endParaRPr>
          </a:p>
          <a:p>
            <a:pPr marL="742950" lvl="1" indent="-285750">
              <a:buFont typeface="Wingdings" panose="05000000000000000000" pitchFamily="2" charset="2"/>
              <a:buChar char="§"/>
            </a:pPr>
            <a:r>
              <a:rPr lang="en-US" dirty="0"/>
              <a:t>Unable to </a:t>
            </a:r>
            <a:r>
              <a:rPr lang="en-US" altLang="zh-CN" dirty="0"/>
              <a:t>S</a:t>
            </a:r>
            <a:r>
              <a:rPr lang="en-US" dirty="0"/>
              <a:t>cale </a:t>
            </a:r>
            <a:r>
              <a:rPr lang="en-US" altLang="zh-CN" dirty="0"/>
              <a:t>B</a:t>
            </a:r>
            <a:r>
              <a:rPr lang="en-US" dirty="0"/>
              <a:t>eyond a few </a:t>
            </a:r>
            <a:r>
              <a:rPr lang="en-US" altLang="zh-CN" dirty="0"/>
              <a:t>T</a:t>
            </a:r>
            <a:r>
              <a:rPr lang="en-US" dirty="0"/>
              <a:t>erabytes (</a:t>
            </a:r>
            <a:r>
              <a:rPr lang="en-US" altLang="zh-CN" dirty="0"/>
              <a:t>Requires </a:t>
            </a:r>
            <a:r>
              <a:rPr lang="en-US" dirty="0"/>
              <a:t>Manual sharding or </a:t>
            </a:r>
            <a:r>
              <a:rPr lang="en-US" altLang="zh-CN" dirty="0"/>
              <a:t>R</a:t>
            </a:r>
            <a:r>
              <a:rPr lang="en-US" dirty="0"/>
              <a:t>ewrite applications)</a:t>
            </a:r>
          </a:p>
          <a:p>
            <a:pPr marL="742950" lvl="1" indent="-285750">
              <a:buFont typeface="Wingdings" panose="05000000000000000000" pitchFamily="2" charset="2"/>
              <a:buChar char="§"/>
            </a:pPr>
            <a:r>
              <a:rPr lang="en-US" altLang="zh-CN" dirty="0"/>
              <a:t>Maintenance Nightmare</a:t>
            </a:r>
            <a:r>
              <a:rPr lang="en-US" dirty="0"/>
              <a:t> </a:t>
            </a:r>
          </a:p>
          <a:p>
            <a:endParaRPr lang="en-US" dirty="0"/>
          </a:p>
        </p:txBody>
      </p:sp>
      <p:sp>
        <p:nvSpPr>
          <p:cNvPr id="2" name="Rectangle 1">
            <a:extLst>
              <a:ext uri="{FF2B5EF4-FFF2-40B4-BE49-F238E27FC236}">
                <a16:creationId xmlns:a16="http://schemas.microsoft.com/office/drawing/2014/main" id="{7B77566E-11A5-4D6B-8AE5-DCD3E8F8ACC6}"/>
              </a:ext>
            </a:extLst>
          </p:cNvPr>
          <p:cNvSpPr/>
          <p:nvPr/>
        </p:nvSpPr>
        <p:spPr>
          <a:xfrm>
            <a:off x="1411706" y="4935210"/>
            <a:ext cx="8813913" cy="646331"/>
          </a:xfrm>
          <a:prstGeom prst="rect">
            <a:avLst/>
          </a:prstGeom>
        </p:spPr>
        <p:txBody>
          <a:bodyPr wrap="square">
            <a:spAutoFit/>
          </a:bodyPr>
          <a:lstStyle/>
          <a:p>
            <a:r>
              <a:rPr lang="en-US" dirty="0">
                <a:latin typeface="STXinwei" panose="02010800040101010101" pitchFamily="2" charset="-122"/>
                <a:ea typeface="STXinwei" panose="02010800040101010101" pitchFamily="2" charset="-122"/>
              </a:rPr>
              <a:t>Not Right Combination  of Scalability, Consistency, Accessibility, and Recency to Cost-Effectively Handle Big Data</a:t>
            </a:r>
            <a:endParaRPr lang="en-US" dirty="0"/>
          </a:p>
        </p:txBody>
      </p:sp>
    </p:spTree>
    <p:extLst>
      <p:ext uri="{BB962C8B-B14F-4D97-AF65-F5344CB8AC3E}">
        <p14:creationId xmlns:p14="http://schemas.microsoft.com/office/powerpoint/2010/main" val="384424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graphicFrame>
        <p:nvGraphicFramePr>
          <p:cNvPr id="4" name="Diagram 3">
            <a:extLst>
              <a:ext uri="{FF2B5EF4-FFF2-40B4-BE49-F238E27FC236}">
                <a16:creationId xmlns:a16="http://schemas.microsoft.com/office/drawing/2014/main" id="{AB6C56FB-1263-44D0-9527-A8921DBBA187}"/>
              </a:ext>
            </a:extLst>
          </p:cNvPr>
          <p:cNvGraphicFramePr/>
          <p:nvPr>
            <p:extLst>
              <p:ext uri="{D42A27DB-BD31-4B8C-83A1-F6EECF244321}">
                <p14:modId xmlns:p14="http://schemas.microsoft.com/office/powerpoint/2010/main" val="798300834"/>
              </p:ext>
            </p:extLst>
          </p:nvPr>
        </p:nvGraphicFramePr>
        <p:xfrm>
          <a:off x="604434" y="1408905"/>
          <a:ext cx="5897979" cy="3695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84D2FD17-3001-41BE-A50F-448FCA933499}"/>
              </a:ext>
            </a:extLst>
          </p:cNvPr>
          <p:cNvGrpSpPr/>
          <p:nvPr/>
        </p:nvGrpSpPr>
        <p:grpSpPr>
          <a:xfrm>
            <a:off x="5959628" y="2945831"/>
            <a:ext cx="531761" cy="622060"/>
            <a:chOff x="2533233" y="1982990"/>
            <a:chExt cx="531761" cy="622060"/>
          </a:xfrm>
        </p:grpSpPr>
        <p:sp>
          <p:nvSpPr>
            <p:cNvPr id="8" name="Arrow: Right 7">
              <a:extLst>
                <a:ext uri="{FF2B5EF4-FFF2-40B4-BE49-F238E27FC236}">
                  <a16:creationId xmlns:a16="http://schemas.microsoft.com/office/drawing/2014/main" id="{150B2F1A-DAD8-4E34-AA5E-18B0F0DB7131}"/>
                </a:ext>
              </a:extLst>
            </p:cNvPr>
            <p:cNvSpPr/>
            <p:nvPr/>
          </p:nvSpPr>
          <p:spPr>
            <a:xfrm>
              <a:off x="2533233" y="1982990"/>
              <a:ext cx="531761" cy="622060"/>
            </a:xfrm>
            <a:prstGeom prst="rightArrow">
              <a:avLst>
                <a:gd name="adj1" fmla="val 60000"/>
                <a:gd name="adj2" fmla="val 50000"/>
              </a:avLst>
            </a:prstGeom>
            <a:solidFill>
              <a:schemeClr val="accent2">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0" name="Arrow: Right 4">
              <a:extLst>
                <a:ext uri="{FF2B5EF4-FFF2-40B4-BE49-F238E27FC236}">
                  <a16:creationId xmlns:a16="http://schemas.microsoft.com/office/drawing/2014/main" id="{2651A7F2-36E2-49D7-94F9-6D7F9A9A9323}"/>
                </a:ext>
              </a:extLst>
            </p:cNvPr>
            <p:cNvSpPr txBox="1"/>
            <p:nvPr/>
          </p:nvSpPr>
          <p:spPr>
            <a:xfrm>
              <a:off x="2533233" y="2107402"/>
              <a:ext cx="372233" cy="3732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dirty="0"/>
            </a:p>
          </p:txBody>
        </p:sp>
      </p:grpSp>
      <p:sp>
        <p:nvSpPr>
          <p:cNvPr id="6" name="Rectangle: Rounded Corners 5">
            <a:extLst>
              <a:ext uri="{FF2B5EF4-FFF2-40B4-BE49-F238E27FC236}">
                <a16:creationId xmlns:a16="http://schemas.microsoft.com/office/drawing/2014/main" id="{C7732BCD-D332-47ED-AD79-18F843EEF58F}"/>
              </a:ext>
            </a:extLst>
          </p:cNvPr>
          <p:cNvSpPr/>
          <p:nvPr/>
        </p:nvSpPr>
        <p:spPr>
          <a:xfrm>
            <a:off x="6886072" y="1408904"/>
            <a:ext cx="4092185" cy="369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OLTP/OLAP/AI</a:t>
            </a:r>
          </a:p>
          <a:p>
            <a:pPr algn="ctr"/>
            <a:r>
              <a:rPr lang="en-US" dirty="0"/>
              <a:t>Real-Time Updates</a:t>
            </a:r>
          </a:p>
          <a:p>
            <a:pPr algn="ctr"/>
            <a:r>
              <a:rPr lang="en-US" dirty="0"/>
              <a:t>ACID Transactions</a:t>
            </a:r>
          </a:p>
          <a:p>
            <a:pPr algn="ctr"/>
            <a:r>
              <a:rPr lang="en-US" dirty="0"/>
              <a:t>Parallel Computing</a:t>
            </a:r>
          </a:p>
          <a:p>
            <a:pPr algn="ctr"/>
            <a:r>
              <a:rPr lang="en-US" dirty="0"/>
              <a:t>Distributed Storage</a:t>
            </a:r>
          </a:p>
          <a:p>
            <a:pPr algn="ctr"/>
            <a:r>
              <a:rPr lang="en-US" dirty="0"/>
              <a:t>Scale Out</a:t>
            </a:r>
          </a:p>
          <a:p>
            <a:pPr algn="ctr"/>
            <a:r>
              <a:rPr lang="en-US" dirty="0"/>
              <a:t>Terabytes to Petabytes</a:t>
            </a:r>
          </a:p>
          <a:p>
            <a:pPr algn="ctr"/>
            <a:r>
              <a:rPr lang="en-US" dirty="0"/>
              <a:t>Cost-Effective</a:t>
            </a:r>
          </a:p>
          <a:p>
            <a:pPr algn="ctr"/>
            <a:r>
              <a:rPr lang="en-US" dirty="0"/>
              <a:t>Inexpensive Commodity Servers  </a:t>
            </a:r>
          </a:p>
        </p:txBody>
      </p:sp>
      <p:pic>
        <p:nvPicPr>
          <p:cNvPr id="9" name="Picture 8" descr="A picture containing drawing&#10;&#10;Description automatically generated">
            <a:extLst>
              <a:ext uri="{FF2B5EF4-FFF2-40B4-BE49-F238E27FC236}">
                <a16:creationId xmlns:a16="http://schemas.microsoft.com/office/drawing/2014/main" id="{64992AD4-739E-46CF-A170-15CD5B27C8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
        <p:nvSpPr>
          <p:cNvPr id="2" name="Rectangle 1">
            <a:extLst>
              <a:ext uri="{FF2B5EF4-FFF2-40B4-BE49-F238E27FC236}">
                <a16:creationId xmlns:a16="http://schemas.microsoft.com/office/drawing/2014/main" id="{193827A8-4365-4DD5-807C-F31C1DF3BC2D}"/>
              </a:ext>
            </a:extLst>
          </p:cNvPr>
          <p:cNvSpPr/>
          <p:nvPr/>
        </p:nvSpPr>
        <p:spPr>
          <a:xfrm>
            <a:off x="725146" y="5117278"/>
            <a:ext cx="5897980" cy="400110"/>
          </a:xfrm>
          <a:prstGeom prst="rect">
            <a:avLst/>
          </a:prstGeom>
        </p:spPr>
        <p:txBody>
          <a:bodyPr wrap="square">
            <a:spAutoFit/>
          </a:bodyPr>
          <a:lstStyle/>
          <a:p>
            <a:pPr marL="342900" indent="-342900">
              <a:buFont typeface="Wingdings" panose="05000000000000000000" pitchFamily="2" charset="2"/>
              <a:buChar char="q"/>
            </a:pPr>
            <a:r>
              <a:rPr lang="en-US" sz="2000" dirty="0">
                <a:solidFill>
                  <a:schemeClr val="accent2">
                    <a:lumMod val="75000"/>
                  </a:schemeClr>
                </a:solidFill>
              </a:rPr>
              <a:t>Comparison to Other Hadoop® Technologies</a:t>
            </a:r>
          </a:p>
        </p:txBody>
      </p:sp>
      <p:sp>
        <p:nvSpPr>
          <p:cNvPr id="11" name="TextBox 10">
            <a:extLst>
              <a:ext uri="{FF2B5EF4-FFF2-40B4-BE49-F238E27FC236}">
                <a16:creationId xmlns:a16="http://schemas.microsoft.com/office/drawing/2014/main" id="{2D44980C-33A8-4622-9B07-39EFE9D6E6A0}"/>
              </a:ext>
            </a:extLst>
          </p:cNvPr>
          <p:cNvSpPr txBox="1"/>
          <p:nvPr/>
        </p:nvSpPr>
        <p:spPr>
          <a:xfrm>
            <a:off x="725146" y="5605996"/>
            <a:ext cx="9333253" cy="461665"/>
          </a:xfrm>
          <a:prstGeom prst="rect">
            <a:avLst/>
          </a:prstGeom>
        </p:spPr>
        <p:txBody>
          <a:bodyPr vert="horz" wrap="square" lIns="91440" tIns="45720" rIns="91440" bIns="45720" rtlCol="0">
            <a:noAutofit/>
          </a:bodyPr>
          <a:lstStyle/>
          <a:p>
            <a:r>
              <a:rPr 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All of other SQL-on-Hadoop technologies are designed for analytics only and cannot support high volumes of real-time updates</a:t>
            </a:r>
          </a:p>
        </p:txBody>
      </p:sp>
    </p:spTree>
    <p:extLst>
      <p:ext uri="{BB962C8B-B14F-4D97-AF65-F5344CB8AC3E}">
        <p14:creationId xmlns:p14="http://schemas.microsoft.com/office/powerpoint/2010/main" val="22737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sp>
        <p:nvSpPr>
          <p:cNvPr id="2" name="Rectangle 1">
            <a:extLst>
              <a:ext uri="{FF2B5EF4-FFF2-40B4-BE49-F238E27FC236}">
                <a16:creationId xmlns:a16="http://schemas.microsoft.com/office/drawing/2014/main" id="{62A71305-FB51-46B1-B5BE-BE132313CC57}"/>
              </a:ext>
            </a:extLst>
          </p:cNvPr>
          <p:cNvSpPr/>
          <p:nvPr/>
        </p:nvSpPr>
        <p:spPr>
          <a:xfrm>
            <a:off x="3479683" y="1305962"/>
            <a:ext cx="4493538" cy="523220"/>
          </a:xfrm>
          <a:prstGeom prst="rect">
            <a:avLst/>
          </a:prstGeom>
        </p:spPr>
        <p:txBody>
          <a:bodyPr wrap="none">
            <a:spAutoFit/>
          </a:bodyPr>
          <a:lstStyle/>
          <a:p>
            <a:r>
              <a:rPr lang="en-US" sz="2800" b="1" dirty="0">
                <a:solidFill>
                  <a:schemeClr val="accent2">
                    <a:lumMod val="75000"/>
                  </a:schemeClr>
                </a:solidFill>
                <a:latin typeface="STXinwei" panose="02010800040101010101" pitchFamily="2" charset="-122"/>
                <a:ea typeface="STXinwei" panose="02010800040101010101" pitchFamily="2" charset="-122"/>
              </a:rPr>
              <a:t>高性能分布式计算体系结构</a:t>
            </a:r>
          </a:p>
        </p:txBody>
      </p:sp>
      <p:sp>
        <p:nvSpPr>
          <p:cNvPr id="9" name="Rectangle 8">
            <a:extLst>
              <a:ext uri="{FF2B5EF4-FFF2-40B4-BE49-F238E27FC236}">
                <a16:creationId xmlns:a16="http://schemas.microsoft.com/office/drawing/2014/main" id="{22233A05-B40B-44F7-9EDE-D42A4EAD96E3}"/>
              </a:ext>
            </a:extLst>
          </p:cNvPr>
          <p:cNvSpPr/>
          <p:nvPr/>
        </p:nvSpPr>
        <p:spPr>
          <a:xfrm>
            <a:off x="673729" y="1841242"/>
            <a:ext cx="3798953" cy="4401205"/>
          </a:xfrm>
          <a:prstGeom prst="rect">
            <a:avLst/>
          </a:prstGeom>
        </p:spPr>
        <p:txBody>
          <a:bodyPr wrap="square">
            <a:spAutoFit/>
          </a:bodyPr>
          <a:lstStyle/>
          <a:p>
            <a:r>
              <a:rPr lang="en-US" sz="2000" dirty="0"/>
              <a:t>Splice Machine is a high-performance, distributed computing architecture that delivers massive parallelization for predicates, joins, aggregations, and functions by pushing computation down to each distributed data shard. Splice Machine places its parser, planner, optimizer, and executor on each HBase node and uses HBase co-processors to distribute computation across shards.</a:t>
            </a:r>
          </a:p>
        </p:txBody>
      </p:sp>
      <p:pic>
        <p:nvPicPr>
          <p:cNvPr id="11" name="Picture 10">
            <a:extLst>
              <a:ext uri="{FF2B5EF4-FFF2-40B4-BE49-F238E27FC236}">
                <a16:creationId xmlns:a16="http://schemas.microsoft.com/office/drawing/2014/main" id="{BDDC61FC-7704-4CF6-B0CA-C3134CBFCE73}"/>
              </a:ext>
            </a:extLst>
          </p:cNvPr>
          <p:cNvPicPr>
            <a:picLocks noChangeAspect="1"/>
          </p:cNvPicPr>
          <p:nvPr/>
        </p:nvPicPr>
        <p:blipFill>
          <a:blip r:embed="rId3"/>
          <a:stretch>
            <a:fillRect/>
          </a:stretch>
        </p:blipFill>
        <p:spPr>
          <a:xfrm>
            <a:off x="4472682" y="1938753"/>
            <a:ext cx="7045589" cy="4301626"/>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D6C02E9-C212-457C-9453-7A8A4283F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Tree>
    <p:extLst>
      <p:ext uri="{BB962C8B-B14F-4D97-AF65-F5344CB8AC3E}">
        <p14:creationId xmlns:p14="http://schemas.microsoft.com/office/powerpoint/2010/main" val="364306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zh-CN" altLang="en-US" sz="36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b="1" dirty="0">
                <a:solidFill>
                  <a:schemeClr val="accent2">
                    <a:lumMod val="75000"/>
                  </a:schemeClr>
                </a:solidFill>
                <a:latin typeface="STXinwei" panose="02010800040101010101" pitchFamily="2" charset="-122"/>
                <a:ea typeface="STXinwei" panose="02010800040101010101" pitchFamily="2" charset="-122"/>
              </a:rPr>
              <a:t>SPLICE MACHINE </a:t>
            </a:r>
            <a:r>
              <a:rPr lang="zh-CN" altLang="en-US" sz="3600" b="1" dirty="0">
                <a:solidFill>
                  <a:schemeClr val="accent2">
                    <a:lumMod val="75000"/>
                  </a:schemeClr>
                </a:solidFill>
                <a:latin typeface="STXinwei" panose="02010800040101010101" pitchFamily="2" charset="-122"/>
                <a:ea typeface="STXinwei" panose="02010800040101010101" pitchFamily="2" charset="-122"/>
              </a:rPr>
              <a:t>产品架构</a:t>
            </a:r>
            <a:endParaRPr lang="en-US" sz="36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760FD6E-9C6C-4D7B-9D35-016FD72FC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58" y="1431984"/>
            <a:ext cx="8856695" cy="5001591"/>
          </a:xfrm>
          <a:prstGeom prst="rect">
            <a:avLst/>
          </a:prstGeom>
        </p:spPr>
      </p:pic>
    </p:spTree>
    <p:extLst>
      <p:ext uri="{BB962C8B-B14F-4D97-AF65-F5344CB8AC3E}">
        <p14:creationId xmlns:p14="http://schemas.microsoft.com/office/powerpoint/2010/main" val="299209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2" name="Picture 1">
            <a:extLst>
              <a:ext uri="{FF2B5EF4-FFF2-40B4-BE49-F238E27FC236}">
                <a16:creationId xmlns:a16="http://schemas.microsoft.com/office/drawing/2014/main" id="{AB28655D-5532-4620-8E10-2FDDB747648A}"/>
              </a:ext>
            </a:extLst>
          </p:cNvPr>
          <p:cNvPicPr>
            <a:picLocks noChangeAspect="1"/>
          </p:cNvPicPr>
          <p:nvPr/>
        </p:nvPicPr>
        <p:blipFill>
          <a:blip r:embed="rId3"/>
          <a:stretch>
            <a:fillRect/>
          </a:stretch>
        </p:blipFill>
        <p:spPr>
          <a:xfrm>
            <a:off x="1103315" y="2034845"/>
            <a:ext cx="9985369" cy="3382544"/>
          </a:xfrm>
          <a:prstGeom prst="rect">
            <a:avLst/>
          </a:prstGeom>
        </p:spPr>
      </p:pic>
    </p:spTree>
    <p:extLst>
      <p:ext uri="{BB962C8B-B14F-4D97-AF65-F5344CB8AC3E}">
        <p14:creationId xmlns:p14="http://schemas.microsoft.com/office/powerpoint/2010/main" val="42268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4" name="Picture 3">
            <a:extLst>
              <a:ext uri="{FF2B5EF4-FFF2-40B4-BE49-F238E27FC236}">
                <a16:creationId xmlns:a16="http://schemas.microsoft.com/office/drawing/2014/main" id="{015617EA-4ED9-47B7-94A0-3CF05A2ACFC0}"/>
              </a:ext>
            </a:extLst>
          </p:cNvPr>
          <p:cNvPicPr>
            <a:picLocks noChangeAspect="1"/>
          </p:cNvPicPr>
          <p:nvPr/>
        </p:nvPicPr>
        <p:blipFill>
          <a:blip r:embed="rId3"/>
          <a:stretch>
            <a:fillRect/>
          </a:stretch>
        </p:blipFill>
        <p:spPr>
          <a:xfrm>
            <a:off x="2570671" y="1905174"/>
            <a:ext cx="7248615" cy="4504197"/>
          </a:xfrm>
          <a:prstGeom prst="rect">
            <a:avLst/>
          </a:prstGeom>
        </p:spPr>
      </p:pic>
      <p:sp>
        <p:nvSpPr>
          <p:cNvPr id="6" name="TextBox 5">
            <a:extLst>
              <a:ext uri="{FF2B5EF4-FFF2-40B4-BE49-F238E27FC236}">
                <a16:creationId xmlns:a16="http://schemas.microsoft.com/office/drawing/2014/main" id="{54CA4BB6-6A46-49F8-8643-146AF0A906CE}"/>
              </a:ext>
            </a:extLst>
          </p:cNvPr>
          <p:cNvSpPr txBox="1"/>
          <p:nvPr/>
        </p:nvSpPr>
        <p:spPr>
          <a:xfrm>
            <a:off x="4140679" y="1384908"/>
            <a:ext cx="3450567" cy="331748"/>
          </a:xfrm>
          <a:prstGeom prst="rect">
            <a:avLst/>
          </a:prstGeom>
        </p:spPr>
        <p:txBody>
          <a:bodyPr vert="horz" wrap="square" lIns="91440" tIns="45720" rIns="91440" bIns="45720" rtlCol="0">
            <a:noAutofit/>
          </a:bodyPr>
          <a:lstStyle/>
          <a:p>
            <a:pPr marL="0" indent="0" algn="l">
              <a:lnSpc>
                <a:spcPts val="1800"/>
              </a:lnSpc>
              <a:spcAft>
                <a:spcPts val="600"/>
              </a:spcAft>
              <a:buNone/>
            </a:pPr>
            <a:r>
              <a:rPr lang="zh-CN" altLang="en-US" sz="28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主要竟争产品的比较</a:t>
            </a:r>
            <a:endParaRPr lang="en-US" sz="28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p:txBody>
      </p:sp>
    </p:spTree>
    <p:extLst>
      <p:ext uri="{BB962C8B-B14F-4D97-AF65-F5344CB8AC3E}">
        <p14:creationId xmlns:p14="http://schemas.microsoft.com/office/powerpoint/2010/main" val="308705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zh-CN" altLang="en-US" sz="40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3200" b="1" dirty="0">
                <a:solidFill>
                  <a:schemeClr val="accent2">
                    <a:lumMod val="75000"/>
                  </a:schemeClr>
                </a:solidFill>
                <a:latin typeface="STXinwei" panose="02010800040101010101" pitchFamily="2" charset="-122"/>
                <a:ea typeface="STXinwei" panose="02010800040101010101" pitchFamily="2" charset="-122"/>
              </a:rPr>
              <a:t>SPLICE MACHINE </a:t>
            </a:r>
            <a:r>
              <a:rPr lang="zh-CN" altLang="en-US" sz="4000" b="1" dirty="0">
                <a:solidFill>
                  <a:schemeClr val="accent2">
                    <a:lumMod val="75000"/>
                  </a:schemeClr>
                </a:solidFill>
                <a:latin typeface="STXinwei" panose="02010800040101010101" pitchFamily="2" charset="-122"/>
                <a:ea typeface="STXinwei" panose="02010800040101010101" pitchFamily="2" charset="-122"/>
              </a:rPr>
              <a:t>应用架构</a:t>
            </a:r>
            <a:r>
              <a:rPr lang="en-US" altLang="zh-CN" sz="4000" b="1" dirty="0">
                <a:solidFill>
                  <a:schemeClr val="accent2">
                    <a:lumMod val="75000"/>
                  </a:schemeClr>
                </a:solidFill>
                <a:latin typeface="STXinwei" panose="02010800040101010101" pitchFamily="2" charset="-122"/>
                <a:ea typeface="STXinwei" panose="02010800040101010101" pitchFamily="2" charset="-122"/>
              </a:rPr>
              <a:t>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C2AA535-1ED6-4D62-A9A6-8276B4C3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815" y="1204438"/>
            <a:ext cx="6400800" cy="5362575"/>
          </a:xfrm>
          <a:prstGeom prst="rect">
            <a:avLst/>
          </a:prstGeom>
        </p:spPr>
      </p:pic>
    </p:spTree>
    <p:extLst>
      <p:ext uri="{BB962C8B-B14F-4D97-AF65-F5344CB8AC3E}">
        <p14:creationId xmlns:p14="http://schemas.microsoft.com/office/powerpoint/2010/main" val="120713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sp>
        <p:nvSpPr>
          <p:cNvPr id="6" name="TextBox 5">
            <a:extLst>
              <a:ext uri="{FF2B5EF4-FFF2-40B4-BE49-F238E27FC236}">
                <a16:creationId xmlns:a16="http://schemas.microsoft.com/office/drawing/2014/main" id="{54CA4BB6-6A46-49F8-8643-146AF0A906CE}"/>
              </a:ext>
            </a:extLst>
          </p:cNvPr>
          <p:cNvSpPr txBox="1"/>
          <p:nvPr/>
        </p:nvSpPr>
        <p:spPr>
          <a:xfrm>
            <a:off x="4157932" y="1534975"/>
            <a:ext cx="3450567" cy="331748"/>
          </a:xfrm>
          <a:prstGeom prst="rect">
            <a:avLst/>
          </a:prstGeom>
        </p:spPr>
        <p:txBody>
          <a:bodyPr vert="horz" wrap="square" lIns="91440" tIns="45720" rIns="91440" bIns="45720" rtlCol="0">
            <a:noAutofit/>
          </a:bodyPr>
          <a:lstStyle/>
          <a:p>
            <a:pPr>
              <a:lnSpc>
                <a:spcPts val="1800"/>
              </a:lnSpc>
              <a:spcAft>
                <a:spcPts val="600"/>
              </a:spcAft>
            </a:pPr>
            <a:r>
              <a:rPr lang="zh-CN" altLang="en-US" sz="28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主要已经部署的客户</a:t>
            </a:r>
            <a:endParaRPr lang="en-US" sz="28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p:txBody>
      </p:sp>
      <p:pic>
        <p:nvPicPr>
          <p:cNvPr id="2" name="Picture 1">
            <a:extLst>
              <a:ext uri="{FF2B5EF4-FFF2-40B4-BE49-F238E27FC236}">
                <a16:creationId xmlns:a16="http://schemas.microsoft.com/office/drawing/2014/main" id="{27A4680A-FD27-47E3-88B6-F2635783FC8A}"/>
              </a:ext>
            </a:extLst>
          </p:cNvPr>
          <p:cNvPicPr>
            <a:picLocks noChangeAspect="1"/>
          </p:cNvPicPr>
          <p:nvPr/>
        </p:nvPicPr>
        <p:blipFill>
          <a:blip r:embed="rId3"/>
          <a:stretch>
            <a:fillRect/>
          </a:stretch>
        </p:blipFill>
        <p:spPr>
          <a:xfrm>
            <a:off x="1123741" y="2205308"/>
            <a:ext cx="9944518" cy="3781424"/>
          </a:xfrm>
          <a:prstGeom prst="rect">
            <a:avLst/>
          </a:prstGeom>
        </p:spPr>
      </p:pic>
    </p:spTree>
    <p:extLst>
      <p:ext uri="{BB962C8B-B14F-4D97-AF65-F5344CB8AC3E}">
        <p14:creationId xmlns:p14="http://schemas.microsoft.com/office/powerpoint/2010/main" val="132391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053845" y="1181350"/>
            <a:ext cx="6595122" cy="640080"/>
          </a:xfrm>
        </p:spPr>
        <p:txBody>
          <a:bodyPr>
            <a:normAutofit fontScale="90000"/>
          </a:bodyPr>
          <a:lstStyle/>
          <a:p>
            <a:r>
              <a:rPr lang="ja-JP" altLang="en-US" sz="44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快</a:t>
            </a:r>
            <a:r>
              <a:rPr lang="zh-CN" altLang="en-US" sz="44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阳科技（苏州）有限</a:t>
            </a:r>
            <a:r>
              <a:rPr lang="ja-JP" altLang="en-US" sz="4400" b="1" dirty="0">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公司</a:t>
            </a:r>
            <a:br>
              <a:rPr lang="en-US" altLang="zh-CN" b="1" dirty="0">
                <a:latin typeface="STXinwei" panose="02010800040101010101" pitchFamily="2" charset="-122"/>
                <a:ea typeface="STXinwei" panose="02010800040101010101" pitchFamily="2" charset="-122"/>
              </a:rPr>
            </a:br>
            <a:endParaRPr lang="en-US" dirty="0">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87217FF0-79FE-4287-866D-6834727155F0}"/>
              </a:ext>
            </a:extLst>
          </p:cNvPr>
          <p:cNvSpPr txBox="1"/>
          <p:nvPr/>
        </p:nvSpPr>
        <p:spPr>
          <a:xfrm>
            <a:off x="4710635" y="3957703"/>
            <a:ext cx="4938332" cy="2157734"/>
          </a:xfrm>
          <a:prstGeom prst="rect">
            <a:avLst/>
          </a:prstGeom>
        </p:spPr>
        <p:txBody>
          <a:bodyPr vert="horz" wrap="square" lIns="91440" tIns="45720" rIns="91440" bIns="45720" rtlCol="0">
            <a:noAutofit/>
          </a:bodyPr>
          <a:lstStyle/>
          <a:p>
            <a:pPr marL="0" indent="0" algn="l">
              <a:buNone/>
            </a:pPr>
            <a:endParaRPr lang="en-US" altLang="zh-CN" sz="2000" dirty="0">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6BA36D7E-F1EE-493B-9F4D-7B54B82015DD}"/>
              </a:ext>
            </a:extLst>
          </p:cNvPr>
          <p:cNvSpPr txBox="1"/>
          <p:nvPr/>
        </p:nvSpPr>
        <p:spPr>
          <a:xfrm>
            <a:off x="5513696" y="3048910"/>
            <a:ext cx="2060812" cy="760180"/>
          </a:xfrm>
          <a:prstGeom prst="rect">
            <a:avLst/>
          </a:prstGeom>
        </p:spPr>
        <p:txBody>
          <a:bodyPr vert="horz" wrap="square" lIns="91440" tIns="45720" rIns="91440" bIns="45720" rtlCol="0">
            <a:noAutofit/>
          </a:bodyPr>
          <a:lstStyle/>
          <a:p>
            <a:pPr marL="0" indent="0" algn="l">
              <a:lnSpc>
                <a:spcPts val="1800"/>
              </a:lnSpc>
              <a:spcAft>
                <a:spcPts val="600"/>
              </a:spcAft>
              <a:buNone/>
            </a:pPr>
            <a:r>
              <a:rPr lang="zh-CN" altLang="en-US" sz="5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              </a:t>
            </a:r>
            <a:r>
              <a:rPr lang="zh-CN" altLang="en-US" sz="54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谢谢</a:t>
            </a:r>
            <a:endParaRPr lang="en-US" altLang="zh-CN" sz="54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altLang="zh-CN" sz="5400" dirty="0">
              <a:solidFill>
                <a:srgbClr val="CC3300"/>
              </a:solidFill>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sz="5400" dirty="0">
              <a:solidFill>
                <a:srgbClr val="CC3300"/>
              </a:solidFill>
              <a:latin typeface="STXinwei" panose="02010800040101010101" pitchFamily="2" charset="-122"/>
              <a:ea typeface="STXinwei" panose="02010800040101010101" pitchFamily="2" charset="-122"/>
              <a:cs typeface="Segoe UI" panose="020B0502040204020203" pitchFamily="34" charset="0"/>
            </a:endParaRPr>
          </a:p>
        </p:txBody>
      </p:sp>
      <p:sp>
        <p:nvSpPr>
          <p:cNvPr id="5" name="TextBox 4">
            <a:extLst>
              <a:ext uri="{FF2B5EF4-FFF2-40B4-BE49-F238E27FC236}">
                <a16:creationId xmlns:a16="http://schemas.microsoft.com/office/drawing/2014/main" id="{6153841B-5BB2-4E14-B214-95FA1C8EBB12}"/>
              </a:ext>
            </a:extLst>
          </p:cNvPr>
          <p:cNvSpPr txBox="1"/>
          <p:nvPr/>
        </p:nvSpPr>
        <p:spPr>
          <a:xfrm>
            <a:off x="2406054" y="3804393"/>
            <a:ext cx="8276095" cy="2157734"/>
          </a:xfrm>
          <a:prstGeom prst="rect">
            <a:avLst/>
          </a:prstGeom>
        </p:spPr>
        <p:txBody>
          <a:bodyPr vert="horz" wrap="square" lIns="91440" tIns="45720" rIns="91440" bIns="45720" rtlCol="0">
            <a:noAutofit/>
          </a:bodyPr>
          <a:lstStyle/>
          <a:p>
            <a:r>
              <a:rPr lang="zh-CN" alt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联系：叶常青</a:t>
            </a:r>
            <a:r>
              <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 </a:t>
            </a:r>
            <a:r>
              <a:rPr lang="zh-CN" alt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电话</a:t>
            </a:r>
            <a:r>
              <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:13661660473 </a:t>
            </a:r>
            <a:r>
              <a:rPr lang="zh-CN" alt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邮箱</a:t>
            </a:r>
            <a:r>
              <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 </a:t>
            </a:r>
            <a:r>
              <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hlinkClick r:id="rId3">
                  <a:extLst>
                    <a:ext uri="{A12FA001-AC4F-418D-AE19-62706E023703}">
                      <ahyp:hlinkClr xmlns:ahyp="http://schemas.microsoft.com/office/drawing/2018/hyperlinkcolor" val="tx"/>
                    </a:ext>
                  </a:extLst>
                </a:hlinkClick>
              </a:rPr>
              <a:t>charles.ye@fastrivertech.com</a:t>
            </a:r>
            <a:endPar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endParaRPr>
          </a:p>
          <a:p>
            <a:r>
              <a:rPr lang="zh-CN" alt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            周京平 电话</a:t>
            </a:r>
            <a:r>
              <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:13817304612  </a:t>
            </a:r>
            <a:r>
              <a:rPr lang="zh-CN" altLang="en-US"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邮箱</a:t>
            </a:r>
            <a:r>
              <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rPr>
              <a:t>: </a:t>
            </a:r>
            <a:r>
              <a:rPr lang="en-US" altLang="zh-CN" sz="2000" u="sng"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rPr>
              <a:t>jack.zhou</a:t>
            </a:r>
            <a:r>
              <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hlinkClick r:id="rId3">
                  <a:extLst>
                    <a:ext uri="{A12FA001-AC4F-418D-AE19-62706E023703}">
                      <ahyp:hlinkClr xmlns:ahyp="http://schemas.microsoft.com/office/drawing/2018/hyperlinkcolor" val="tx"/>
                    </a:ext>
                  </a:extLst>
                </a:hlinkClick>
              </a:rPr>
              <a:t>@fastrivertech.com</a:t>
            </a:r>
            <a:endPar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endParaRPr>
          </a:p>
          <a:p>
            <a:pPr algn="ctr"/>
            <a:endParaRPr lang="en-US" altLang="zh-CN" sz="2000" dirty="0">
              <a:solidFill>
                <a:prstClr val="black">
                  <a:lumMod val="75000"/>
                  <a:lumOff val="25000"/>
                </a:prstClr>
              </a:solidFill>
              <a:latin typeface="STXinwei" panose="02010800040101010101" pitchFamily="2" charset="-122"/>
              <a:ea typeface="STXinwei" panose="02010800040101010101" pitchFamily="2" charset="-122"/>
              <a:cs typeface="Segoe UI" panose="020B0502040204020203" pitchFamily="34" charset="0"/>
              <a:hlinkClick r:id="rId4">
                <a:extLst>
                  <a:ext uri="{A12FA001-AC4F-418D-AE19-62706E023703}">
                    <ahyp:hlinkClr xmlns:ahyp="http://schemas.microsoft.com/office/drawing/2018/hyperlinkcolor" val="tx"/>
                  </a:ext>
                </a:extLst>
              </a:hlinkClick>
            </a:endParaRPr>
          </a:p>
          <a:p>
            <a:pPr algn="ctr"/>
            <a:r>
              <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hlinkClick r:id="rId4">
                  <a:extLst>
                    <a:ext uri="{A12FA001-AC4F-418D-AE19-62706E023703}">
                      <ahyp:hlinkClr xmlns:ahyp="http://schemas.microsoft.com/office/drawing/2018/hyperlinkcolor" val="tx"/>
                    </a:ext>
                  </a:extLst>
                </a:hlinkClick>
              </a:rPr>
              <a:t>www.fastrivertech.com</a:t>
            </a:r>
            <a:endPar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endParaRPr>
          </a:p>
          <a:p>
            <a:pPr algn="ctr"/>
            <a:r>
              <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hlinkClick r:id="rId5">
                  <a:extLst>
                    <a:ext uri="{A12FA001-AC4F-418D-AE19-62706E023703}">
                      <ahyp:hlinkClr xmlns:ahyp="http://schemas.microsoft.com/office/drawing/2018/hyperlinkcolor" val="tx"/>
                    </a:ext>
                  </a:extLst>
                </a:hlinkClick>
              </a:rPr>
              <a:t>www.kuaihetech.com</a:t>
            </a:r>
            <a:endParaRPr lang="en-US" altLang="zh-CN" sz="2000" dirty="0">
              <a:solidFill>
                <a:schemeClr val="tx1">
                  <a:lumMod val="95000"/>
                  <a:lumOff val="5000"/>
                </a:schemeClr>
              </a:solidFill>
              <a:latin typeface="STXinwei" panose="02010800040101010101" pitchFamily="2" charset="-122"/>
              <a:ea typeface="STXinwei" panose="02010800040101010101" pitchFamily="2" charset="-122"/>
              <a:cs typeface="Segoe UI" panose="020B0502040204020203" pitchFamily="34" charset="0"/>
            </a:endParaRPr>
          </a:p>
          <a:p>
            <a:pPr marL="0" indent="0" algn="l">
              <a:buNone/>
            </a:pPr>
            <a:endParaRPr lang="en-US" altLang="zh-CN" sz="2000" dirty="0">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sp>
        <p:nvSpPr>
          <p:cNvPr id="33" name="TextBox 32">
            <a:extLst>
              <a:ext uri="{FF2B5EF4-FFF2-40B4-BE49-F238E27FC236}">
                <a16:creationId xmlns:a16="http://schemas.microsoft.com/office/drawing/2014/main" id="{96A048F7-9567-4ECD-B85C-79EFB949FE0A}"/>
              </a:ext>
            </a:extLst>
          </p:cNvPr>
          <p:cNvSpPr txBox="1"/>
          <p:nvPr/>
        </p:nvSpPr>
        <p:spPr>
          <a:xfrm>
            <a:off x="5149516" y="1540042"/>
            <a:ext cx="6438050" cy="486933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CB8E5F8F-26ED-4CA0-82FF-3DD22BB65301}"/>
              </a:ext>
            </a:extLst>
          </p:cNvPr>
          <p:cNvSpPr txBox="1"/>
          <p:nvPr/>
        </p:nvSpPr>
        <p:spPr>
          <a:xfrm>
            <a:off x="721895" y="1540042"/>
            <a:ext cx="3625516" cy="465221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408CB49-C99F-47C5-8885-2B6E07A0585E}"/>
              </a:ext>
            </a:extLst>
          </p:cNvPr>
          <p:cNvSpPr txBox="1"/>
          <p:nvPr/>
        </p:nvSpPr>
        <p:spPr>
          <a:xfrm>
            <a:off x="1026695" y="1540042"/>
            <a:ext cx="2551522" cy="4315326"/>
          </a:xfrm>
          <a:prstGeom prst="rect">
            <a:avLst/>
          </a:prstGeom>
        </p:spPr>
        <p:txBody>
          <a:bodyPr vert="eaVert"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E95E114-2EFF-418B-999D-659A41FA191F}"/>
              </a:ext>
            </a:extLst>
          </p:cNvPr>
          <p:cNvSpPr txBox="1"/>
          <p:nvPr/>
        </p:nvSpPr>
        <p:spPr>
          <a:xfrm>
            <a:off x="5638800" y="2975810"/>
            <a:ext cx="914400" cy="914400"/>
          </a:xfrm>
          <a:prstGeom prst="rect">
            <a:avLst/>
          </a:prstGeom>
        </p:spPr>
        <p:txBody>
          <a:bodyPr vert="eaVert"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F9238E86-AABF-45B6-A54A-297FB803B3E2}"/>
              </a:ext>
            </a:extLst>
          </p:cNvPr>
          <p:cNvSpPr txBox="1"/>
          <p:nvPr/>
        </p:nvSpPr>
        <p:spPr>
          <a:xfrm>
            <a:off x="604434" y="1380226"/>
            <a:ext cx="11386283" cy="5158597"/>
          </a:xfrm>
          <a:prstGeom prst="rect">
            <a:avLst/>
          </a:prstGeom>
        </p:spPr>
        <p:txBody>
          <a:bodyPr vert="horz" wrap="square" lIns="91440" tIns="45720" rIns="91440" bIns="45720" rtlCol="0">
            <a:noAutofit/>
          </a:bodyPr>
          <a:lstStyle/>
          <a:p>
            <a:pPr marL="342900" indent="-342900">
              <a:lnSpc>
                <a:spcPts val="1800"/>
              </a:lnSpc>
              <a:spcAft>
                <a:spcPts val="600"/>
              </a:spcAft>
              <a:buFont typeface="Wingdings" panose="05000000000000000000" pitchFamily="2" charset="2"/>
              <a:buChar char="q"/>
            </a:pPr>
            <a:r>
              <a:rPr lang="en-US" altLang="zh-CN" sz="2400" b="1" dirty="0">
                <a:solidFill>
                  <a:schemeClr val="accent2">
                    <a:lumMod val="75000"/>
                  </a:schemeClr>
                </a:solidFill>
                <a:latin typeface="STXinwei" panose="02010800040101010101" pitchFamily="2" charset="-122"/>
                <a:ea typeface="STXinwei" panose="02010800040101010101" pitchFamily="2" charset="-122"/>
              </a:rPr>
              <a:t>Distributed Database</a:t>
            </a:r>
            <a:r>
              <a:rPr lang="en-US" altLang="zh-CN" sz="2800" dirty="0">
                <a:solidFill>
                  <a:schemeClr val="accent2">
                    <a:lumMod val="75000"/>
                  </a:schemeClr>
                </a:solidFill>
                <a:latin typeface="STXinwei" panose="02010800040101010101" pitchFamily="2" charset="-122"/>
                <a:ea typeface="STXinwei" panose="02010800040101010101" pitchFamily="2" charset="-122"/>
              </a:rPr>
              <a:t> </a:t>
            </a:r>
            <a:r>
              <a:rPr lang="zh-CN" altLang="en-US" sz="2800" dirty="0">
                <a:solidFill>
                  <a:schemeClr val="accent2">
                    <a:lumMod val="75000"/>
                  </a:schemeClr>
                </a:solidFill>
                <a:latin typeface="STXinwei" panose="02010800040101010101" pitchFamily="2" charset="-122"/>
                <a:ea typeface="STXinwei" panose="02010800040101010101" pitchFamily="2" charset="-122"/>
              </a:rPr>
              <a:t>公司创建于</a:t>
            </a:r>
            <a:r>
              <a:rPr lang="en-US" altLang="zh-CN" sz="2800" dirty="0">
                <a:solidFill>
                  <a:schemeClr val="accent2">
                    <a:lumMod val="75000"/>
                  </a:schemeClr>
                </a:solidFill>
                <a:latin typeface="STXinwei" panose="02010800040101010101" pitchFamily="2" charset="-122"/>
                <a:ea typeface="STXinwei" panose="02010800040101010101" pitchFamily="2" charset="-122"/>
              </a:rPr>
              <a:t>2012</a:t>
            </a:r>
            <a:r>
              <a:rPr lang="zh-CN" altLang="en-US" sz="2800" dirty="0">
                <a:solidFill>
                  <a:schemeClr val="accent2">
                    <a:lumMod val="75000"/>
                  </a:schemeClr>
                </a:solidFill>
                <a:latin typeface="STXinwei" panose="02010800040101010101" pitchFamily="2" charset="-122"/>
                <a:ea typeface="STXinwei" panose="02010800040101010101" pitchFamily="2" charset="-122"/>
              </a:rPr>
              <a:t>年美国硅谷</a:t>
            </a:r>
            <a:endParaRPr lang="en-US" altLang="zh-CN" sz="2800" dirty="0">
              <a:solidFill>
                <a:schemeClr val="accent2">
                  <a:lumMod val="75000"/>
                </a:schemeClr>
              </a:solidFill>
              <a:latin typeface="STXinwei" panose="02010800040101010101" pitchFamily="2" charset="-122"/>
              <a:ea typeface="STXinwei" panose="02010800040101010101" pitchFamily="2" charset="-122"/>
            </a:endParaRPr>
          </a:p>
          <a:p>
            <a:pPr marL="342900" indent="-342900">
              <a:buFont typeface="Wingdings" panose="05000000000000000000" pitchFamily="2" charset="2"/>
              <a:buChar char="q"/>
            </a:pPr>
            <a:r>
              <a:rPr lang="zh-CN" altLang="en-US" sz="2800" dirty="0">
                <a:solidFill>
                  <a:schemeClr val="accent2">
                    <a:lumMod val="75000"/>
                  </a:schemeClr>
                </a:solidFill>
                <a:latin typeface="STXinwei" panose="02010800040101010101" pitchFamily="2" charset="-122"/>
                <a:ea typeface="STXinwei" panose="02010800040101010101" pitchFamily="2" charset="-122"/>
              </a:rPr>
              <a:t>美国甲骨文</a:t>
            </a:r>
            <a:r>
              <a:rPr lang="en-US" altLang="zh-CN" sz="2400" b="1" dirty="0">
                <a:solidFill>
                  <a:schemeClr val="accent2">
                    <a:lumMod val="75000"/>
                  </a:schemeClr>
                </a:solidFill>
                <a:latin typeface="STXinwei" panose="02010800040101010101" pitchFamily="2" charset="-122"/>
                <a:ea typeface="STXinwei" panose="02010800040101010101" pitchFamily="2" charset="-122"/>
              </a:rPr>
              <a:t>RAC</a:t>
            </a:r>
            <a:r>
              <a:rPr lang="zh-CN" altLang="en-US" sz="2800" dirty="0">
                <a:solidFill>
                  <a:schemeClr val="accent2">
                    <a:lumMod val="75000"/>
                  </a:schemeClr>
                </a:solidFill>
                <a:latin typeface="STXinwei" panose="02010800040101010101" pitchFamily="2" charset="-122"/>
                <a:ea typeface="STXinwei" panose="02010800040101010101" pitchFamily="2" charset="-122"/>
              </a:rPr>
              <a:t>数据库之父</a:t>
            </a:r>
            <a:r>
              <a:rPr lang="en-US" altLang="zh-CN" sz="2400" b="1" dirty="0">
                <a:solidFill>
                  <a:schemeClr val="accent2">
                    <a:lumMod val="75000"/>
                  </a:schemeClr>
                </a:solidFill>
                <a:latin typeface="STXinwei" panose="02010800040101010101" pitchFamily="2" charset="-122"/>
                <a:ea typeface="STXinwei" panose="02010800040101010101" pitchFamily="2" charset="-122"/>
              </a:rPr>
              <a:t>Roger Bamford</a:t>
            </a:r>
            <a:r>
              <a:rPr lang="zh-CN" altLang="en-US" sz="2800" dirty="0">
                <a:solidFill>
                  <a:schemeClr val="accent2">
                    <a:lumMod val="75000"/>
                  </a:schemeClr>
                </a:solidFill>
                <a:latin typeface="STXinwei" panose="02010800040101010101" pitchFamily="2" charset="-122"/>
                <a:ea typeface="STXinwei" panose="02010800040101010101" pitchFamily="2" charset="-122"/>
              </a:rPr>
              <a:t>是创始人之一</a:t>
            </a:r>
            <a:r>
              <a:rPr lang="ja-JP"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a:t>
            </a:r>
            <a:r>
              <a:rPr lang="en-US" altLang="zh-CN" sz="2800" dirty="0">
                <a:solidFill>
                  <a:schemeClr val="accent2">
                    <a:lumMod val="75000"/>
                  </a:schemeClr>
                </a:solidFill>
                <a:latin typeface="STXinwei" panose="02010800040101010101" pitchFamily="2" charset="-122"/>
                <a:ea typeface="STXinwei" panose="02010800040101010101" pitchFamily="2" charset="-122"/>
              </a:rPr>
              <a:t> </a:t>
            </a:r>
            <a:r>
              <a:rPr lang="en-US" altLang="zh-CN" sz="2400" b="1" dirty="0">
                <a:solidFill>
                  <a:schemeClr val="accent2">
                    <a:lumMod val="75000"/>
                  </a:schemeClr>
                </a:solidFill>
                <a:latin typeface="STXinwei" panose="02010800040101010101" pitchFamily="2" charset="-122"/>
                <a:ea typeface="STXinwei" panose="02010800040101010101" pitchFamily="2" charset="-122"/>
              </a:rPr>
              <a:t>Mr. Bamford </a:t>
            </a:r>
            <a:r>
              <a:rPr lang="zh-CN" altLang="en-US" sz="2800" dirty="0">
                <a:solidFill>
                  <a:schemeClr val="accent2">
                    <a:lumMod val="75000"/>
                  </a:schemeClr>
                </a:solidFill>
                <a:latin typeface="STXinwei" panose="02010800040101010101" pitchFamily="2" charset="-122"/>
                <a:ea typeface="STXinwei" panose="02010800040101010101" pitchFamily="2" charset="-122"/>
              </a:rPr>
              <a:t>先生</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也是 著名</a:t>
            </a: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MongoDB</a:t>
            </a:r>
            <a:r>
              <a:rPr lang="en-US" altLang="zh-CN"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 </a:t>
            </a:r>
            <a:r>
              <a:rPr lang="zh-CN" altLang="en-US" sz="2800" dirty="0">
                <a:solidFill>
                  <a:schemeClr val="accent2">
                    <a:lumMod val="75000"/>
                  </a:schemeClr>
                </a:solidFill>
                <a:latin typeface="STXinwei" panose="02010800040101010101" pitchFamily="2" charset="-122"/>
                <a:ea typeface="STXinwei" panose="02010800040101010101" pitchFamily="2" charset="-122"/>
              </a:rPr>
              <a:t>数据库的杰出架构师（</a:t>
            </a:r>
            <a:r>
              <a:rPr lang="en-US" altLang="zh-CN" sz="2400" b="1" dirty="0">
                <a:solidFill>
                  <a:schemeClr val="accent2">
                    <a:lumMod val="75000"/>
                  </a:schemeClr>
                </a:solidFill>
                <a:latin typeface="STXinwei" panose="02010800040101010101" pitchFamily="2" charset="-122"/>
                <a:ea typeface="STXinwei" panose="02010800040101010101" pitchFamily="2" charset="-122"/>
              </a:rPr>
              <a:t>Distinguished Architect</a:t>
            </a:r>
            <a:r>
              <a:rPr lang="en-US" altLang="zh-CN" sz="2800" dirty="0">
                <a:solidFill>
                  <a:schemeClr val="accent2">
                    <a:lumMod val="75000"/>
                  </a:schemeClr>
                </a:solidFill>
                <a:latin typeface="STXinwei" panose="02010800040101010101" pitchFamily="2" charset="-122"/>
                <a:ea typeface="STXinwei" panose="02010800040101010101" pitchFamily="2" charset="-122"/>
              </a:rPr>
              <a:t>)</a:t>
            </a:r>
          </a:p>
          <a:p>
            <a:pPr marL="342900" indent="-342900">
              <a:buFont typeface="Wingdings" panose="05000000000000000000" pitchFamily="2" charset="2"/>
              <a:buChar char="q"/>
            </a:pPr>
            <a:r>
              <a:rPr lang="zh-CN" altLang="en-US" sz="2800" dirty="0">
                <a:solidFill>
                  <a:schemeClr val="accent2">
                    <a:lumMod val="75000"/>
                  </a:schemeClr>
                </a:solidFill>
                <a:latin typeface="STXinwei" panose="02010800040101010101" pitchFamily="2" charset="-122"/>
                <a:ea typeface="STXinwei" panose="02010800040101010101" pitchFamily="2" charset="-122"/>
              </a:rPr>
              <a:t>累计约上亿美元的</a:t>
            </a:r>
            <a:r>
              <a:rPr lang="en-US" altLang="zh-CN" sz="2400" b="1" dirty="0">
                <a:solidFill>
                  <a:schemeClr val="accent2">
                    <a:lumMod val="75000"/>
                  </a:schemeClr>
                </a:solidFill>
                <a:latin typeface="STXinwei" panose="02010800040101010101" pitchFamily="2" charset="-122"/>
                <a:ea typeface="STXinwei" panose="02010800040101010101" pitchFamily="2" charset="-122"/>
              </a:rPr>
              <a:t>VC</a:t>
            </a:r>
            <a:r>
              <a:rPr lang="zh-CN" altLang="en-US" sz="2800" dirty="0">
                <a:solidFill>
                  <a:schemeClr val="accent2">
                    <a:lumMod val="75000"/>
                  </a:schemeClr>
                </a:solidFill>
                <a:latin typeface="STXinwei" panose="02010800040101010101" pitchFamily="2" charset="-122"/>
                <a:ea typeface="STXinwei" panose="02010800040101010101" pitchFamily="2" charset="-122"/>
              </a:rPr>
              <a:t>投入 </a:t>
            </a:r>
            <a:r>
              <a:rPr lang="en-US" altLang="zh-CN" sz="2800" dirty="0">
                <a:solidFill>
                  <a:schemeClr val="accent2">
                    <a:lumMod val="75000"/>
                  </a:schemeClr>
                </a:solidFill>
                <a:latin typeface="STXinwei" panose="02010800040101010101" pitchFamily="2" charset="-122"/>
                <a:ea typeface="STXinwei" panose="02010800040101010101" pitchFamily="2" charset="-122"/>
              </a:rPr>
              <a:t>/ </a:t>
            </a:r>
            <a:r>
              <a:rPr lang="en-US" altLang="zh-CN" sz="2400" dirty="0">
                <a:solidFill>
                  <a:schemeClr val="accent2">
                    <a:lumMod val="75000"/>
                  </a:schemeClr>
                </a:solidFill>
                <a:latin typeface="STXinwei" panose="02010800040101010101" pitchFamily="2" charset="-122"/>
                <a:ea typeface="STXinwei" panose="02010800040101010101" pitchFamily="2" charset="-122"/>
              </a:rPr>
              <a:t>VC</a:t>
            </a:r>
            <a:r>
              <a:rPr lang="en-US" altLang="zh-CN" sz="2800" dirty="0">
                <a:solidFill>
                  <a:schemeClr val="accent2">
                    <a:lumMod val="75000"/>
                  </a:schemeClr>
                </a:solidFill>
                <a:latin typeface="STXinwei" panose="02010800040101010101" pitchFamily="2" charset="-122"/>
                <a:ea typeface="STXinwei" panose="02010800040101010101" pitchFamily="2" charset="-122"/>
              </a:rPr>
              <a:t>-backed </a:t>
            </a:r>
          </a:p>
          <a:p>
            <a:pPr marL="342900" indent="-342900">
              <a:buFont typeface="Wingdings" panose="05000000000000000000" pitchFamily="2" charset="2"/>
              <a:buChar char="q"/>
            </a:pPr>
            <a:r>
              <a:rPr lang="zh-CN" altLang="en-US" sz="2800" dirty="0">
                <a:solidFill>
                  <a:schemeClr val="accent2">
                    <a:lumMod val="75000"/>
                  </a:schemeClr>
                </a:solidFill>
                <a:latin typeface="STXinwei" panose="02010800040101010101" pitchFamily="2" charset="-122"/>
                <a:ea typeface="STXinwei" panose="02010800040101010101" pitchFamily="2" charset="-122"/>
              </a:rPr>
              <a:t>唯一的基于大数据平台上的</a:t>
            </a:r>
            <a:r>
              <a:rPr lang="en-US" altLang="zh-CN" sz="2400" b="1" dirty="0">
                <a:solidFill>
                  <a:schemeClr val="accent2">
                    <a:lumMod val="75000"/>
                  </a:schemeClr>
                </a:solidFill>
                <a:latin typeface="STXinwei" panose="02010800040101010101" pitchFamily="2" charset="-122"/>
                <a:ea typeface="STXinwei" panose="02010800040101010101" pitchFamily="2" charset="-122"/>
              </a:rPr>
              <a:t>RDBMS</a:t>
            </a:r>
            <a:r>
              <a:rPr lang="zh-CN" altLang="en-US" sz="2800" dirty="0">
                <a:solidFill>
                  <a:schemeClr val="accent2">
                    <a:lumMod val="75000"/>
                  </a:schemeClr>
                </a:solidFill>
                <a:latin typeface="STXinwei" panose="02010800040101010101" pitchFamily="2" charset="-122"/>
                <a:ea typeface="STXinwei" panose="02010800040101010101" pitchFamily="2" charset="-122"/>
              </a:rPr>
              <a:t>传统数据库 </a:t>
            </a:r>
            <a:r>
              <a:rPr lang="en-US" altLang="zh-CN" sz="2800" dirty="0">
                <a:solidFill>
                  <a:schemeClr val="accent2">
                    <a:lumMod val="75000"/>
                  </a:schemeClr>
                </a:solidFill>
                <a:latin typeface="STXinwei" panose="02010800040101010101" pitchFamily="2" charset="-122"/>
                <a:ea typeface="STXinwei" panose="02010800040101010101" pitchFamily="2" charset="-122"/>
              </a:rPr>
              <a:t>/ </a:t>
            </a:r>
            <a:r>
              <a:rPr lang="en-US" altLang="zh-CN" sz="2400" dirty="0">
                <a:solidFill>
                  <a:schemeClr val="accent2">
                    <a:lumMod val="75000"/>
                  </a:schemeClr>
                </a:solidFill>
                <a:latin typeface="STXinwei" panose="02010800040101010101" pitchFamily="2" charset="-122"/>
                <a:ea typeface="STXinwei" panose="02010800040101010101" pitchFamily="2" charset="-122"/>
              </a:rPr>
              <a:t>Only Hadoop RDBMS      </a:t>
            </a:r>
          </a:p>
          <a:p>
            <a:pPr marL="342900" indent="-342900">
              <a:buFont typeface="Wingdings" panose="05000000000000000000" pitchFamily="2" charset="2"/>
              <a:buChar char="q"/>
            </a:pPr>
            <a:r>
              <a:rPr lang="zh-CN" altLang="en-US" sz="2800" dirty="0">
                <a:solidFill>
                  <a:schemeClr val="accent2">
                    <a:lumMod val="75000"/>
                  </a:schemeClr>
                </a:solidFill>
                <a:latin typeface="STXinwei" panose="02010800040101010101" pitchFamily="2" charset="-122"/>
                <a:ea typeface="STXinwei" panose="02010800040101010101" pitchFamily="2" charset="-122"/>
              </a:rPr>
              <a:t>目标取代美国甲骨文</a:t>
            </a:r>
            <a:r>
              <a:rPr lang="en-US" altLang="zh-CN" sz="2400" b="1" dirty="0">
                <a:solidFill>
                  <a:schemeClr val="accent2">
                    <a:lumMod val="75000"/>
                  </a:schemeClr>
                </a:solidFill>
                <a:latin typeface="STXinwei" panose="02010800040101010101" pitchFamily="2" charset="-122"/>
                <a:ea typeface="STXinwei" panose="02010800040101010101" pitchFamily="2" charset="-122"/>
              </a:rPr>
              <a:t>Oracle</a:t>
            </a:r>
            <a:r>
              <a:rPr lang="zh-CN" altLang="en-US" sz="2800" dirty="0">
                <a:solidFill>
                  <a:schemeClr val="accent2">
                    <a:lumMod val="75000"/>
                  </a:schemeClr>
                </a:solidFill>
                <a:latin typeface="STXinwei" panose="02010800040101010101" pitchFamily="2" charset="-122"/>
                <a:ea typeface="STXinwei" panose="02010800040101010101" pitchFamily="2" charset="-122"/>
              </a:rPr>
              <a:t>数据库 </a:t>
            </a:r>
            <a:r>
              <a:rPr lang="en-US" altLang="zh-CN" sz="2800" dirty="0">
                <a:solidFill>
                  <a:schemeClr val="accent2">
                    <a:lumMod val="75000"/>
                  </a:schemeClr>
                </a:solidFill>
                <a:latin typeface="STXinwei" panose="02010800040101010101" pitchFamily="2" charset="-122"/>
                <a:ea typeface="STXinwei" panose="02010800040101010101" pitchFamily="2" charset="-122"/>
              </a:rPr>
              <a:t>/ </a:t>
            </a:r>
            <a:r>
              <a:rPr lang="en-US" altLang="zh-CN" sz="2400" dirty="0">
                <a:solidFill>
                  <a:schemeClr val="accent2">
                    <a:lumMod val="75000"/>
                  </a:schemeClr>
                </a:solidFill>
                <a:latin typeface="STXinwei" panose="02010800040101010101" pitchFamily="2" charset="-122"/>
                <a:ea typeface="STXinwei" panose="02010800040101010101" pitchFamily="2" charset="-122"/>
              </a:rPr>
              <a:t>Destroy Oracle RDBMS</a:t>
            </a:r>
          </a:p>
          <a:p>
            <a:pPr marL="342900" indent="-342900">
              <a:buFont typeface="Wingdings" panose="05000000000000000000" pitchFamily="2" charset="2"/>
              <a:buChar char="q"/>
            </a:pP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SPLICE MACHINE</a:t>
            </a:r>
            <a:r>
              <a:rPr lang="zh-CN" altLang="en-US" sz="2800" dirty="0">
                <a:solidFill>
                  <a:schemeClr val="accent2">
                    <a:lumMod val="75000"/>
                  </a:schemeClr>
                </a:solidFill>
                <a:latin typeface="STXinwei" panose="02010800040101010101" pitchFamily="2" charset="-122"/>
                <a:ea typeface="STXinwei" panose="02010800040101010101" pitchFamily="2" charset="-122"/>
              </a:rPr>
              <a:t>是大数据应用的基础</a:t>
            </a:r>
            <a:endParaRPr lang="en-US" altLang="zh-CN" sz="2800" dirty="0">
              <a:solidFill>
                <a:schemeClr val="accent2">
                  <a:lumMod val="75000"/>
                </a:schemeClr>
              </a:solidFill>
              <a:latin typeface="STXinwei" panose="02010800040101010101" pitchFamily="2" charset="-122"/>
              <a:ea typeface="STXinwei" panose="02010800040101010101" pitchFamily="2" charset="-122"/>
            </a:endParaRPr>
          </a:p>
          <a:p>
            <a:pPr marL="342900" indent="-342900">
              <a:buFont typeface="Wingdings" panose="05000000000000000000" pitchFamily="2" charset="2"/>
              <a:buChar char="q"/>
            </a:pPr>
            <a:r>
              <a:rPr lang="zh-CN" altLang="en-US" sz="2800" dirty="0">
                <a:solidFill>
                  <a:schemeClr val="accent2">
                    <a:lumMod val="75000"/>
                  </a:schemeClr>
                </a:solidFill>
                <a:latin typeface="STXinwei" panose="02010800040101010101" pitchFamily="2" charset="-122"/>
                <a:ea typeface="STXinwei" panose="02010800040101010101" pitchFamily="2" charset="-122"/>
              </a:rPr>
              <a:t>大量的权威用户可靠验证如世界上最大的医疗集团</a:t>
            </a:r>
            <a:r>
              <a:rPr lang="en-US" altLang="zh-CN" sz="2400" b="1" dirty="0">
                <a:solidFill>
                  <a:schemeClr val="accent2">
                    <a:lumMod val="75000"/>
                  </a:schemeClr>
                </a:solidFill>
                <a:latin typeface="STXinwei" panose="02010800040101010101" pitchFamily="2" charset="-122"/>
                <a:ea typeface="STXinwei" panose="02010800040101010101" pitchFamily="2" charset="-122"/>
              </a:rPr>
              <a:t>Kaiser Permanente</a:t>
            </a:r>
            <a:r>
              <a:rPr lang="ja-JP" altLang="en-US"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 </a:t>
            </a:r>
            <a:r>
              <a:rPr lang="ja-JP"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美国八大银行之一的</a:t>
            </a: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Wells Fargo </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银行等</a:t>
            </a:r>
            <a:endParaRPr lang="en-US" altLang="zh-CN"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endParaRPr>
          </a:p>
          <a:p>
            <a:pPr marL="342900" indent="-342900">
              <a:buFont typeface="Wingdings" panose="05000000000000000000" pitchFamily="2" charset="2"/>
              <a:buChar char="q"/>
            </a:pPr>
            <a:r>
              <a:rPr lang="en-US" altLang="zh-CN"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 </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快阳科技与</a:t>
            </a: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SPLICE MACHINE </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签订了深度战略研发合作和市场合作协议</a:t>
            </a:r>
            <a:endParaRPr lang="en-US" altLang="zh-CN"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endParaRPr>
          </a:p>
          <a:p>
            <a:pPr marL="342900" indent="-342900">
              <a:buFont typeface="Wingdings" panose="05000000000000000000" pitchFamily="2" charset="2"/>
              <a:buChar char="q"/>
            </a:pPr>
            <a:r>
              <a:rPr lang="en-US" altLang="zh-CN"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 </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快阳科技开发了第一个基于</a:t>
            </a: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SPLICE MACHINE</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和</a:t>
            </a:r>
            <a:r>
              <a:rPr lang="en-US" altLang="zh-CN" sz="2400" b="1"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FHIR</a:t>
            </a:r>
            <a:r>
              <a:rPr lang="zh-CN" altLang="en-US" sz="2800" dirty="0">
                <a:solidFill>
                  <a:schemeClr val="accent2">
                    <a:lumMod val="75000"/>
                  </a:schemeClr>
                </a:solidFill>
                <a:latin typeface="STXinwei" panose="02010800040101010101" pitchFamily="2" charset="-122"/>
                <a:ea typeface="STXinwei" panose="02010800040101010101" pitchFamily="2" charset="-122"/>
                <a:cs typeface="Times New Roman" panose="02020603050405020304" pitchFamily="18" charset="0"/>
              </a:rPr>
              <a:t>的医疗大数据库</a:t>
            </a:r>
            <a:endParaRPr lang="en-US" altLang="zh-CN" sz="2800" dirty="0">
              <a:solidFill>
                <a:schemeClr val="accent2">
                  <a:lumMod val="75000"/>
                </a:schemeClr>
              </a:solidFill>
              <a:latin typeface="STXinwei" panose="02010800040101010101" pitchFamily="2" charset="-122"/>
              <a:ea typeface="STXinwei" panose="02010800040101010101" pitchFamily="2" charset="-122"/>
            </a:endParaRPr>
          </a:p>
          <a:p>
            <a:pPr marL="342900" indent="-342900">
              <a:buFont typeface="Wingdings" panose="05000000000000000000" pitchFamily="2" charset="2"/>
              <a:buChar char="q"/>
            </a:pPr>
            <a:endParaRPr lang="en-US" altLang="zh-CN" sz="2800" dirty="0">
              <a:solidFill>
                <a:schemeClr val="accent2">
                  <a:lumMod val="75000"/>
                </a:schemeClr>
              </a:solidFill>
              <a:latin typeface="STXinwei" panose="02010800040101010101" pitchFamily="2" charset="-122"/>
              <a:ea typeface="STXinwei" panose="02010800040101010101" pitchFamily="2" charset="-122"/>
            </a:endParaRPr>
          </a:p>
          <a:p>
            <a:endParaRPr lang="en-US" altLang="zh-CN" sz="2800" dirty="0">
              <a:solidFill>
                <a:schemeClr val="accent2">
                  <a:lumMod val="75000"/>
                </a:schemeClr>
              </a:solidFill>
              <a:latin typeface="STXinwei" panose="02010800040101010101" pitchFamily="2" charset="-122"/>
              <a:ea typeface="STXinwei" panose="02010800040101010101" pitchFamily="2" charset="-122"/>
            </a:endParaRPr>
          </a:p>
          <a:p>
            <a:pPr marL="342900" indent="-342900">
              <a:buFont typeface="Wingdings" panose="05000000000000000000" pitchFamily="2" charset="2"/>
              <a:buChar char="§"/>
            </a:pPr>
            <a:endParaRPr lang="en-US" altLang="zh-CN" sz="2400" b="1" dirty="0">
              <a:solidFill>
                <a:schemeClr val="accent2">
                  <a:lumMod val="75000"/>
                </a:schemeClr>
              </a:solidFill>
              <a:latin typeface="STXinwei" panose="02010800040101010101" pitchFamily="2" charset="-122"/>
              <a:ea typeface="STXinwei" panose="02010800040101010101" pitchFamily="2" charset="-122"/>
            </a:endParaRPr>
          </a:p>
          <a:p>
            <a:pPr>
              <a:lnSpc>
                <a:spcPts val="1800"/>
              </a:lnSpc>
              <a:spcAft>
                <a:spcPts val="600"/>
              </a:spcAft>
            </a:pPr>
            <a:endParaRPr lang="en-US" sz="2000" b="1" dirty="0">
              <a:solidFill>
                <a:srgbClr val="CC3300"/>
              </a:solidFill>
              <a:latin typeface="FangSong" panose="02010609060101010101" pitchFamily="49" charset="-122"/>
              <a:ea typeface="FangSong" panose="02010609060101010101" pitchFamily="49" charset="-122"/>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4150429-CA6B-48B7-9F07-8634A15B711D}"/>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B533C69-4404-4D79-9AB2-66940F4AE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Tree>
    <p:extLst>
      <p:ext uri="{BB962C8B-B14F-4D97-AF65-F5344CB8AC3E}">
        <p14:creationId xmlns:p14="http://schemas.microsoft.com/office/powerpoint/2010/main" val="406939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sp>
        <p:nvSpPr>
          <p:cNvPr id="34" name="TextBox 33">
            <a:extLst>
              <a:ext uri="{FF2B5EF4-FFF2-40B4-BE49-F238E27FC236}">
                <a16:creationId xmlns:a16="http://schemas.microsoft.com/office/drawing/2014/main" id="{CB8E5F8F-26ED-4CA0-82FF-3DD22BB65301}"/>
              </a:ext>
            </a:extLst>
          </p:cNvPr>
          <p:cNvSpPr txBox="1"/>
          <p:nvPr/>
        </p:nvSpPr>
        <p:spPr>
          <a:xfrm>
            <a:off x="721895" y="1540042"/>
            <a:ext cx="3625516" cy="465221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E95E114-2EFF-418B-999D-659A41FA191F}"/>
              </a:ext>
            </a:extLst>
          </p:cNvPr>
          <p:cNvSpPr txBox="1"/>
          <p:nvPr/>
        </p:nvSpPr>
        <p:spPr>
          <a:xfrm>
            <a:off x="5638800" y="2975810"/>
            <a:ext cx="914400" cy="914400"/>
          </a:xfrm>
          <a:prstGeom prst="rect">
            <a:avLst/>
          </a:prstGeom>
        </p:spPr>
        <p:txBody>
          <a:bodyPr vert="eaVert"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4150429-CA6B-48B7-9F07-8634A15B711D}"/>
              </a:ext>
            </a:extLst>
          </p:cNvPr>
          <p:cNvPicPr>
            <a:picLocks noChangeAspect="1"/>
          </p:cNvPicPr>
          <p:nvPr/>
        </p:nvPicPr>
        <p:blipFill>
          <a:blip r:embed="rId2"/>
          <a:stretch>
            <a:fillRect/>
          </a:stretch>
        </p:blipFill>
        <p:spPr>
          <a:xfrm>
            <a:off x="10368950" y="440581"/>
            <a:ext cx="1218615" cy="626359"/>
          </a:xfrm>
          <a:prstGeom prst="rect">
            <a:avLst/>
          </a:prstGeom>
        </p:spPr>
      </p:pic>
      <p:graphicFrame>
        <p:nvGraphicFramePr>
          <p:cNvPr id="3" name="Diagram 2">
            <a:extLst>
              <a:ext uri="{FF2B5EF4-FFF2-40B4-BE49-F238E27FC236}">
                <a16:creationId xmlns:a16="http://schemas.microsoft.com/office/drawing/2014/main" id="{3BE806ED-633E-42EE-949B-A782D39B283B}"/>
              </a:ext>
            </a:extLst>
          </p:cNvPr>
          <p:cNvGraphicFramePr/>
          <p:nvPr>
            <p:extLst>
              <p:ext uri="{D42A27DB-BD31-4B8C-83A1-F6EECF244321}">
                <p14:modId xmlns:p14="http://schemas.microsoft.com/office/powerpoint/2010/main" val="1230167446"/>
              </p:ext>
            </p:extLst>
          </p:nvPr>
        </p:nvGraphicFramePr>
        <p:xfrm>
          <a:off x="604434" y="1998301"/>
          <a:ext cx="10983132" cy="353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F0ED6A41-A29C-4F37-BCE4-3898FCF243B9}"/>
              </a:ext>
            </a:extLst>
          </p:cNvPr>
          <p:cNvSpPr/>
          <p:nvPr/>
        </p:nvSpPr>
        <p:spPr>
          <a:xfrm>
            <a:off x="2738185" y="2453956"/>
            <a:ext cx="6715630" cy="523220"/>
          </a:xfrm>
          <a:prstGeom prst="rect">
            <a:avLst/>
          </a:prstGeom>
        </p:spPr>
        <p:txBody>
          <a:bodyPr wrap="square">
            <a:spAutoFit/>
          </a:bodyPr>
          <a:lstStyle/>
          <a:p>
            <a:r>
              <a:rPr lang="zh-CN" altLang="en-US" sz="2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2400" b="1" dirty="0">
                <a:solidFill>
                  <a:schemeClr val="accent2">
                    <a:lumMod val="75000"/>
                  </a:schemeClr>
                </a:solidFill>
                <a:latin typeface="STXinwei" panose="02010800040101010101" pitchFamily="2" charset="-122"/>
                <a:ea typeface="STXinwei" panose="02010800040101010101" pitchFamily="2" charset="-122"/>
              </a:rPr>
              <a:t>SPLICE MACHINE </a:t>
            </a:r>
            <a:r>
              <a:rPr lang="zh-CN" altLang="en-US" sz="2800" b="1" dirty="0">
                <a:solidFill>
                  <a:schemeClr val="accent2">
                    <a:lumMod val="75000"/>
                  </a:schemeClr>
                </a:solidFill>
                <a:latin typeface="STXinwei" panose="02010800040101010101" pitchFamily="2" charset="-122"/>
                <a:ea typeface="STXinwei" panose="02010800040101010101" pitchFamily="2" charset="-122"/>
              </a:rPr>
              <a:t>发布日期</a:t>
            </a:r>
            <a:r>
              <a:rPr lang="en-US" altLang="zh-CN" sz="2800" b="1" dirty="0">
                <a:solidFill>
                  <a:schemeClr val="accent2">
                    <a:lumMod val="75000"/>
                  </a:schemeClr>
                </a:solidFill>
                <a:latin typeface="STXinwei" panose="02010800040101010101" pitchFamily="2" charset="-122"/>
                <a:ea typeface="STXinwei" panose="02010800040101010101" pitchFamily="2" charset="-122"/>
              </a:rPr>
              <a:t> </a:t>
            </a:r>
            <a:endParaRPr lang="en-US" sz="2800" dirty="0"/>
          </a:p>
        </p:txBody>
      </p:sp>
      <p:pic>
        <p:nvPicPr>
          <p:cNvPr id="8" name="Picture 7" descr="A picture containing drawing&#10;&#10;Description automatically generated">
            <a:extLst>
              <a:ext uri="{FF2B5EF4-FFF2-40B4-BE49-F238E27FC236}">
                <a16:creationId xmlns:a16="http://schemas.microsoft.com/office/drawing/2014/main" id="{C5317CDF-98D0-43BB-BED1-9704D6820A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Tree>
    <p:extLst>
      <p:ext uri="{BB962C8B-B14F-4D97-AF65-F5344CB8AC3E}">
        <p14:creationId xmlns:p14="http://schemas.microsoft.com/office/powerpoint/2010/main" val="353112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大数据技术和基础产品的空缺</a:t>
            </a:r>
            <a:endParaRPr lang="en-US" sz="3200" dirty="0">
              <a:solidFill>
                <a:schemeClr val="accent2">
                  <a:lumMod val="75000"/>
                </a:schemeClr>
              </a:solidFill>
            </a:endParaRPr>
          </a:p>
        </p:txBody>
      </p:sp>
      <p:sp>
        <p:nvSpPr>
          <p:cNvPr id="42" name="Rectangle: Rounded Corners 41">
            <a:extLst>
              <a:ext uri="{FF2B5EF4-FFF2-40B4-BE49-F238E27FC236}">
                <a16:creationId xmlns:a16="http://schemas.microsoft.com/office/drawing/2014/main" id="{DF1BD441-2BD9-4EE0-84A8-932AB47DF1C6}"/>
              </a:ext>
            </a:extLst>
          </p:cNvPr>
          <p:cNvSpPr/>
          <p:nvPr/>
        </p:nvSpPr>
        <p:spPr>
          <a:xfrm>
            <a:off x="664920" y="4726384"/>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操作系统（</a:t>
            </a:r>
            <a:r>
              <a:rPr lang="en-US" altLang="zh-CN" sz="1200" b="1" dirty="0">
                <a:solidFill>
                  <a:schemeClr val="bg1">
                    <a:lumMod val="95000"/>
                  </a:schemeClr>
                </a:solidFill>
                <a:latin typeface="FangSong" panose="02010609060101010101" pitchFamily="49" charset="-122"/>
                <a:ea typeface="FangSong" panose="02010609060101010101" pitchFamily="49" charset="-122"/>
              </a:rPr>
              <a:t>Linux</a:t>
            </a:r>
            <a:r>
              <a:rPr lang="ja-JP" altLang="en-US" sz="1200" b="1" dirty="0">
                <a:solidFill>
                  <a:schemeClr val="bg1">
                    <a:lumMod val="95000"/>
                  </a:schemeClr>
                </a:solidFill>
                <a:latin typeface="FangSong" panose="02010609060101010101" pitchFamily="49" charset="-122"/>
                <a:ea typeface="FangSong" panose="02010609060101010101" pitchFamily="49" charset="-122"/>
                <a:cs typeface="Times New Roman" panose="02020603050405020304" pitchFamily="18" charset="0"/>
              </a:rPr>
              <a:t> </a:t>
            </a:r>
            <a:r>
              <a:rPr lang="en-US" altLang="ja-JP" sz="1200" b="1" dirty="0">
                <a:solidFill>
                  <a:schemeClr val="bg1">
                    <a:lumMod val="95000"/>
                  </a:schemeClr>
                </a:solidFill>
                <a:latin typeface="FangSong" panose="02010609060101010101" pitchFamily="49" charset="-122"/>
                <a:ea typeface="FangSong" panose="02010609060101010101" pitchFamily="49" charset="-122"/>
                <a:cs typeface="Times New Roman" panose="02020603050405020304" pitchFamily="18" charset="0"/>
              </a:rPr>
              <a:t>or </a:t>
            </a:r>
            <a:r>
              <a:rPr lang="en-US" altLang="zh-CN" sz="1200" b="1" dirty="0">
                <a:solidFill>
                  <a:schemeClr val="bg1">
                    <a:lumMod val="95000"/>
                  </a:schemeClr>
                </a:solidFill>
                <a:latin typeface="FangSong" panose="02010609060101010101" pitchFamily="49" charset="-122"/>
                <a:ea typeface="FangSong" panose="02010609060101010101" pitchFamily="49" charset="-122"/>
              </a:rPr>
              <a:t>Windows</a:t>
            </a:r>
            <a:r>
              <a:rPr lang="zh-CN" altLang="en-US" sz="1200" b="1" dirty="0">
                <a:solidFill>
                  <a:schemeClr val="bg1"/>
                </a:solidFill>
                <a:latin typeface="FangSong" panose="02010609060101010101" pitchFamily="49" charset="-122"/>
                <a:ea typeface="FangSong" panose="02010609060101010101" pitchFamily="49" charset="-122"/>
              </a:rPr>
              <a:t>）</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71" name="Arrow: Up 70">
            <a:extLst>
              <a:ext uri="{FF2B5EF4-FFF2-40B4-BE49-F238E27FC236}">
                <a16:creationId xmlns:a16="http://schemas.microsoft.com/office/drawing/2014/main" id="{BACBB93D-5B16-4ACB-99C0-0768B4311A8F}"/>
              </a:ext>
            </a:extLst>
          </p:cNvPr>
          <p:cNvSpPr/>
          <p:nvPr/>
        </p:nvSpPr>
        <p:spPr>
          <a:xfrm rot="10800000">
            <a:off x="1460082" y="3282396"/>
            <a:ext cx="300708" cy="27190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E2B1F194-704B-46CA-8FD8-B1617238E131}"/>
              </a:ext>
            </a:extLst>
          </p:cNvPr>
          <p:cNvSpPr/>
          <p:nvPr/>
        </p:nvSpPr>
        <p:spPr>
          <a:xfrm>
            <a:off x="708422" y="2685629"/>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各种应用程序</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2" name="Cylinder 1">
            <a:extLst>
              <a:ext uri="{FF2B5EF4-FFF2-40B4-BE49-F238E27FC236}">
                <a16:creationId xmlns:a16="http://schemas.microsoft.com/office/drawing/2014/main" id="{67E122DA-AE92-4FAC-B302-574C77477284}"/>
              </a:ext>
            </a:extLst>
          </p:cNvPr>
          <p:cNvSpPr/>
          <p:nvPr/>
        </p:nvSpPr>
        <p:spPr>
          <a:xfrm>
            <a:off x="665926" y="3535344"/>
            <a:ext cx="1756668" cy="955743"/>
          </a:xfrm>
          <a:prstGeom prst="ca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传统</a:t>
            </a:r>
            <a:r>
              <a:rPr lang="en-US" altLang="zh-CN" sz="1200" b="1" dirty="0">
                <a:solidFill>
                  <a:schemeClr val="bg1"/>
                </a:solidFill>
                <a:latin typeface="FangSong" panose="02010609060101010101" pitchFamily="49" charset="-122"/>
                <a:ea typeface="FangSong" panose="02010609060101010101" pitchFamily="49" charset="-122"/>
              </a:rPr>
              <a:t>RDBMS</a:t>
            </a:r>
            <a:r>
              <a:rPr lang="zh-CN" altLang="en-US" sz="1200" b="1" dirty="0">
                <a:solidFill>
                  <a:schemeClr val="bg1"/>
                </a:solidFill>
                <a:latin typeface="FangSong" panose="02010609060101010101" pitchFamily="49" charset="-122"/>
                <a:ea typeface="FangSong" panose="02010609060101010101" pitchFamily="49" charset="-122"/>
              </a:rPr>
              <a:t>数据库（</a:t>
            </a:r>
            <a:r>
              <a:rPr lang="en-US" altLang="zh-CN" sz="1200" b="1" dirty="0">
                <a:solidFill>
                  <a:schemeClr val="bg1"/>
                </a:solidFill>
                <a:latin typeface="FangSong" panose="02010609060101010101" pitchFamily="49" charset="-122"/>
                <a:ea typeface="FangSong" panose="02010609060101010101" pitchFamily="49" charset="-122"/>
              </a:rPr>
              <a:t>Oracle, Microsoft)</a:t>
            </a:r>
            <a:endParaRPr lang="en-US" sz="1200" dirty="0">
              <a:latin typeface="FangSong" panose="02010609060101010101" pitchFamily="49" charset="-122"/>
              <a:ea typeface="FangSong" panose="02010609060101010101" pitchFamily="49" charset="-122"/>
            </a:endParaRPr>
          </a:p>
        </p:txBody>
      </p:sp>
      <p:sp>
        <p:nvSpPr>
          <p:cNvPr id="33" name="Arrow: Up 32">
            <a:extLst>
              <a:ext uri="{FF2B5EF4-FFF2-40B4-BE49-F238E27FC236}">
                <a16:creationId xmlns:a16="http://schemas.microsoft.com/office/drawing/2014/main" id="{94FEB2DA-1E9A-4F68-9669-C6F73A139AC5}"/>
              </a:ext>
            </a:extLst>
          </p:cNvPr>
          <p:cNvSpPr/>
          <p:nvPr/>
        </p:nvSpPr>
        <p:spPr>
          <a:xfrm rot="10800000">
            <a:off x="1460082" y="4454475"/>
            <a:ext cx="300708" cy="27190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99BDD3DE-B5A3-4A60-8537-A586C5B15299}"/>
              </a:ext>
            </a:extLst>
          </p:cNvPr>
          <p:cNvSpPr/>
          <p:nvPr/>
        </p:nvSpPr>
        <p:spPr>
          <a:xfrm>
            <a:off x="5041882" y="4590429"/>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大数据操作系统</a:t>
            </a:r>
            <a:r>
              <a:rPr lang="en-US" altLang="zh-CN" sz="1200" b="1" dirty="0">
                <a:solidFill>
                  <a:schemeClr val="bg1"/>
                </a:solidFill>
                <a:latin typeface="FangSong" panose="02010609060101010101" pitchFamily="49" charset="-122"/>
                <a:ea typeface="FangSong" panose="02010609060101010101" pitchFamily="49" charset="-122"/>
              </a:rPr>
              <a:t>/</a:t>
            </a:r>
            <a:r>
              <a:rPr lang="zh-CN" altLang="en-US" sz="1200" b="1" dirty="0">
                <a:solidFill>
                  <a:schemeClr val="bg1"/>
                </a:solidFill>
                <a:latin typeface="FangSong" panose="02010609060101010101" pitchFamily="49" charset="-122"/>
                <a:ea typeface="FangSong" panose="02010609060101010101" pitchFamily="49" charset="-122"/>
              </a:rPr>
              <a:t>平台（</a:t>
            </a:r>
            <a:r>
              <a:rPr lang="en-US" altLang="zh-CN" sz="1200" b="1" dirty="0">
                <a:solidFill>
                  <a:schemeClr val="bg1"/>
                </a:solidFill>
                <a:latin typeface="FangSong" panose="02010609060101010101" pitchFamily="49" charset="-122"/>
                <a:ea typeface="FangSong" panose="02010609060101010101" pitchFamily="49" charset="-122"/>
              </a:rPr>
              <a:t>Apache Hadoop or Cloudera or MapR</a:t>
            </a:r>
            <a:r>
              <a:rPr lang="zh-CN" altLang="en-US" sz="1200" b="1" dirty="0">
                <a:solidFill>
                  <a:schemeClr val="bg1"/>
                </a:solidFill>
                <a:latin typeface="FangSong" panose="02010609060101010101" pitchFamily="49" charset="-122"/>
                <a:ea typeface="FangSong" panose="02010609060101010101" pitchFamily="49" charset="-122"/>
              </a:rPr>
              <a:t>）</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35" name="Arrow: Up 34">
            <a:extLst>
              <a:ext uri="{FF2B5EF4-FFF2-40B4-BE49-F238E27FC236}">
                <a16:creationId xmlns:a16="http://schemas.microsoft.com/office/drawing/2014/main" id="{28C3CCB7-2997-45FC-8CC8-5AF6040166CB}"/>
              </a:ext>
            </a:extLst>
          </p:cNvPr>
          <p:cNvSpPr/>
          <p:nvPr/>
        </p:nvSpPr>
        <p:spPr>
          <a:xfrm rot="10800000">
            <a:off x="6048442" y="3045516"/>
            <a:ext cx="300708" cy="151234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C5CFD776-24F9-4D28-9896-54A1AAB1137D}"/>
              </a:ext>
            </a:extLst>
          </p:cNvPr>
          <p:cNvSpPr/>
          <p:nvPr/>
        </p:nvSpPr>
        <p:spPr>
          <a:xfrm>
            <a:off x="5017975" y="2608417"/>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各种大数据应用程序</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45" name="Rectangle: Rounded Corners 44">
            <a:extLst>
              <a:ext uri="{FF2B5EF4-FFF2-40B4-BE49-F238E27FC236}">
                <a16:creationId xmlns:a16="http://schemas.microsoft.com/office/drawing/2014/main" id="{6BDE39E8-8B10-4AB6-AF14-B4535E23AB6E}"/>
              </a:ext>
            </a:extLst>
          </p:cNvPr>
          <p:cNvSpPr/>
          <p:nvPr/>
        </p:nvSpPr>
        <p:spPr>
          <a:xfrm>
            <a:off x="8294382" y="4859394"/>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大数据操作系统</a:t>
            </a:r>
            <a:r>
              <a:rPr lang="en-US" altLang="zh-CN" sz="1200" b="1" dirty="0">
                <a:solidFill>
                  <a:schemeClr val="bg1"/>
                </a:solidFill>
                <a:latin typeface="FangSong" panose="02010609060101010101" pitchFamily="49" charset="-122"/>
                <a:ea typeface="FangSong" panose="02010609060101010101" pitchFamily="49" charset="-122"/>
              </a:rPr>
              <a:t>/</a:t>
            </a:r>
            <a:r>
              <a:rPr lang="zh-CN" altLang="en-US" sz="1200" b="1" dirty="0">
                <a:solidFill>
                  <a:schemeClr val="bg1"/>
                </a:solidFill>
                <a:latin typeface="FangSong" panose="02010609060101010101" pitchFamily="49" charset="-122"/>
                <a:ea typeface="FangSong" panose="02010609060101010101" pitchFamily="49" charset="-122"/>
              </a:rPr>
              <a:t>平台（</a:t>
            </a:r>
            <a:r>
              <a:rPr lang="en-US" altLang="zh-CN" sz="1200" b="1" dirty="0">
                <a:solidFill>
                  <a:schemeClr val="bg1"/>
                </a:solidFill>
                <a:latin typeface="FangSong" panose="02010609060101010101" pitchFamily="49" charset="-122"/>
                <a:ea typeface="FangSong" panose="02010609060101010101" pitchFamily="49" charset="-122"/>
              </a:rPr>
              <a:t>Apache Hadoop or Cloudera or MapR</a:t>
            </a:r>
            <a:r>
              <a:rPr lang="zh-CN" altLang="en-US" sz="1200" b="1" dirty="0">
                <a:solidFill>
                  <a:schemeClr val="bg1"/>
                </a:solidFill>
                <a:latin typeface="FangSong" panose="02010609060101010101" pitchFamily="49" charset="-122"/>
                <a:ea typeface="FangSong" panose="02010609060101010101" pitchFamily="49" charset="-122"/>
              </a:rPr>
              <a:t>）</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46" name="Rectangle: Rounded Corners 45">
            <a:extLst>
              <a:ext uri="{FF2B5EF4-FFF2-40B4-BE49-F238E27FC236}">
                <a16:creationId xmlns:a16="http://schemas.microsoft.com/office/drawing/2014/main" id="{9A46A152-88A3-4896-86F5-7EB6F28C235C}"/>
              </a:ext>
            </a:extLst>
          </p:cNvPr>
          <p:cNvSpPr/>
          <p:nvPr/>
        </p:nvSpPr>
        <p:spPr>
          <a:xfrm>
            <a:off x="8316589" y="2663893"/>
            <a:ext cx="2397045" cy="590885"/>
          </a:xfrm>
          <a:prstGeom prst="roundRect">
            <a:avLst/>
          </a:prstGeom>
          <a:solidFill>
            <a:schemeClr val="accent5">
              <a:lumMod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各种大数据应用程序</a:t>
            </a:r>
            <a:endParaRPr lang="en-US" sz="1200" b="1" dirty="0">
              <a:solidFill>
                <a:schemeClr val="bg1"/>
              </a:solidFill>
              <a:latin typeface="FangSong" panose="02010609060101010101" pitchFamily="49" charset="-122"/>
              <a:ea typeface="FangSong" panose="02010609060101010101" pitchFamily="49" charset="-122"/>
            </a:endParaRPr>
          </a:p>
        </p:txBody>
      </p:sp>
      <p:sp>
        <p:nvSpPr>
          <p:cNvPr id="47" name="Cylinder 46">
            <a:extLst>
              <a:ext uri="{FF2B5EF4-FFF2-40B4-BE49-F238E27FC236}">
                <a16:creationId xmlns:a16="http://schemas.microsoft.com/office/drawing/2014/main" id="{84177A51-B005-4EB5-80A0-9DCDF45FABF4}"/>
              </a:ext>
            </a:extLst>
          </p:cNvPr>
          <p:cNvSpPr/>
          <p:nvPr/>
        </p:nvSpPr>
        <p:spPr>
          <a:xfrm>
            <a:off x="8298952" y="3573770"/>
            <a:ext cx="1756668" cy="955743"/>
          </a:xfrm>
          <a:prstGeom prst="can">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智能大数据库</a:t>
            </a:r>
            <a:endParaRPr lang="en-US" sz="1200" dirty="0">
              <a:solidFill>
                <a:schemeClr val="bg1"/>
              </a:solidFill>
              <a:latin typeface="FangSong" panose="02010609060101010101" pitchFamily="49" charset="-122"/>
              <a:ea typeface="FangSong" panose="02010609060101010101" pitchFamily="49" charset="-122"/>
            </a:endParaRPr>
          </a:p>
        </p:txBody>
      </p:sp>
      <p:sp>
        <p:nvSpPr>
          <p:cNvPr id="48" name="Arrow: Up 47">
            <a:extLst>
              <a:ext uri="{FF2B5EF4-FFF2-40B4-BE49-F238E27FC236}">
                <a16:creationId xmlns:a16="http://schemas.microsoft.com/office/drawing/2014/main" id="{7CCA40BE-2965-48D8-9EB5-46F733295080}"/>
              </a:ext>
            </a:extLst>
          </p:cNvPr>
          <p:cNvSpPr/>
          <p:nvPr/>
        </p:nvSpPr>
        <p:spPr>
          <a:xfrm rot="10800000">
            <a:off x="8949011" y="3293045"/>
            <a:ext cx="300708" cy="27190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Arrow: Up 50">
            <a:extLst>
              <a:ext uri="{FF2B5EF4-FFF2-40B4-BE49-F238E27FC236}">
                <a16:creationId xmlns:a16="http://schemas.microsoft.com/office/drawing/2014/main" id="{974CD024-E902-4AA8-8139-D83E79F98845}"/>
              </a:ext>
            </a:extLst>
          </p:cNvPr>
          <p:cNvSpPr/>
          <p:nvPr/>
        </p:nvSpPr>
        <p:spPr>
          <a:xfrm rot="10800000">
            <a:off x="9099365" y="4526414"/>
            <a:ext cx="300708" cy="27190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66B0934-8DF9-40AE-9583-26F1D445B828}"/>
              </a:ext>
            </a:extLst>
          </p:cNvPr>
          <p:cNvSpPr/>
          <p:nvPr/>
        </p:nvSpPr>
        <p:spPr>
          <a:xfrm>
            <a:off x="413064" y="2144254"/>
            <a:ext cx="3913310" cy="361819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C099AAC-C7A3-4E15-9270-08C0B6DA3912}"/>
              </a:ext>
            </a:extLst>
          </p:cNvPr>
          <p:cNvSpPr txBox="1"/>
          <p:nvPr/>
        </p:nvSpPr>
        <p:spPr>
          <a:xfrm>
            <a:off x="553212" y="1526497"/>
            <a:ext cx="2346490" cy="375370"/>
          </a:xfrm>
          <a:prstGeom prst="rect">
            <a:avLst/>
          </a:prstGeom>
        </p:spPr>
        <p:txBody>
          <a:bodyPr vert="horz" wrap="square" lIns="91440" tIns="45720" rIns="91440" bIns="45720" rtlCol="0">
            <a:noAutofit/>
          </a:bodyPr>
          <a:lstStyle/>
          <a:p>
            <a:pPr marL="342900" indent="-342900" algn="l">
              <a:lnSpc>
                <a:spcPts val="1800"/>
              </a:lnSpc>
              <a:spcAft>
                <a:spcPts val="600"/>
              </a:spcAft>
              <a:buFont typeface="Wingdings" panose="05000000000000000000" pitchFamily="2" charset="2"/>
              <a:buChar char="q"/>
            </a:pPr>
            <a:r>
              <a:rPr lang="zh-CN" alt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传统的应用结构</a:t>
            </a:r>
            <a:endParaRPr 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p:txBody>
      </p:sp>
      <p:sp>
        <p:nvSpPr>
          <p:cNvPr id="52" name="Rectangle 51">
            <a:extLst>
              <a:ext uri="{FF2B5EF4-FFF2-40B4-BE49-F238E27FC236}">
                <a16:creationId xmlns:a16="http://schemas.microsoft.com/office/drawing/2014/main" id="{FC87E6CC-3849-4BD2-9C04-8F98E88FEFC8}"/>
              </a:ext>
            </a:extLst>
          </p:cNvPr>
          <p:cNvSpPr/>
          <p:nvPr/>
        </p:nvSpPr>
        <p:spPr>
          <a:xfrm>
            <a:off x="4768316" y="2144255"/>
            <a:ext cx="2896362" cy="364487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E9EEFF4F-6F04-4D41-9647-E97C7B7165BA}"/>
              </a:ext>
            </a:extLst>
          </p:cNvPr>
          <p:cNvSpPr txBox="1"/>
          <p:nvPr/>
        </p:nvSpPr>
        <p:spPr>
          <a:xfrm>
            <a:off x="4604533" y="1500011"/>
            <a:ext cx="3131287" cy="375370"/>
          </a:xfrm>
          <a:prstGeom prst="rect">
            <a:avLst/>
          </a:prstGeom>
        </p:spPr>
        <p:txBody>
          <a:bodyPr vert="horz" wrap="square" lIns="91440" tIns="45720" rIns="91440" bIns="45720" rtlCol="0">
            <a:noAutofit/>
          </a:bodyPr>
          <a:lstStyle/>
          <a:p>
            <a:pPr marL="342900" indent="-342900" algn="l">
              <a:lnSpc>
                <a:spcPts val="1800"/>
              </a:lnSpc>
              <a:spcAft>
                <a:spcPts val="600"/>
              </a:spcAft>
              <a:buFont typeface="Wingdings" panose="05000000000000000000" pitchFamily="2" charset="2"/>
              <a:buChar char="q"/>
            </a:pPr>
            <a:r>
              <a:rPr lang="zh-CN" alt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目前的大数据应用结构</a:t>
            </a:r>
            <a:endParaRPr 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p:txBody>
      </p:sp>
      <p:sp>
        <p:nvSpPr>
          <p:cNvPr id="54" name="Rectangle 53">
            <a:extLst>
              <a:ext uri="{FF2B5EF4-FFF2-40B4-BE49-F238E27FC236}">
                <a16:creationId xmlns:a16="http://schemas.microsoft.com/office/drawing/2014/main" id="{2EA18ABD-A127-4AD8-AD6C-B043B3BD4881}"/>
              </a:ext>
            </a:extLst>
          </p:cNvPr>
          <p:cNvSpPr/>
          <p:nvPr/>
        </p:nvSpPr>
        <p:spPr>
          <a:xfrm>
            <a:off x="8071763" y="2144254"/>
            <a:ext cx="3657554" cy="3644871"/>
          </a:xfrm>
          <a:prstGeom prst="rect">
            <a:avLst/>
          </a:prstGeom>
          <a:solidFill>
            <a:schemeClr val="accent2">
              <a:lumMod val="75000"/>
              <a:alpha val="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6788C48D-BB95-4767-A8E2-87E7CD493A52}"/>
              </a:ext>
            </a:extLst>
          </p:cNvPr>
          <p:cNvSpPr txBox="1"/>
          <p:nvPr/>
        </p:nvSpPr>
        <p:spPr>
          <a:xfrm>
            <a:off x="8101293" y="1527451"/>
            <a:ext cx="3657554" cy="375370"/>
          </a:xfrm>
          <a:prstGeom prst="rect">
            <a:avLst/>
          </a:prstGeom>
        </p:spPr>
        <p:txBody>
          <a:bodyPr vert="horz" wrap="square" lIns="91440" tIns="45720" rIns="91440" bIns="45720" rtlCol="0">
            <a:noAutofit/>
          </a:bodyPr>
          <a:lstStyle/>
          <a:p>
            <a:pPr marL="342900" indent="-342900">
              <a:lnSpc>
                <a:spcPts val="1800"/>
              </a:lnSpc>
              <a:spcAft>
                <a:spcPts val="600"/>
              </a:spcAft>
              <a:buFont typeface="Wingdings" panose="05000000000000000000" pitchFamily="2" charset="2"/>
              <a:buChar char="q"/>
            </a:pPr>
            <a:r>
              <a:rPr lang="zh-CN" alt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新一代</a:t>
            </a:r>
            <a:r>
              <a:rPr lang="zh-CN" altLang="en-US" sz="2000" b="1" dirty="0">
                <a:solidFill>
                  <a:schemeClr val="accent2">
                    <a:lumMod val="75000"/>
                  </a:schemeClr>
                </a:solidFill>
                <a:latin typeface="STXinwei" panose="02010800040101010101" pitchFamily="2" charset="-122"/>
                <a:ea typeface="STXinwei" panose="02010800040101010101" pitchFamily="2" charset="-122"/>
              </a:rPr>
              <a:t>智能</a:t>
            </a:r>
            <a:r>
              <a:rPr lang="zh-CN" alt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大数据应用结构</a:t>
            </a:r>
            <a:endParaRPr lang="en-US"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p:txBody>
      </p:sp>
      <p:sp>
        <p:nvSpPr>
          <p:cNvPr id="6" name="Speech Bubble: Rectangle with Corners Rounded 5">
            <a:extLst>
              <a:ext uri="{FF2B5EF4-FFF2-40B4-BE49-F238E27FC236}">
                <a16:creationId xmlns:a16="http://schemas.microsoft.com/office/drawing/2014/main" id="{C5AA05EE-30FD-4E3C-96AE-401B8EE976AA}"/>
              </a:ext>
            </a:extLst>
          </p:cNvPr>
          <p:cNvSpPr/>
          <p:nvPr/>
        </p:nvSpPr>
        <p:spPr>
          <a:xfrm>
            <a:off x="5360215" y="3489327"/>
            <a:ext cx="1669771" cy="595707"/>
          </a:xfrm>
          <a:prstGeom prst="wedgeRoundRectCallout">
            <a:avLst/>
          </a:prstGeom>
          <a:solidFill>
            <a:schemeClr val="bg1"/>
          </a:solidFill>
          <a:ln w="190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lumMod val="75000"/>
                  </a:schemeClr>
                </a:solidFill>
                <a:latin typeface="FangSong" panose="02010609060101010101" pitchFamily="49" charset="-122"/>
                <a:ea typeface="FangSong" panose="02010609060101010101" pitchFamily="49" charset="-122"/>
              </a:rPr>
              <a:t>缺少中间大数据库</a:t>
            </a:r>
            <a:endParaRPr lang="en-US" sz="1200" b="1" dirty="0">
              <a:solidFill>
                <a:schemeClr val="accent2">
                  <a:lumMod val="75000"/>
                </a:schemeClr>
              </a:solidFill>
              <a:latin typeface="FangSong" panose="02010609060101010101" pitchFamily="49" charset="-122"/>
              <a:ea typeface="FangSong" panose="02010609060101010101" pitchFamily="49" charset="-122"/>
            </a:endParaRPr>
          </a:p>
        </p:txBody>
      </p:sp>
      <p:sp>
        <p:nvSpPr>
          <p:cNvPr id="7" name="Arrow: Right 6">
            <a:extLst>
              <a:ext uri="{FF2B5EF4-FFF2-40B4-BE49-F238E27FC236}">
                <a16:creationId xmlns:a16="http://schemas.microsoft.com/office/drawing/2014/main" id="{B1548A30-426C-4A83-9946-0AA7F3F34895}"/>
              </a:ext>
            </a:extLst>
          </p:cNvPr>
          <p:cNvSpPr/>
          <p:nvPr/>
        </p:nvSpPr>
        <p:spPr>
          <a:xfrm>
            <a:off x="4387939" y="3735871"/>
            <a:ext cx="407085" cy="434956"/>
          </a:xfrm>
          <a:prstGeom prst="rightArrow">
            <a:avLst/>
          </a:prstGeom>
          <a:solidFill>
            <a:schemeClr val="accent1">
              <a:alpha val="0"/>
            </a:schemeClr>
          </a:solidFill>
          <a:ln w="25400">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row: Right 57">
            <a:extLst>
              <a:ext uri="{FF2B5EF4-FFF2-40B4-BE49-F238E27FC236}">
                <a16:creationId xmlns:a16="http://schemas.microsoft.com/office/drawing/2014/main" id="{69219246-ABA2-459C-BA0C-E2D4A7E9DB97}"/>
              </a:ext>
            </a:extLst>
          </p:cNvPr>
          <p:cNvSpPr/>
          <p:nvPr/>
        </p:nvSpPr>
        <p:spPr>
          <a:xfrm>
            <a:off x="7664678" y="3749211"/>
            <a:ext cx="407085" cy="434956"/>
          </a:xfrm>
          <a:prstGeom prst="rightArrow">
            <a:avLst/>
          </a:prstGeom>
          <a:solidFill>
            <a:schemeClr val="accent1">
              <a:alpha val="0"/>
            </a:schemeClr>
          </a:solid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ylinder 26">
            <a:extLst>
              <a:ext uri="{FF2B5EF4-FFF2-40B4-BE49-F238E27FC236}">
                <a16:creationId xmlns:a16="http://schemas.microsoft.com/office/drawing/2014/main" id="{A931AA48-F08D-47F7-9A67-DDD7894B99DE}"/>
              </a:ext>
            </a:extLst>
          </p:cNvPr>
          <p:cNvSpPr/>
          <p:nvPr/>
        </p:nvSpPr>
        <p:spPr>
          <a:xfrm>
            <a:off x="2654679" y="3581487"/>
            <a:ext cx="1395990" cy="955743"/>
          </a:xfrm>
          <a:prstGeom prst="ca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000" b="1" dirty="0">
                <a:solidFill>
                  <a:schemeClr val="bg1"/>
                </a:solidFill>
                <a:latin typeface="FangSong" panose="02010609060101010101" pitchFamily="49" charset="-122"/>
                <a:ea typeface="FangSong" panose="02010609060101010101" pitchFamily="49" charset="-122"/>
              </a:rPr>
              <a:t>美国甲骨文</a:t>
            </a:r>
            <a:endParaRPr lang="en-US" altLang="zh-CN" sz="1000" b="1" dirty="0">
              <a:solidFill>
                <a:schemeClr val="bg1"/>
              </a:solidFill>
              <a:latin typeface="FangSong" panose="02010609060101010101" pitchFamily="49" charset="-122"/>
              <a:ea typeface="FangSong" panose="02010609060101010101" pitchFamily="49" charset="-122"/>
            </a:endParaRPr>
          </a:p>
          <a:p>
            <a:pPr algn="ctr">
              <a:lnSpc>
                <a:spcPct val="71000"/>
              </a:lnSpc>
              <a:spcBef>
                <a:spcPts val="725"/>
              </a:spcBef>
              <a:buClr>
                <a:srgbClr val="000000"/>
              </a:buClr>
              <a:buSzPct val="45000"/>
              <a:defRPr/>
            </a:pPr>
            <a:r>
              <a:rPr lang="zh-CN" altLang="en-US" sz="1000" b="1" dirty="0">
                <a:solidFill>
                  <a:schemeClr val="bg1"/>
                </a:solidFill>
                <a:latin typeface="FangSong" panose="02010609060101010101" pitchFamily="49" charset="-122"/>
                <a:ea typeface="FangSong" panose="02010609060101010101" pitchFamily="49" charset="-122"/>
              </a:rPr>
              <a:t>医疗大数据库 </a:t>
            </a:r>
            <a:r>
              <a:rPr lang="en-US" altLang="zh-CN" sz="1000" b="1" dirty="0">
                <a:solidFill>
                  <a:schemeClr val="bg1"/>
                </a:solidFill>
                <a:latin typeface="FangSong" panose="02010609060101010101" pitchFamily="49" charset="-122"/>
                <a:ea typeface="FangSong" panose="02010609060101010101" pitchFamily="49" charset="-122"/>
              </a:rPr>
              <a:t>HDR</a:t>
            </a:r>
            <a:endParaRPr lang="en-US" sz="1000" dirty="0">
              <a:latin typeface="FangSong" panose="02010609060101010101" pitchFamily="49" charset="-122"/>
              <a:ea typeface="FangSong" panose="02010609060101010101" pitchFamily="49" charset="-122"/>
            </a:endParaRPr>
          </a:p>
        </p:txBody>
      </p:sp>
      <p:sp>
        <p:nvSpPr>
          <p:cNvPr id="28" name="Arrow: Up 27">
            <a:extLst>
              <a:ext uri="{FF2B5EF4-FFF2-40B4-BE49-F238E27FC236}">
                <a16:creationId xmlns:a16="http://schemas.microsoft.com/office/drawing/2014/main" id="{D93BA0AD-BFE5-46A7-A104-B02AC21CD439}"/>
              </a:ext>
            </a:extLst>
          </p:cNvPr>
          <p:cNvSpPr/>
          <p:nvPr/>
        </p:nvSpPr>
        <p:spPr>
          <a:xfrm rot="5247700">
            <a:off x="2361845" y="3915321"/>
            <a:ext cx="300708" cy="271909"/>
          </a:xfrm>
          <a:prstGeom prst="up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ylinder 29">
            <a:extLst>
              <a:ext uri="{FF2B5EF4-FFF2-40B4-BE49-F238E27FC236}">
                <a16:creationId xmlns:a16="http://schemas.microsoft.com/office/drawing/2014/main" id="{56AE9214-A8AD-4970-B1E1-C17BCA7357FE}"/>
              </a:ext>
            </a:extLst>
          </p:cNvPr>
          <p:cNvSpPr/>
          <p:nvPr/>
        </p:nvSpPr>
        <p:spPr>
          <a:xfrm>
            <a:off x="10307003" y="3640973"/>
            <a:ext cx="1194103" cy="909604"/>
          </a:xfrm>
          <a:prstGeom prst="can">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1000"/>
              </a:lnSpc>
              <a:spcBef>
                <a:spcPts val="725"/>
              </a:spcBef>
              <a:buClr>
                <a:srgbClr val="000000"/>
              </a:buClr>
              <a:buSzPct val="45000"/>
              <a:defRPr/>
            </a:pPr>
            <a:r>
              <a:rPr lang="zh-CN" altLang="en-US" sz="1200" b="1" dirty="0">
                <a:solidFill>
                  <a:schemeClr val="bg1"/>
                </a:solidFill>
                <a:latin typeface="FangSong" panose="02010609060101010101" pitchFamily="49" charset="-122"/>
                <a:ea typeface="FangSong" panose="02010609060101010101" pitchFamily="49" charset="-122"/>
              </a:rPr>
              <a:t>医疗大数据库</a:t>
            </a:r>
            <a:endParaRPr lang="en-US" sz="1200" dirty="0">
              <a:latin typeface="FangSong" panose="02010609060101010101" pitchFamily="49" charset="-122"/>
              <a:ea typeface="FangSong" panose="02010609060101010101" pitchFamily="49" charset="-122"/>
            </a:endParaRPr>
          </a:p>
        </p:txBody>
      </p:sp>
      <p:sp>
        <p:nvSpPr>
          <p:cNvPr id="36" name="Arrow: Up 35">
            <a:extLst>
              <a:ext uri="{FF2B5EF4-FFF2-40B4-BE49-F238E27FC236}">
                <a16:creationId xmlns:a16="http://schemas.microsoft.com/office/drawing/2014/main" id="{531A3E2C-4282-4010-897E-7EFDBE3D1E5D}"/>
              </a:ext>
            </a:extLst>
          </p:cNvPr>
          <p:cNvSpPr/>
          <p:nvPr/>
        </p:nvSpPr>
        <p:spPr>
          <a:xfrm rot="5247700">
            <a:off x="10049809" y="3937527"/>
            <a:ext cx="300708" cy="271909"/>
          </a:xfrm>
          <a:prstGeom prst="up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CD7244EB-53A4-4EB3-905B-C047B0EDD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054" y="555087"/>
            <a:ext cx="522591" cy="448009"/>
          </a:xfrm>
          <a:prstGeom prst="rect">
            <a:avLst/>
          </a:prstGeom>
        </p:spPr>
      </p:pic>
    </p:spTree>
    <p:extLst>
      <p:ext uri="{BB962C8B-B14F-4D97-AF65-F5344CB8AC3E}">
        <p14:creationId xmlns:p14="http://schemas.microsoft.com/office/powerpoint/2010/main" val="421481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zh-CN" altLang="en-US" sz="4000" b="1" dirty="0">
                <a:solidFill>
                  <a:schemeClr val="accent2">
                    <a:lumMod val="75000"/>
                  </a:schemeClr>
                </a:solidFill>
                <a:latin typeface="STXinwei" panose="02010800040101010101" pitchFamily="2" charset="-122"/>
                <a:ea typeface="STXinwei" panose="02010800040101010101" pitchFamily="2" charset="-122"/>
              </a:rPr>
              <a:t>传统数据和大数据应用的三大场景</a:t>
            </a:r>
            <a:endParaRPr lang="en-US" sz="4000" dirty="0">
              <a:solidFill>
                <a:schemeClr val="accent2">
                  <a:lumMod val="75000"/>
                </a:schemeClr>
              </a:solidFill>
            </a:endParaRPr>
          </a:p>
        </p:txBody>
      </p:sp>
      <p:pic>
        <p:nvPicPr>
          <p:cNvPr id="8" name="Picture 7">
            <a:extLst>
              <a:ext uri="{FF2B5EF4-FFF2-40B4-BE49-F238E27FC236}">
                <a16:creationId xmlns:a16="http://schemas.microsoft.com/office/drawing/2014/main" id="{C670913D-1A7C-4911-9F8D-B72F165D80F5}"/>
              </a:ext>
            </a:extLst>
          </p:cNvPr>
          <p:cNvPicPr>
            <a:picLocks noChangeAspect="1"/>
          </p:cNvPicPr>
          <p:nvPr/>
        </p:nvPicPr>
        <p:blipFill>
          <a:blip r:embed="rId2"/>
          <a:stretch>
            <a:fillRect/>
          </a:stretch>
        </p:blipFill>
        <p:spPr>
          <a:xfrm>
            <a:off x="3398808" y="4425520"/>
            <a:ext cx="5927458" cy="1983851"/>
          </a:xfrm>
          <a:prstGeom prst="rect">
            <a:avLst/>
          </a:prstGeom>
        </p:spPr>
      </p:pic>
      <p:sp>
        <p:nvSpPr>
          <p:cNvPr id="9" name="TextBox 8">
            <a:extLst>
              <a:ext uri="{FF2B5EF4-FFF2-40B4-BE49-F238E27FC236}">
                <a16:creationId xmlns:a16="http://schemas.microsoft.com/office/drawing/2014/main" id="{3B22193F-1C6B-47EA-8A9D-5BEC70E661BD}"/>
              </a:ext>
            </a:extLst>
          </p:cNvPr>
          <p:cNvSpPr txBox="1"/>
          <p:nvPr/>
        </p:nvSpPr>
        <p:spPr>
          <a:xfrm>
            <a:off x="879894" y="1382107"/>
            <a:ext cx="10092906" cy="3043413"/>
          </a:xfrm>
          <a:prstGeom prst="rect">
            <a:avLst/>
          </a:prstGeom>
        </p:spPr>
        <p:txBody>
          <a:bodyPr vert="horz" wrap="square" lIns="91440" tIns="45720" rIns="91440" bIns="45720" rtlCol="0">
            <a:noAutofit/>
          </a:bodyPr>
          <a:lstStyle/>
          <a:p>
            <a:pPr marL="342900" indent="-342900">
              <a:lnSpc>
                <a:spcPts val="1800"/>
              </a:lnSpc>
              <a:spcAft>
                <a:spcPts val="600"/>
              </a:spcAft>
              <a:buFont typeface="Wingdings" panose="05000000000000000000" pitchFamily="2" charset="2"/>
              <a:buChar char="q"/>
            </a:pPr>
            <a:r>
              <a:rPr lang="en-US" altLang="zh-CN" sz="2400" dirty="0">
                <a:solidFill>
                  <a:schemeClr val="accent2">
                    <a:lumMod val="75000"/>
                  </a:schemeClr>
                </a:solidFill>
                <a:latin typeface="STXinwei" panose="02010800040101010101" pitchFamily="2" charset="-122"/>
                <a:ea typeface="STXinwei" panose="02010800040101010101" pitchFamily="2" charset="-122"/>
              </a:rPr>
              <a:t> </a:t>
            </a:r>
            <a:r>
              <a:rPr lang="en-US" altLang="zh-CN" sz="2000" b="1" dirty="0">
                <a:solidFill>
                  <a:schemeClr val="accent2">
                    <a:lumMod val="75000"/>
                  </a:schemeClr>
                </a:solidFill>
                <a:latin typeface="STXinwei" panose="02010800040101010101" pitchFamily="2" charset="-122"/>
                <a:ea typeface="STXinwei" panose="02010800040101010101" pitchFamily="2" charset="-122"/>
              </a:rPr>
              <a:t>OLTP(</a:t>
            </a:r>
            <a:r>
              <a:rPr lang="zh-CN" altLang="en-US" sz="2000" b="1" dirty="0">
                <a:solidFill>
                  <a:schemeClr val="accent2">
                    <a:lumMod val="75000"/>
                  </a:schemeClr>
                </a:solidFill>
                <a:latin typeface="STXinwei" panose="02010800040101010101" pitchFamily="2" charset="-122"/>
                <a:ea typeface="STXinwei" panose="02010800040101010101" pitchFamily="2" charset="-122"/>
              </a:rPr>
              <a:t>联机事务处理</a:t>
            </a:r>
            <a:r>
              <a:rPr lang="en-US" altLang="zh-CN" sz="2000" b="1" dirty="0">
                <a:solidFill>
                  <a:schemeClr val="accent2">
                    <a:lumMod val="75000"/>
                  </a:schemeClr>
                </a:solidFill>
                <a:latin typeface="STXinwei" panose="02010800040101010101" pitchFamily="2" charset="-122"/>
                <a:ea typeface="STXinwei" panose="02010800040101010101" pitchFamily="2" charset="-122"/>
              </a:rPr>
              <a:t>)</a:t>
            </a:r>
            <a:r>
              <a:rPr lang="ja-JP" altLang="en-US" sz="2000" b="1" dirty="0">
                <a:solidFill>
                  <a:schemeClr val="accent2">
                    <a:lumMod val="75000"/>
                  </a:schemeClr>
                </a:solidFill>
                <a:latin typeface="STXinwei" panose="02010800040101010101" pitchFamily="2" charset="-122"/>
                <a:ea typeface="STXinwei" panose="02010800040101010101" pitchFamily="2" charset="-122"/>
              </a:rPr>
              <a:t> </a:t>
            </a:r>
            <a:endParaRPr lang="en-US" altLang="ja-JP" sz="2000" b="1"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rPr>
              <a:t>w</a:t>
            </a:r>
            <a:r>
              <a:rPr lang="en-US" altLang="ja-JP" sz="2000" dirty="0">
                <a:solidFill>
                  <a:schemeClr val="accent2">
                    <a:lumMod val="75000"/>
                  </a:schemeClr>
                </a:solidFill>
                <a:latin typeface="STXinwei" panose="02010800040101010101" pitchFamily="2" charset="-122"/>
                <a:ea typeface="STXinwei" panose="02010800040101010101" pitchFamily="2" charset="-122"/>
              </a:rPr>
              <a:t>hat is happening right now</a:t>
            </a:r>
            <a:r>
              <a:rPr lang="zh-CN" altLang="en-US" sz="2000" dirty="0">
                <a:solidFill>
                  <a:schemeClr val="accent2">
                    <a:lumMod val="75000"/>
                  </a:schemeClr>
                </a:solidFill>
                <a:latin typeface="STXinwei" panose="02010800040101010101" pitchFamily="2" charset="-122"/>
                <a:ea typeface="STXinwei" panose="02010800040101010101" pitchFamily="2" charset="-122"/>
              </a:rPr>
              <a:t>？</a:t>
            </a:r>
            <a:r>
              <a:rPr lang="en-US" altLang="zh-CN" sz="2000" dirty="0">
                <a:solidFill>
                  <a:schemeClr val="accent2">
                    <a:lumMod val="75000"/>
                  </a:schemeClr>
                </a:solidFill>
                <a:latin typeface="STXinwei" panose="02010800040101010101" pitchFamily="2" charset="-122"/>
                <a:ea typeface="STXinwei" panose="02010800040101010101" pitchFamily="2" charset="-122"/>
              </a:rPr>
              <a:t>/  </a:t>
            </a:r>
            <a:r>
              <a:rPr lang="zh-CN" altLang="en-US" sz="2000" dirty="0">
                <a:solidFill>
                  <a:schemeClr val="accent2">
                    <a:lumMod val="75000"/>
                  </a:schemeClr>
                </a:solidFill>
                <a:latin typeface="STXinwei" panose="02010800040101010101" pitchFamily="2" charset="-122"/>
                <a:ea typeface="STXinwei" panose="02010800040101010101" pitchFamily="2" charset="-122"/>
              </a:rPr>
              <a:t>解决当前发生什么？</a:t>
            </a:r>
            <a:endParaRPr lang="en-US" altLang="zh-CN" sz="2000"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rPr>
              <a:t>RDBMS</a:t>
            </a:r>
            <a:endParaRPr lang="en-US" altLang="ja-JP" sz="2000" dirty="0">
              <a:solidFill>
                <a:schemeClr val="accent2">
                  <a:lumMod val="75000"/>
                </a:schemeClr>
              </a:solidFill>
              <a:latin typeface="STXinwei" panose="02010800040101010101" pitchFamily="2" charset="-122"/>
              <a:ea typeface="STXinwei" panose="02010800040101010101" pitchFamily="2" charset="-122"/>
            </a:endParaRPr>
          </a:p>
          <a:p>
            <a:pPr marL="342900" indent="-342900">
              <a:lnSpc>
                <a:spcPts val="1800"/>
              </a:lnSpc>
              <a:spcAft>
                <a:spcPts val="600"/>
              </a:spcAft>
              <a:buFont typeface="Wingdings" panose="05000000000000000000" pitchFamily="2" charset="2"/>
              <a:buChar char="q"/>
            </a:pPr>
            <a:r>
              <a:rPr lang="ja-JP" altLang="en-US" sz="2000" dirty="0">
                <a:solidFill>
                  <a:schemeClr val="accent2">
                    <a:lumMod val="75000"/>
                  </a:schemeClr>
                </a:solidFill>
                <a:latin typeface="STXinwei" panose="02010800040101010101" pitchFamily="2" charset="-122"/>
                <a:ea typeface="STXinwei" panose="02010800040101010101" pitchFamily="2" charset="-122"/>
              </a:rPr>
              <a:t> </a:t>
            </a:r>
            <a:r>
              <a:rPr lang="en-US" altLang="zh-CN" sz="2000" b="1" dirty="0">
                <a:solidFill>
                  <a:schemeClr val="accent2">
                    <a:lumMod val="75000"/>
                  </a:schemeClr>
                </a:solidFill>
                <a:latin typeface="STXinwei" panose="02010800040101010101" pitchFamily="2" charset="-122"/>
                <a:ea typeface="STXinwei" panose="02010800040101010101" pitchFamily="2" charset="-122"/>
              </a:rPr>
              <a:t>OLAP(</a:t>
            </a:r>
            <a:r>
              <a:rPr lang="zh-CN" altLang="en-US" sz="2000" b="1" dirty="0">
                <a:solidFill>
                  <a:schemeClr val="accent2">
                    <a:lumMod val="75000"/>
                  </a:schemeClr>
                </a:solidFill>
                <a:latin typeface="STXinwei" panose="02010800040101010101" pitchFamily="2" charset="-122"/>
                <a:ea typeface="STXinwei" panose="02010800040101010101" pitchFamily="2" charset="-122"/>
              </a:rPr>
              <a:t>联机分析处理</a:t>
            </a:r>
            <a:r>
              <a:rPr lang="en-US" altLang="zh-CN" sz="2000" b="1" dirty="0">
                <a:solidFill>
                  <a:schemeClr val="accent2">
                    <a:lumMod val="75000"/>
                  </a:schemeClr>
                </a:solidFill>
                <a:latin typeface="STXinwei" panose="02010800040101010101" pitchFamily="2" charset="-122"/>
                <a:ea typeface="STXinwei" panose="02010800040101010101" pitchFamily="2" charset="-122"/>
              </a:rPr>
              <a:t>)</a:t>
            </a:r>
            <a:r>
              <a:rPr lang="en-US" altLang="zh-CN" sz="2000" dirty="0">
                <a:solidFill>
                  <a:schemeClr val="accent2">
                    <a:lumMod val="75000"/>
                  </a:schemeClr>
                </a:solidFill>
                <a:latin typeface="STXinwei" panose="02010800040101010101" pitchFamily="2" charset="-122"/>
                <a:ea typeface="STXinwei" panose="02010800040101010101" pitchFamily="2" charset="-122"/>
              </a:rPr>
              <a:t> </a:t>
            </a: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rPr>
              <a:t>what has happened in the past that might impact you? /  </a:t>
            </a:r>
            <a:r>
              <a:rPr lang="zh-CN" altLang="en-US" sz="2000" dirty="0">
                <a:solidFill>
                  <a:schemeClr val="accent2">
                    <a:lumMod val="75000"/>
                  </a:schemeClr>
                </a:solidFill>
                <a:latin typeface="STXinwei" panose="02010800040101010101" pitchFamily="2" charset="-122"/>
                <a:ea typeface="STXinwei" panose="02010800040101010101" pitchFamily="2" charset="-122"/>
              </a:rPr>
              <a:t>解决过去发生什么？</a:t>
            </a:r>
            <a:endParaRPr lang="en-US" altLang="zh-CN" sz="2000"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rPr>
              <a:t>RDBMS and Hadoop</a:t>
            </a:r>
          </a:p>
          <a:p>
            <a:pPr marL="342900" indent="-342900">
              <a:lnSpc>
                <a:spcPts val="1800"/>
              </a:lnSpc>
              <a:spcAft>
                <a:spcPts val="600"/>
              </a:spcAft>
              <a:buFont typeface="Wingdings" panose="05000000000000000000" pitchFamily="2" charset="2"/>
              <a:buChar char="q"/>
            </a:pPr>
            <a:r>
              <a:rPr lang="ja-JP" altLang="en-US" sz="2000" dirty="0">
                <a:solidFill>
                  <a:schemeClr val="accent2">
                    <a:lumMod val="75000"/>
                  </a:schemeClr>
                </a:solidFill>
                <a:latin typeface="STXinwei" panose="02010800040101010101" pitchFamily="2" charset="-122"/>
                <a:ea typeface="STXinwei" panose="02010800040101010101" pitchFamily="2" charset="-122"/>
              </a:rPr>
              <a:t> </a:t>
            </a:r>
            <a:r>
              <a:rPr lang="en-US" altLang="zh-CN" sz="2000" b="1" dirty="0">
                <a:solidFill>
                  <a:schemeClr val="accent2">
                    <a:lumMod val="75000"/>
                  </a:schemeClr>
                </a:solidFill>
                <a:latin typeface="STXinwei" panose="02010800040101010101" pitchFamily="2" charset="-122"/>
                <a:ea typeface="STXinwei" panose="02010800040101010101" pitchFamily="2" charset="-122"/>
              </a:rPr>
              <a:t>AI/ML</a:t>
            </a:r>
            <a:r>
              <a:rPr lang="zh-CN" altLang="en-US" sz="2000" b="1" dirty="0">
                <a:solidFill>
                  <a:schemeClr val="accent2">
                    <a:lumMod val="75000"/>
                  </a:schemeClr>
                </a:solidFill>
                <a:latin typeface="STXinwei" panose="02010800040101010101" pitchFamily="2" charset="-122"/>
                <a:ea typeface="STXinwei" panose="02010800040101010101" pitchFamily="2" charset="-122"/>
              </a:rPr>
              <a:t>（人工智能</a:t>
            </a:r>
            <a:r>
              <a:rPr lang="zh-CN" altLang="en-US" sz="2000" b="1"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rPr>
              <a:t>）</a:t>
            </a:r>
            <a:endParaRPr lang="en-US" altLang="zh-CN" sz="2000" b="1"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what will happen in the future? / </a:t>
            </a:r>
            <a:r>
              <a:rPr lang="zh-CN" altLang="en-US" sz="2000" dirty="0">
                <a:solidFill>
                  <a:schemeClr val="accent2">
                    <a:lumMod val="75000"/>
                  </a:schemeClr>
                </a:solidFill>
                <a:latin typeface="STXinwei" panose="02010800040101010101" pitchFamily="2" charset="-122"/>
                <a:ea typeface="STXinwei" panose="02010800040101010101" pitchFamily="2" charset="-122"/>
              </a:rPr>
              <a:t>解决将来发生什么？</a:t>
            </a:r>
            <a:endParaRPr lang="en-US" altLang="zh-CN" sz="2000"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000" dirty="0">
                <a:solidFill>
                  <a:schemeClr val="accent2">
                    <a:lumMod val="75000"/>
                  </a:schemeClr>
                </a:solidFill>
                <a:latin typeface="STXinwei" panose="02010800040101010101" pitchFamily="2" charset="-122"/>
                <a:ea typeface="STXinwei" panose="02010800040101010101" pitchFamily="2" charset="-122"/>
              </a:rPr>
              <a:t>RDBMS and Hadoop</a:t>
            </a:r>
            <a:endParaRPr lang="en-US" altLang="zh-CN" sz="2000"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endParaRPr>
          </a:p>
          <a:p>
            <a:pPr marL="342900" indent="-342900">
              <a:lnSpc>
                <a:spcPts val="1800"/>
              </a:lnSpc>
              <a:spcAft>
                <a:spcPts val="600"/>
              </a:spcAft>
              <a:buFont typeface="Wingdings" panose="05000000000000000000" pitchFamily="2" charset="2"/>
              <a:buChar char="q"/>
            </a:pPr>
            <a:r>
              <a:rPr lang="en-US" altLang="zh-CN" sz="2000"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cs typeface="Segoe UI" panose="020B0502040204020203" pitchFamily="34" charset="0"/>
              </a:rPr>
              <a:t> </a:t>
            </a:r>
            <a:r>
              <a:rPr lang="en-US" altLang="zh-CN" sz="20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Combined </a:t>
            </a:r>
            <a:r>
              <a:rPr lang="zh-CN" altLang="en-US" sz="20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综合场景 </a:t>
            </a:r>
            <a:endParaRPr lang="en-US" altLang="zh-CN" sz="20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altLang="zh-CN"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altLang="zh-CN"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5" name="Picture 4" descr="A picture containing drawing&#10;&#10;Description automatically generated">
            <a:extLst>
              <a:ext uri="{FF2B5EF4-FFF2-40B4-BE49-F238E27FC236}">
                <a16:creationId xmlns:a16="http://schemas.microsoft.com/office/drawing/2014/main" id="{A7AB0568-CD98-4C4E-A0A0-B9B4938CF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4975" y="598504"/>
            <a:ext cx="522591" cy="448009"/>
          </a:xfrm>
          <a:prstGeom prst="rect">
            <a:avLst/>
          </a:prstGeom>
        </p:spPr>
      </p:pic>
    </p:spTree>
    <p:extLst>
      <p:ext uri="{BB962C8B-B14F-4D97-AF65-F5344CB8AC3E}">
        <p14:creationId xmlns:p14="http://schemas.microsoft.com/office/powerpoint/2010/main" val="267016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altLang="zh-CN" sz="3200" b="1" dirty="0">
                <a:solidFill>
                  <a:schemeClr val="accent2">
                    <a:lumMod val="75000"/>
                  </a:schemeClr>
                </a:solidFill>
                <a:latin typeface="STXinwei" panose="02010800040101010101" pitchFamily="2" charset="-122"/>
                <a:ea typeface="STXinwei" panose="02010800040101010101" pitchFamily="2" charset="-122"/>
              </a:rPr>
              <a:t>HTAP</a:t>
            </a:r>
            <a:r>
              <a:rPr lang="en-US" altLang="zh-CN" sz="4000" b="1" dirty="0">
                <a:solidFill>
                  <a:schemeClr val="accent2">
                    <a:lumMod val="75000"/>
                  </a:schemeClr>
                </a:solidFill>
                <a:latin typeface="STXinwei" panose="02010800040101010101" pitchFamily="2" charset="-122"/>
                <a:ea typeface="STXinwei" panose="02010800040101010101" pitchFamily="2" charset="-122"/>
              </a:rPr>
              <a:t> </a:t>
            </a:r>
            <a:r>
              <a:rPr lang="zh-CN" altLang="en-US" sz="4000" b="1" dirty="0">
                <a:solidFill>
                  <a:schemeClr val="accent2">
                    <a:lumMod val="75000"/>
                  </a:schemeClr>
                </a:solidFill>
                <a:latin typeface="STXinwei" panose="02010800040101010101" pitchFamily="2" charset="-122"/>
                <a:ea typeface="STXinwei" panose="02010800040101010101" pitchFamily="2" charset="-122"/>
              </a:rPr>
              <a:t>架构</a:t>
            </a:r>
            <a:endParaRPr lang="en-US" sz="4000" dirty="0">
              <a:solidFill>
                <a:schemeClr val="accent2">
                  <a:lumMod val="75000"/>
                </a:schemeClr>
              </a:solidFill>
            </a:endParaRPr>
          </a:p>
        </p:txBody>
      </p:sp>
      <p:pic>
        <p:nvPicPr>
          <p:cNvPr id="5" name="Picture 4" descr="A picture containing drawing&#10;&#10;Description automatically generated">
            <a:extLst>
              <a:ext uri="{FF2B5EF4-FFF2-40B4-BE49-F238E27FC236}">
                <a16:creationId xmlns:a16="http://schemas.microsoft.com/office/drawing/2014/main" id="{A7AB0568-CD98-4C4E-A0A0-B9B4938CF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975" y="598504"/>
            <a:ext cx="522591" cy="448009"/>
          </a:xfrm>
          <a:prstGeom prst="rect">
            <a:avLst/>
          </a:prstGeom>
        </p:spPr>
      </p:pic>
      <p:sp>
        <p:nvSpPr>
          <p:cNvPr id="2" name="AutoShape 2" descr="See the source image">
            <a:extLst>
              <a:ext uri="{FF2B5EF4-FFF2-40B4-BE49-F238E27FC236}">
                <a16:creationId xmlns:a16="http://schemas.microsoft.com/office/drawing/2014/main" id="{95811E57-101D-4990-A5CF-6CD46E0895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1786ECD-3758-4D86-9384-045C980B1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994" y="1310639"/>
            <a:ext cx="6941166" cy="5245929"/>
          </a:xfrm>
          <a:prstGeom prst="rect">
            <a:avLst/>
          </a:prstGeom>
        </p:spPr>
      </p:pic>
    </p:spTree>
    <p:extLst>
      <p:ext uri="{BB962C8B-B14F-4D97-AF65-F5344CB8AC3E}">
        <p14:creationId xmlns:p14="http://schemas.microsoft.com/office/powerpoint/2010/main" val="197614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altLang="zh-CN" sz="3200" b="1" dirty="0">
                <a:solidFill>
                  <a:schemeClr val="accent2">
                    <a:lumMod val="75000"/>
                  </a:schemeClr>
                </a:solidFill>
                <a:latin typeface="STXinwei" panose="02010800040101010101" pitchFamily="2" charset="-122"/>
                <a:ea typeface="STXinwei" panose="02010800040101010101" pitchFamily="2" charset="-122"/>
              </a:rPr>
              <a:t>HTAP</a:t>
            </a:r>
            <a:r>
              <a:rPr lang="en-US" altLang="zh-CN" sz="4000" b="1" dirty="0">
                <a:solidFill>
                  <a:schemeClr val="accent2">
                    <a:lumMod val="75000"/>
                  </a:schemeClr>
                </a:solidFill>
                <a:latin typeface="STXinwei" panose="02010800040101010101" pitchFamily="2" charset="-122"/>
                <a:ea typeface="STXinwei" panose="02010800040101010101" pitchFamily="2" charset="-122"/>
              </a:rPr>
              <a:t> </a:t>
            </a:r>
            <a:r>
              <a:rPr lang="zh-CN" altLang="en-US" sz="4000" b="1" dirty="0">
                <a:solidFill>
                  <a:schemeClr val="accent2">
                    <a:lumMod val="75000"/>
                  </a:schemeClr>
                </a:solidFill>
                <a:latin typeface="STXinwei" panose="02010800040101010101" pitchFamily="2" charset="-122"/>
                <a:ea typeface="STXinwei" panose="02010800040101010101" pitchFamily="2" charset="-122"/>
              </a:rPr>
              <a:t>架构</a:t>
            </a:r>
            <a:endParaRPr lang="en-US" sz="4000" dirty="0">
              <a:solidFill>
                <a:schemeClr val="accent2">
                  <a:lumMod val="75000"/>
                </a:schemeClr>
              </a:solidFill>
            </a:endParaRPr>
          </a:p>
        </p:txBody>
      </p:sp>
      <p:pic>
        <p:nvPicPr>
          <p:cNvPr id="5" name="Picture 4" descr="A picture containing drawing&#10;&#10;Description automatically generated">
            <a:extLst>
              <a:ext uri="{FF2B5EF4-FFF2-40B4-BE49-F238E27FC236}">
                <a16:creationId xmlns:a16="http://schemas.microsoft.com/office/drawing/2014/main" id="{A7AB0568-CD98-4C4E-A0A0-B9B4938CF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975" y="598504"/>
            <a:ext cx="522591" cy="448009"/>
          </a:xfrm>
          <a:prstGeom prst="rect">
            <a:avLst/>
          </a:prstGeom>
        </p:spPr>
      </p:pic>
      <p:sp>
        <p:nvSpPr>
          <p:cNvPr id="2" name="AutoShape 2" descr="See the source image">
            <a:extLst>
              <a:ext uri="{FF2B5EF4-FFF2-40B4-BE49-F238E27FC236}">
                <a16:creationId xmlns:a16="http://schemas.microsoft.com/office/drawing/2014/main" id="{95811E57-101D-4990-A5CF-6CD46E0895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BAE309F-2BFD-49A3-AEB3-826B2E06A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681" y="1355071"/>
            <a:ext cx="8470839" cy="5148509"/>
          </a:xfrm>
          <a:prstGeom prst="rect">
            <a:avLst/>
          </a:prstGeom>
        </p:spPr>
      </p:pic>
    </p:spTree>
    <p:extLst>
      <p:ext uri="{BB962C8B-B14F-4D97-AF65-F5344CB8AC3E}">
        <p14:creationId xmlns:p14="http://schemas.microsoft.com/office/powerpoint/2010/main" val="29968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fontScale="90000"/>
          </a:bodyPr>
          <a:lstStyle/>
          <a:p>
            <a:r>
              <a:rPr lang="zh-CN" altLang="en-US" sz="48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sz="4000" b="1" dirty="0">
                <a:solidFill>
                  <a:schemeClr val="accent2">
                    <a:lumMod val="75000"/>
                  </a:schemeClr>
                </a:solidFill>
                <a:latin typeface="STXinwei" panose="02010800040101010101" pitchFamily="2" charset="-122"/>
                <a:ea typeface="STXinwei" panose="02010800040101010101" pitchFamily="2" charset="-122"/>
              </a:rPr>
              <a:t>SPLICE MACHINE </a:t>
            </a:r>
            <a:endParaRPr lang="en-US" sz="4000" dirty="0">
              <a:solidFill>
                <a:schemeClr val="accent2">
                  <a:lumMod val="75000"/>
                </a:schemeClr>
              </a:solidFill>
            </a:endParaRPr>
          </a:p>
        </p:txBody>
      </p:sp>
      <p:sp>
        <p:nvSpPr>
          <p:cNvPr id="9" name="TextBox 8">
            <a:extLst>
              <a:ext uri="{FF2B5EF4-FFF2-40B4-BE49-F238E27FC236}">
                <a16:creationId xmlns:a16="http://schemas.microsoft.com/office/drawing/2014/main" id="{3B22193F-1C6B-47EA-8A9D-5BEC70E661BD}"/>
              </a:ext>
            </a:extLst>
          </p:cNvPr>
          <p:cNvSpPr txBox="1"/>
          <p:nvPr/>
        </p:nvSpPr>
        <p:spPr>
          <a:xfrm>
            <a:off x="604432" y="1589141"/>
            <a:ext cx="10983131" cy="4656384"/>
          </a:xfrm>
          <a:prstGeom prst="rect">
            <a:avLst/>
          </a:prstGeom>
        </p:spPr>
        <p:txBody>
          <a:bodyPr vert="horz" wrap="square" lIns="91440" tIns="45720" rIns="91440" bIns="45720" rtlCol="0">
            <a:noAutofit/>
          </a:bodyPr>
          <a:lstStyle/>
          <a:p>
            <a:pPr marL="342900" indent="-342900">
              <a:lnSpc>
                <a:spcPts val="1800"/>
              </a:lnSpc>
              <a:spcAft>
                <a:spcPts val="600"/>
              </a:spcAft>
              <a:buFont typeface="Wingdings" panose="05000000000000000000" pitchFamily="2" charset="2"/>
              <a:buChar char="q"/>
            </a:pPr>
            <a:r>
              <a:rPr lang="en-US" altLang="zh-CN" sz="2400" dirty="0">
                <a:solidFill>
                  <a:schemeClr val="accent2">
                    <a:lumMod val="75000"/>
                  </a:schemeClr>
                </a:solidFill>
                <a:latin typeface="STXinwei" panose="02010800040101010101" pitchFamily="2" charset="-122"/>
                <a:ea typeface="STXinwei" panose="02010800040101010101" pitchFamily="2" charset="-122"/>
              </a:rPr>
              <a:t> What Is Splice Machine?</a:t>
            </a:r>
            <a:endParaRPr lang="en-US" altLang="ja-JP" sz="2400" b="1"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A scale-out RDBMS and Distributed SQL on Hadoop</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Enables simultaneous transactions (OLTP) and analytics (OLAP) </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Powers Operational AI: the ability to run AI applications in real time </a:t>
            </a:r>
            <a:r>
              <a:rPr lang="ja-JP" altLang="en-US" sz="2400" dirty="0">
                <a:solidFill>
                  <a:schemeClr val="accent2">
                    <a:lumMod val="75000"/>
                  </a:schemeClr>
                </a:solidFill>
                <a:latin typeface="STXinwei" panose="02010800040101010101" pitchFamily="2" charset="-122"/>
                <a:ea typeface="STXinwei" panose="02010800040101010101" pitchFamily="2" charset="-122"/>
              </a:rPr>
              <a:t> </a:t>
            </a:r>
            <a:endParaRPr lang="en-US" altLang="ja-JP" sz="2400" dirty="0">
              <a:solidFill>
                <a:schemeClr val="accent2">
                  <a:lumMod val="75000"/>
                </a:schemeClr>
              </a:solidFill>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Standard ANSI SQL</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Massively parallel architecture</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rPr>
              <a:t>atomic transaction </a:t>
            </a:r>
          </a:p>
          <a:p>
            <a:pPr marL="342900" indent="-342900">
              <a:lnSpc>
                <a:spcPts val="1800"/>
              </a:lnSpc>
              <a:spcAft>
                <a:spcPts val="600"/>
              </a:spcAft>
              <a:buFont typeface="Wingdings" panose="05000000000000000000" pitchFamily="2" charset="2"/>
              <a:buChar char="q"/>
            </a:pPr>
            <a:r>
              <a:rPr lang="ja-JP" altLang="en-US" sz="2000" dirty="0">
                <a:solidFill>
                  <a:schemeClr val="accent2">
                    <a:lumMod val="75000"/>
                  </a:schemeClr>
                </a:solidFill>
                <a:latin typeface="STXinwei" panose="02010800040101010101" pitchFamily="2" charset="-122"/>
                <a:ea typeface="STXinwei" panose="02010800040101010101" pitchFamily="2" charset="-122"/>
              </a:rPr>
              <a:t> </a:t>
            </a:r>
            <a:r>
              <a:rPr lang="en-US" altLang="zh-CN" sz="2400" dirty="0">
                <a:solidFill>
                  <a:schemeClr val="accent2">
                    <a:lumMod val="75000"/>
                  </a:schemeClr>
                </a:solidFill>
                <a:latin typeface="STXinwei" panose="02010800040101010101" pitchFamily="2" charset="-122"/>
                <a:ea typeface="STXinwei" panose="02010800040101010101" pitchFamily="2" charset="-122"/>
              </a:rPr>
              <a:t>Who  Uses Splice Machine?</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Companies in financial services, healthcare, supply chain, etc. </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One example: 7PB or 2B record updates per day, 2M queries per day with sub-second response time</a:t>
            </a:r>
            <a:r>
              <a:rPr lang="en-US" altLang="zh-CN" sz="2400"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cs typeface="Segoe UI" panose="020B0502040204020203" pitchFamily="34" charset="0"/>
              </a:rPr>
              <a:t> </a:t>
            </a:r>
            <a:endParaRPr lang="en-US" altLang="zh-CN" sz="2400" dirty="0">
              <a:solidFill>
                <a:schemeClr val="accent2">
                  <a:lumMod val="75000"/>
                </a:schemeClr>
              </a:solidFill>
              <a:latin typeface="STXinwei" panose="02010800040101010101" pitchFamily="2" charset="-122"/>
              <a:ea typeface="STXinwei" panose="02010800040101010101" pitchFamily="2" charset="-122"/>
            </a:endParaRPr>
          </a:p>
          <a:p>
            <a:pPr marL="342900" indent="-342900">
              <a:lnSpc>
                <a:spcPts val="1800"/>
              </a:lnSpc>
              <a:spcAft>
                <a:spcPts val="600"/>
              </a:spcAft>
              <a:buFont typeface="Wingdings" panose="05000000000000000000" pitchFamily="2" charset="2"/>
              <a:buChar char="q"/>
            </a:pPr>
            <a:r>
              <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How Does Splice Machine Work?</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SQL Engine on Hadoop</a:t>
            </a:r>
          </a:p>
          <a:p>
            <a:pPr marL="800100" lvl="1" indent="-342900">
              <a:lnSpc>
                <a:spcPts val="1800"/>
              </a:lnSpc>
              <a:spcAft>
                <a:spcPts val="600"/>
              </a:spcAft>
              <a:buFont typeface="Wingdings" panose="05000000000000000000" pitchFamily="2" charset="2"/>
              <a:buChar char="§"/>
            </a:pPr>
            <a:r>
              <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rPr>
              <a:t>Many Delivery Options: on-premise and cloud service </a:t>
            </a:r>
          </a:p>
          <a:p>
            <a:pPr marL="800100" lvl="1" indent="-342900">
              <a:lnSpc>
                <a:spcPts val="1800"/>
              </a:lnSpc>
              <a:spcAft>
                <a:spcPts val="600"/>
              </a:spcAft>
              <a:buFont typeface="Wingdings" panose="05000000000000000000" pitchFamily="2" charset="2"/>
              <a:buChar char="§"/>
            </a:pPr>
            <a:endPar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a:p>
            <a:pPr marL="342900" indent="-342900">
              <a:lnSpc>
                <a:spcPts val="1800"/>
              </a:lnSpc>
              <a:spcAft>
                <a:spcPts val="600"/>
              </a:spcAft>
              <a:buFont typeface="Wingdings" panose="05000000000000000000" pitchFamily="2" charset="2"/>
              <a:buChar char="q"/>
            </a:pPr>
            <a:endParaRPr lang="en-US" altLang="zh-CN" sz="2400"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a:p>
            <a:pPr>
              <a:lnSpc>
                <a:spcPts val="1800"/>
              </a:lnSpc>
              <a:spcAft>
                <a:spcPts val="600"/>
              </a:spcAft>
            </a:pPr>
            <a:endParaRPr lang="en-US" altLang="zh-CN" sz="2400" b="1"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endParaRPr>
          </a:p>
          <a:p>
            <a:pPr marL="800100" lvl="1" indent="-342900">
              <a:lnSpc>
                <a:spcPts val="1800"/>
              </a:lnSpc>
              <a:spcAft>
                <a:spcPts val="600"/>
              </a:spcAft>
              <a:buFont typeface="Wingdings" panose="05000000000000000000" pitchFamily="2" charset="2"/>
              <a:buChar char="§"/>
            </a:pPr>
            <a:endParaRPr lang="en-US" altLang="zh-CN" sz="2400" b="1" dirty="0">
              <a:solidFill>
                <a:schemeClr val="accent2">
                  <a:lumMod val="75000"/>
                </a:schemeClr>
              </a:solidFill>
              <a:effectLst>
                <a:outerShdw blurRad="38100" dist="19050" dir="2700000" algn="tl">
                  <a:schemeClr val="dk1">
                    <a:alpha val="40000"/>
                  </a:schemeClr>
                </a:outerShdw>
              </a:effectLst>
              <a:latin typeface="STXinwei" panose="02010800040101010101" pitchFamily="2" charset="-122"/>
              <a:ea typeface="STXinwei" panose="02010800040101010101" pitchFamily="2" charset="-122"/>
              <a:cs typeface="Segoe UI" panose="020B0502040204020203" pitchFamily="34" charset="0"/>
            </a:endParaRPr>
          </a:p>
          <a:p>
            <a:pPr lvl="1">
              <a:lnSpc>
                <a:spcPts val="1800"/>
              </a:lnSpc>
              <a:spcAft>
                <a:spcPts val="600"/>
              </a:spcAft>
            </a:pPr>
            <a:endParaRPr lang="en-US" altLang="zh-CN" sz="2000" b="1" dirty="0">
              <a:solidFill>
                <a:schemeClr val="accent2">
                  <a:lumMod val="75000"/>
                </a:schemeClr>
              </a:solidFill>
              <a:latin typeface="STXinwei" panose="02010800040101010101" pitchFamily="2" charset="-122"/>
              <a:ea typeface="STXinwei" panose="02010800040101010101" pitchFamily="2" charset="-122"/>
              <a:cs typeface="Segoe UI" panose="020B0502040204020203" pitchFamily="34" charset="0"/>
            </a:endParaRPr>
          </a:p>
          <a:p>
            <a:pPr marL="0" indent="0" algn="l">
              <a:lnSpc>
                <a:spcPts val="1800"/>
              </a:lnSpc>
              <a:spcAft>
                <a:spcPts val="600"/>
              </a:spcAft>
              <a:buNone/>
            </a:pPr>
            <a:endParaRPr lang="en-US" altLang="zh-CN"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altLang="zh-CN"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B033E6-1135-4D80-B7F4-664FEBE93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Tree>
    <p:extLst>
      <p:ext uri="{BB962C8B-B14F-4D97-AF65-F5344CB8AC3E}">
        <p14:creationId xmlns:p14="http://schemas.microsoft.com/office/powerpoint/2010/main" val="402574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zh-CN" altLang="en-US" sz="3600" b="1" dirty="0">
                <a:solidFill>
                  <a:schemeClr val="accent2">
                    <a:lumMod val="75000"/>
                  </a:schemeClr>
                </a:solidFill>
                <a:latin typeface="STXinwei" panose="02010800040101010101" pitchFamily="2" charset="-122"/>
                <a:ea typeface="STXinwei" panose="02010800040101010101" pitchFamily="2" charset="-122"/>
              </a:rPr>
              <a:t>智能大数据库 </a:t>
            </a:r>
            <a:r>
              <a:rPr lang="en-US" altLang="zh-CN" b="1" dirty="0">
                <a:solidFill>
                  <a:schemeClr val="accent2">
                    <a:lumMod val="75000"/>
                  </a:schemeClr>
                </a:solidFill>
                <a:latin typeface="STXinwei" panose="02010800040101010101" pitchFamily="2" charset="-122"/>
                <a:ea typeface="STXinwei" panose="02010800040101010101" pitchFamily="2" charset="-122"/>
              </a:rPr>
              <a:t>SPLICE MACHINE</a:t>
            </a:r>
            <a:r>
              <a:rPr lang="zh-CN" altLang="en-US" sz="3600" b="1" dirty="0">
                <a:solidFill>
                  <a:schemeClr val="accent2">
                    <a:lumMod val="75000"/>
                  </a:schemeClr>
                </a:solidFill>
                <a:latin typeface="STXinwei" panose="02010800040101010101" pitchFamily="2" charset="-122"/>
                <a:ea typeface="STXinwei" panose="02010800040101010101" pitchFamily="2" charset="-122"/>
              </a:rPr>
              <a:t>目前的技术</a:t>
            </a:r>
            <a:endParaRPr lang="en-US" sz="3600" dirty="0">
              <a:solidFill>
                <a:schemeClr val="accent2">
                  <a:lumMod val="75000"/>
                </a:schemeClr>
              </a:solidFill>
            </a:endParaRPr>
          </a:p>
        </p:txBody>
      </p:sp>
      <p:pic>
        <p:nvPicPr>
          <p:cNvPr id="5" name="Picture 4">
            <a:extLst>
              <a:ext uri="{FF2B5EF4-FFF2-40B4-BE49-F238E27FC236}">
                <a16:creationId xmlns:a16="http://schemas.microsoft.com/office/drawing/2014/main" id="{254DDFB5-BEB6-47DE-AB90-239B70BACC7B}"/>
              </a:ext>
            </a:extLst>
          </p:cNvPr>
          <p:cNvPicPr>
            <a:picLocks noChangeAspect="1"/>
          </p:cNvPicPr>
          <p:nvPr/>
        </p:nvPicPr>
        <p:blipFill>
          <a:blip r:embed="rId2"/>
          <a:stretch>
            <a:fillRect/>
          </a:stretch>
        </p:blipFill>
        <p:spPr>
          <a:xfrm>
            <a:off x="10368950" y="440581"/>
            <a:ext cx="1218615" cy="62635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D6C02E9-C212-457C-9453-7A8A4283F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08" y="535174"/>
            <a:ext cx="522591" cy="448009"/>
          </a:xfrm>
          <a:prstGeom prst="rect">
            <a:avLst/>
          </a:prstGeom>
        </p:spPr>
      </p:pic>
      <p:sp>
        <p:nvSpPr>
          <p:cNvPr id="4" name="Rectangle 3">
            <a:extLst>
              <a:ext uri="{FF2B5EF4-FFF2-40B4-BE49-F238E27FC236}">
                <a16:creationId xmlns:a16="http://schemas.microsoft.com/office/drawing/2014/main" id="{21F7E9EB-040D-4468-B749-A4B8EF57DBD4}"/>
              </a:ext>
            </a:extLst>
          </p:cNvPr>
          <p:cNvSpPr/>
          <p:nvPr/>
        </p:nvSpPr>
        <p:spPr>
          <a:xfrm>
            <a:off x="604434" y="1397970"/>
            <a:ext cx="10983131" cy="5201424"/>
          </a:xfrm>
          <a:prstGeom prst="rect">
            <a:avLst/>
          </a:prstGeom>
        </p:spPr>
        <p:txBody>
          <a:bodyPr wrap="square">
            <a:spAutoFit/>
          </a:bodyPr>
          <a:lstStyle/>
          <a:p>
            <a:r>
              <a:rPr lang="en-US" sz="2000" b="1" dirty="0">
                <a:solidFill>
                  <a:schemeClr val="accent2">
                    <a:lumMod val="75000"/>
                  </a:schemeClr>
                </a:solidFill>
                <a:latin typeface="STXinwei" panose="02010800040101010101" pitchFamily="2" charset="-122"/>
                <a:ea typeface="STXinwei" panose="02010800040101010101" pitchFamily="2" charset="-122"/>
              </a:rPr>
              <a:t>Big Data Hadoop and HBase</a:t>
            </a:r>
          </a:p>
          <a:p>
            <a:pPr marL="285750" indent="-285750">
              <a:buFont typeface="Wingdings" panose="05000000000000000000" pitchFamily="2" charset="2"/>
              <a:buChar char="q"/>
            </a:pPr>
            <a:r>
              <a:rPr lang="en-US" b="1" dirty="0">
                <a:solidFill>
                  <a:schemeClr val="accent2">
                    <a:lumMod val="75000"/>
                  </a:schemeClr>
                </a:solidFill>
              </a:rPr>
              <a:t>Pros </a:t>
            </a:r>
            <a:r>
              <a:rPr lang="zh-CN" altLang="en-US" b="1" dirty="0">
                <a:solidFill>
                  <a:schemeClr val="accent2">
                    <a:lumMod val="75000"/>
                  </a:schemeClr>
                </a:solidFill>
              </a:rPr>
              <a:t>利</a:t>
            </a:r>
            <a:endParaRPr lang="en-US" altLang="zh-CN" b="1" dirty="0">
              <a:solidFill>
                <a:schemeClr val="accent2">
                  <a:lumMod val="75000"/>
                </a:schemeClr>
              </a:solidFill>
            </a:endParaRPr>
          </a:p>
          <a:p>
            <a:pPr marL="742950" lvl="1" indent="-285750">
              <a:buFont typeface="Wingdings" panose="05000000000000000000" pitchFamily="2" charset="2"/>
              <a:buChar char="§"/>
            </a:pPr>
            <a:r>
              <a:rPr lang="en-US" dirty="0"/>
              <a:t>Cost-Effective and Proven Scalability (from </a:t>
            </a:r>
            <a:r>
              <a:rPr lang="en-US" altLang="zh-CN" dirty="0"/>
              <a:t>terabytes to petabytes), </a:t>
            </a:r>
          </a:p>
          <a:p>
            <a:pPr marL="742950" lvl="1" indent="-285750">
              <a:buFont typeface="Wingdings" panose="05000000000000000000" pitchFamily="2" charset="2"/>
              <a:buChar char="§"/>
            </a:pPr>
            <a:r>
              <a:rPr lang="en-US" altLang="zh-CN" dirty="0"/>
              <a:t>Inexpensive C</a:t>
            </a:r>
            <a:r>
              <a:rPr lang="en-US" dirty="0"/>
              <a:t>ommodity Hardware, </a:t>
            </a:r>
          </a:p>
          <a:p>
            <a:pPr marL="742950" lvl="1" indent="-285750">
              <a:buFont typeface="Wingdings" panose="05000000000000000000" pitchFamily="2" charset="2"/>
              <a:buChar char="§"/>
            </a:pPr>
            <a:r>
              <a:rPr lang="en-US" dirty="0"/>
              <a:t>Distributed Storage </a:t>
            </a:r>
          </a:p>
          <a:p>
            <a:pPr marL="742950" lvl="1" indent="-285750">
              <a:buFont typeface="Wingdings" panose="05000000000000000000" pitchFamily="2" charset="2"/>
              <a:buChar char="§"/>
            </a:pPr>
            <a:r>
              <a:rPr lang="en-US" dirty="0"/>
              <a:t>Parallel Computing </a:t>
            </a:r>
          </a:p>
          <a:p>
            <a:pPr marL="742950" lvl="1" indent="-285750">
              <a:buFont typeface="Wingdings" panose="05000000000000000000" pitchFamily="2" charset="2"/>
              <a:buChar char="§"/>
            </a:pPr>
            <a:r>
              <a:rPr lang="en-US" altLang="zh-CN" dirty="0"/>
              <a:t>Auto-sharding and Failover</a:t>
            </a:r>
          </a:p>
          <a:p>
            <a:pPr marL="285750" indent="-285750">
              <a:buFont typeface="Wingdings" panose="05000000000000000000" pitchFamily="2" charset="2"/>
              <a:buChar char="q"/>
            </a:pPr>
            <a:r>
              <a:rPr lang="en-US" b="1" dirty="0">
                <a:solidFill>
                  <a:schemeClr val="accent2">
                    <a:lumMod val="75000"/>
                  </a:schemeClr>
                </a:solidFill>
              </a:rPr>
              <a:t>Cons </a:t>
            </a:r>
            <a:r>
              <a:rPr lang="zh-CN" altLang="en-US" b="1" dirty="0">
                <a:solidFill>
                  <a:schemeClr val="accent2">
                    <a:lumMod val="75000"/>
                  </a:schemeClr>
                </a:solidFill>
              </a:rPr>
              <a:t>弊</a:t>
            </a:r>
            <a:endParaRPr lang="en-US" altLang="zh-CN" b="1" dirty="0">
              <a:solidFill>
                <a:schemeClr val="accent2">
                  <a:lumMod val="75000"/>
                </a:schemeClr>
              </a:solidFill>
            </a:endParaRPr>
          </a:p>
          <a:p>
            <a:pPr marL="742950" lvl="1" indent="-285750">
              <a:buFont typeface="Wingdings" panose="05000000000000000000" pitchFamily="2" charset="2"/>
              <a:buChar char="§"/>
            </a:pPr>
            <a:r>
              <a:rPr lang="en-US" dirty="0"/>
              <a:t>Cumbersome</a:t>
            </a:r>
          </a:p>
          <a:p>
            <a:pPr marL="742950" lvl="1" indent="-285750">
              <a:buFont typeface="Wingdings" panose="05000000000000000000" pitchFamily="2" charset="2"/>
              <a:buChar char="§"/>
            </a:pPr>
            <a:r>
              <a:rPr lang="en-US" dirty="0"/>
              <a:t>Batch Analysis Only</a:t>
            </a:r>
          </a:p>
          <a:p>
            <a:pPr marL="742950" lvl="1" indent="-285750">
              <a:buFont typeface="Wingdings" panose="05000000000000000000" pitchFamily="2" charset="2"/>
              <a:buChar char="§"/>
            </a:pPr>
            <a:r>
              <a:rPr lang="en-US" dirty="0"/>
              <a:t>Lack of Reliable Real-time Updates</a:t>
            </a:r>
          </a:p>
          <a:p>
            <a:pPr marL="742950" lvl="1" indent="-285750">
              <a:buFont typeface="Wingdings" panose="05000000000000000000" pitchFamily="2" charset="2"/>
              <a:buChar char="§"/>
            </a:pPr>
            <a:r>
              <a:rPr lang="en-US" dirty="0"/>
              <a:t>Little or No SQL</a:t>
            </a:r>
          </a:p>
          <a:p>
            <a:pPr marL="742950" lvl="1" indent="-285750">
              <a:buFont typeface="Wingdings" panose="05000000000000000000" pitchFamily="2" charset="2"/>
              <a:buChar char="§"/>
            </a:pPr>
            <a:r>
              <a:rPr lang="en-US" dirty="0"/>
              <a:t>Cannot Leverage Existing Investments in SQL-trained Resources </a:t>
            </a:r>
          </a:p>
          <a:p>
            <a:pPr marL="742950" lvl="1" indent="-285750">
              <a:buFont typeface="Wingdings" panose="05000000000000000000" pitchFamily="2" charset="2"/>
              <a:buChar char="§"/>
            </a:pPr>
            <a:r>
              <a:rPr lang="en-US" dirty="0"/>
              <a:t>Cannot Leverage SQL-based Applications and Business Intelligence (BI) Tools</a:t>
            </a:r>
          </a:p>
          <a:p>
            <a:endParaRPr lang="en-US" dirty="0"/>
          </a:p>
          <a:p>
            <a:r>
              <a:rPr lang="en-US" sz="2000" b="1" dirty="0">
                <a:solidFill>
                  <a:schemeClr val="accent2">
                    <a:lumMod val="75000"/>
                  </a:schemeClr>
                </a:solidFill>
                <a:latin typeface="STXinwei" panose="02010800040101010101" pitchFamily="2" charset="-122"/>
                <a:ea typeface="STXinwei" panose="02010800040101010101" pitchFamily="2" charset="-122"/>
              </a:rPr>
              <a:t>NoSQL Database</a:t>
            </a:r>
          </a:p>
          <a:p>
            <a:pPr marL="342900" indent="-342900">
              <a:buFont typeface="Wingdings" panose="05000000000000000000" pitchFamily="2" charset="2"/>
              <a:buChar char="q"/>
            </a:pPr>
            <a:r>
              <a:rPr lang="en-US" b="1" dirty="0">
                <a:solidFill>
                  <a:schemeClr val="accent2">
                    <a:lumMod val="75000"/>
                  </a:schemeClr>
                </a:solidFill>
                <a:latin typeface="+mn-ea"/>
              </a:rPr>
              <a:t>Cons </a:t>
            </a:r>
            <a:r>
              <a:rPr lang="zh-CN" altLang="en-US" b="1" dirty="0">
                <a:solidFill>
                  <a:schemeClr val="accent2">
                    <a:lumMod val="75000"/>
                  </a:schemeClr>
                </a:solidFill>
                <a:latin typeface="+mn-ea"/>
              </a:rPr>
              <a:t>弊</a:t>
            </a:r>
            <a:endParaRPr lang="en-US" altLang="zh-CN" b="1" dirty="0">
              <a:solidFill>
                <a:schemeClr val="accent2">
                  <a:lumMod val="75000"/>
                </a:schemeClr>
              </a:solidFill>
              <a:latin typeface="+mn-ea"/>
            </a:endParaRPr>
          </a:p>
          <a:p>
            <a:pPr marL="800100" lvl="1" indent="-342900">
              <a:buFont typeface="Wingdings" panose="05000000000000000000" pitchFamily="2" charset="2"/>
              <a:buChar char="§"/>
            </a:pPr>
            <a:r>
              <a:rPr lang="en-US" sz="2000" dirty="0"/>
              <a:t>Little or No SQL</a:t>
            </a:r>
          </a:p>
        </p:txBody>
      </p:sp>
    </p:spTree>
    <p:extLst>
      <p:ext uri="{BB962C8B-B14F-4D97-AF65-F5344CB8AC3E}">
        <p14:creationId xmlns:p14="http://schemas.microsoft.com/office/powerpoint/2010/main" val="2850784993"/>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{CB826E9D-67CE-46BF-9C01-E9DDB612986A}tf16411177</Template>
  <TotalTime>0</TotalTime>
  <Words>1111</Words>
  <Application>Microsoft Office PowerPoint</Application>
  <PresentationFormat>Widescreen</PresentationFormat>
  <Paragraphs>141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FangSong</vt:lpstr>
      <vt:lpstr>STXinwei</vt:lpstr>
      <vt:lpstr>Arial</vt:lpstr>
      <vt:lpstr>Calibri</vt:lpstr>
      <vt:lpstr>Segoe UI</vt:lpstr>
      <vt:lpstr>Segoe UI Light</vt:lpstr>
      <vt:lpstr>Wingdings</vt:lpstr>
      <vt:lpstr>Get Started with 3D</vt:lpstr>
      <vt:lpstr>下一代智能大数据库 SPLICE MACHINE</vt:lpstr>
      <vt:lpstr>智能大数据库 SPLICE MACHINE </vt:lpstr>
      <vt:lpstr>智能大数据库 SPLICE MACHINE  </vt:lpstr>
      <vt:lpstr>大数据技术和基础产品的空缺</vt:lpstr>
      <vt:lpstr>传统数据和大数据应用的三大场景</vt:lpstr>
      <vt:lpstr>HTAP 架构</vt:lpstr>
      <vt:lpstr>HTAP 架构</vt:lpstr>
      <vt:lpstr>智能大数据库 SPLICE MACHINE </vt:lpstr>
      <vt:lpstr>智能大数据库 SPLICE MACHINE目前的技术</vt:lpstr>
      <vt:lpstr>智能大数据库 SPLICE MACHINE目前的技术</vt:lpstr>
      <vt:lpstr>智能大数据库 SPLICE MACHINE </vt:lpstr>
      <vt:lpstr>智能大数据库 SPLICE MACHINE </vt:lpstr>
      <vt:lpstr>智能大数据库 SPLICE MACHINE 产品架构</vt:lpstr>
      <vt:lpstr>智能大数据库 SPLICE MACHINE </vt:lpstr>
      <vt:lpstr>智能大数据库 SPLICE MACHINE </vt:lpstr>
      <vt:lpstr>智能大数据库 SPLICE MACHINE 应用架构 </vt:lpstr>
      <vt:lpstr>智能大数据库 SPLICE MACHINE </vt:lpstr>
      <vt:lpstr>快阳科技（苏州）有限公司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2020-03-27T06:15:48Z</dcterms:created>
  <dcterms:modified xsi:type="dcterms:W3CDTF">2020-06-19T13:03:00Z</dcterms:modified>
</cp:coreProperties>
</file>