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4B73-FCC4-CC0A-26E7-DC51B039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50382-83FF-3326-F19F-834E79F4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8EC5-CCBD-F6BE-4B11-C879A234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86CF-E618-1BAB-7BD3-6EDF700E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6B5F5-8AE9-538D-2220-13C20FDF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0D01-97CC-4944-C12A-0D38DCD8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A9637-94F0-DE50-74CD-CB7BC987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C1AC-1415-89E2-2CD2-785EBB16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B8E9-7EB5-C08A-710D-DB5346E2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3EFB-00E3-6393-85C5-463C90EA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5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4E429-BEB8-66B4-924F-5C0C16F13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65207-F2C6-DFB0-D1FA-6CD89F5AA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0D347-27D8-BC66-7EC0-1621DCED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C06A-0B4E-40BE-A99D-19B1E648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0EB1-8D0E-68A9-ECB8-E398BA4B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5A23-A6F4-B799-1E92-55E63B58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A589-7958-9287-C91F-E67391E0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89A5-D6FD-E418-B8BC-40FE8E56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9DF4-F098-FE03-E67E-72624084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DAAF-18DD-79CD-EA75-A618C1AE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D6D-CD24-4F04-49F7-534936D1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0CA7C-CF9C-E773-B827-A4B12B85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869B-732C-2830-D60A-D9F38652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36188-25B1-7B1E-F18D-76F107DF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B9716-BC01-98C8-6A0F-E73D8BD8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DD73-9D09-8A0A-3576-9909639C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F63C-8F84-4E47-BA41-2C1D5496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C306-D340-F485-B358-176A51DDC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BE55-3942-5018-183F-12CEA5C2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0E12A-FF35-86F8-BCDF-B7476B66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D3DE-CA36-7F2B-9C0D-4CF31C4F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5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6E4-49F3-E186-0627-87088232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01D2A-4BAF-B5DD-F8FC-3802268A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5C1F3-6C8C-5EC6-A755-1F500D4C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AADB9-A974-EE0A-A2C0-CFC48ED7C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F96DC-FA33-51E0-F06D-57368442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D907E-0288-F984-3277-B24FA02A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86036-4933-8247-47CD-3D059633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840B9-99EA-8630-85B3-9E055A5B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5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597C-840B-D026-E492-31BBFD2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C3283-4055-15DC-39F6-507096C3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2450E-D013-AE2D-3BF8-CCA9F77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EB01-D9BF-537F-47A1-9A337919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1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26C1B-9A67-9DE5-7EA7-F036C687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98C2D-DE13-4E48-3008-780E2C96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553B-BA89-482D-6313-70BF248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C608-8A07-5777-E43E-14C4E1D7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B8F5-B011-2FD8-7B5C-3B36CD18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F91D9-3B16-C20B-1A08-34A84331A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532B5-8070-CB38-3797-5CED2BEF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0E744-CFA1-1513-8019-1D17A185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566D-9755-208E-BDB5-39534270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9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661A-68AB-319A-137E-A99ABA1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45B37-14C6-1261-F591-E69A6F9AD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3B4AE-FC76-B470-AB34-23BCD88A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1AD3D-9162-4CA8-1671-B3757D00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0382-844C-2EA6-5739-DB9A4FB4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B46A-BD41-DA33-5F67-880CF54B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2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33CCA-3CB5-C1BC-6D85-211F6BC8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FAD1-F0F0-F81C-2541-A09107DB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970A-3875-FF38-BC20-0E9455330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0243-11EE-4DD7-B996-BB4DDD38557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5253-753C-E610-CFD8-922EF6F0A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DB9A-1E4D-50C2-F045-DD11B1B5C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BAB3-F984-4CC2-BBFE-FF556843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8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googletest/gmock_for_dummies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5E06-652B-6944-1388-26E6487F4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>
                <a:hlinkClick r:id="rId2"/>
              </a:rPr>
              <a:t>Google Mock (</a:t>
            </a:r>
            <a:r>
              <a:rPr lang="en-IN" b="1" u="sng" dirty="0" err="1">
                <a:hlinkClick r:id="rId2"/>
              </a:rPr>
              <a:t>GMock</a:t>
            </a:r>
            <a:r>
              <a:rPr lang="en-IN" b="1" u="sng" dirty="0">
                <a:hlinkClick r:id="rId2"/>
              </a:rPr>
              <a:t>) 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FD418-6671-5DCD-A855-BD465905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89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157FC-4617-388E-86D3-E3557D54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BCAF6D-E55E-3682-4DA4-995A2345949D}"/>
              </a:ext>
            </a:extLst>
          </p:cNvPr>
          <p:cNvSpPr txBox="1"/>
          <p:nvPr/>
        </p:nvSpPr>
        <p:spPr>
          <a:xfrm>
            <a:off x="393292" y="993059"/>
            <a:ext cx="1045169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</a:rPr>
              <a:t>Google Mock (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GMock</a:t>
            </a:r>
            <a:r>
              <a:rPr lang="en-US" b="1" i="0" dirty="0">
                <a:solidFill>
                  <a:srgbClr val="000000"/>
                </a:solidFill>
                <a:effectLst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 C++ framework built on top of Google Test 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GTest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that enables the creation of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mock objects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It allows developers to simulate the behavior of real objects in controlled ways, making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unit testing of dependent code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more precise and effective.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B757E-606E-957E-56F3-3788F90ACAB2}"/>
              </a:ext>
            </a:extLst>
          </p:cNvPr>
          <p:cNvSpPr txBox="1"/>
          <p:nvPr/>
        </p:nvSpPr>
        <p:spPr>
          <a:xfrm>
            <a:off x="393292" y="2353411"/>
            <a:ext cx="10451689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Use Cases for Google Mock (</a:t>
            </a:r>
            <a:r>
              <a:rPr lang="en-US" sz="2000" b="1" dirty="0" err="1"/>
              <a:t>gMock</a:t>
            </a:r>
            <a:r>
              <a:rPr lang="en-US" sz="2000" b="1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Mocking Interfaces</a:t>
            </a:r>
            <a:r>
              <a:rPr lang="en-US" sz="2000" dirty="0"/>
              <a:t>: Replace real dependencies with mocks to isolate the unit under test.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Behavior Verification</a:t>
            </a:r>
            <a:r>
              <a:rPr lang="en-US" sz="2000" dirty="0"/>
              <a:t>: Check if methods were called with expected arguments, order, and frequency.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Simulating Failures</a:t>
            </a:r>
            <a:r>
              <a:rPr lang="en-US" sz="2000" dirty="0"/>
              <a:t>: Easily simulate edge cases like timeouts, exceptions, or invalid responses.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Rapid Prototyping</a:t>
            </a:r>
            <a:r>
              <a:rPr lang="en-US" sz="2000" dirty="0"/>
              <a:t>: Test code before real implementations are ready by mocking dependencies.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Legacy Code Testing</a:t>
            </a:r>
            <a:r>
              <a:rPr lang="en-US" sz="2000" dirty="0"/>
              <a:t>: Inject mocks into older codebases to improve testability without major refactoring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1EB4E-1557-2995-060A-EF8DC2024E11}"/>
              </a:ext>
            </a:extLst>
          </p:cNvPr>
          <p:cNvSpPr txBox="1"/>
          <p:nvPr/>
        </p:nvSpPr>
        <p:spPr>
          <a:xfrm>
            <a:off x="3048000" y="220550"/>
            <a:ext cx="60960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</a:rPr>
              <a:t>	Google Mock (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GMock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43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8F7F-B432-1D37-0208-DACB50617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00DF8-B0DD-99CD-3016-1DFF60F74A30}"/>
              </a:ext>
            </a:extLst>
          </p:cNvPr>
          <p:cNvSpPr txBox="1"/>
          <p:nvPr/>
        </p:nvSpPr>
        <p:spPr>
          <a:xfrm>
            <a:off x="240890" y="1165061"/>
            <a:ext cx="7723239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Define Interfaces</a:t>
            </a:r>
            <a:br>
              <a:rPr lang="en-US" dirty="0"/>
            </a:br>
            <a:r>
              <a:rPr lang="en-US" dirty="0"/>
              <a:t>Your production code should depend on abstract interfaces rather than concrete classes. This enables mocking.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Mock Classes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gMock</a:t>
            </a:r>
            <a:r>
              <a:rPr lang="en-US" dirty="0"/>
              <a:t> macros, you define mock versions of those interfaces. These mocks can simulate behavior and track interactions.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 Expectations</a:t>
            </a:r>
            <a:br>
              <a:rPr lang="en-US" dirty="0"/>
            </a:br>
            <a:r>
              <a:rPr lang="en-US" dirty="0"/>
              <a:t>In your test, you specify how the mock should behave — what methods should be called, with what arguments, how many times, and what they should return.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Inject Mocks into Code Under Test</a:t>
            </a:r>
            <a:br>
              <a:rPr lang="en-US" dirty="0"/>
            </a:br>
            <a:r>
              <a:rPr lang="en-US" dirty="0"/>
              <a:t>The mock is passed into the component you're testing, typically via dependency injection.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Exercise the Code</a:t>
            </a:r>
            <a:br>
              <a:rPr lang="en-US" dirty="0"/>
            </a:br>
            <a:r>
              <a:rPr lang="en-US" dirty="0"/>
              <a:t>Run the function or method you want to test. It will interact with the mock instead of a real dependency.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Expectations</a:t>
            </a:r>
            <a:br>
              <a:rPr lang="en-US" dirty="0"/>
            </a:br>
            <a:r>
              <a:rPr lang="en-US" dirty="0" err="1"/>
              <a:t>gMock</a:t>
            </a:r>
            <a:r>
              <a:rPr lang="en-US" dirty="0"/>
              <a:t> automatically checks whether the interactions matched your expectations. If not, the test fails.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B7A60-72FC-647C-4C8F-DA2E0683DF01}"/>
              </a:ext>
            </a:extLst>
          </p:cNvPr>
          <p:cNvSpPr txBox="1"/>
          <p:nvPr/>
        </p:nvSpPr>
        <p:spPr>
          <a:xfrm>
            <a:off x="1465006" y="218456"/>
            <a:ext cx="730536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	General Flow of a </a:t>
            </a:r>
            <a:r>
              <a:rPr lang="en-US" sz="2400" b="1" dirty="0" err="1"/>
              <a:t>gMock</a:t>
            </a:r>
            <a:r>
              <a:rPr lang="en-US" sz="2400" b="1" dirty="0"/>
              <a:t>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A510E-7387-5AFC-E462-AE4C8A21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699" y="1253552"/>
            <a:ext cx="2726360" cy="4615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9957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C7C4-DC27-3F7B-A618-B479DC23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38D5D-C146-B819-A239-A4D57C045EBF}"/>
              </a:ext>
            </a:extLst>
          </p:cNvPr>
          <p:cNvSpPr txBox="1"/>
          <p:nvPr/>
        </p:nvSpPr>
        <p:spPr>
          <a:xfrm>
            <a:off x="884903" y="1079456"/>
            <a:ext cx="945863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MOCK_METHOD is a macro provided by Google Mock that lets you simulate (mock) a method from a base class. It creates a fake version of the method that:</a:t>
            </a:r>
          </a:p>
          <a:p>
            <a:r>
              <a:rPr lang="en-IN" dirty="0"/>
              <a:t>- Can track how it’s called</a:t>
            </a:r>
          </a:p>
          <a:p>
            <a:r>
              <a:rPr lang="en-IN" dirty="0"/>
              <a:t>- Can return custom values</a:t>
            </a:r>
          </a:p>
          <a:p>
            <a:r>
              <a:rPr lang="en-IN" dirty="0"/>
              <a:t>- Can be used to verify interactions in your tests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F5587-5190-8B33-2F48-253174AE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5" y="2804879"/>
            <a:ext cx="5723116" cy="441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9C87B-5F22-9AF8-D033-79FC573C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55" y="3696896"/>
            <a:ext cx="6172735" cy="762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93890-B674-7189-44EC-C7FF37A2088F}"/>
              </a:ext>
            </a:extLst>
          </p:cNvPr>
          <p:cNvSpPr txBox="1"/>
          <p:nvPr/>
        </p:nvSpPr>
        <p:spPr>
          <a:xfrm>
            <a:off x="982855" y="4908981"/>
            <a:ext cx="6096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- </a:t>
            </a:r>
            <a:r>
              <a:rPr lang="en-IN" dirty="0" err="1"/>
              <a:t>ReturnType</a:t>
            </a:r>
            <a:r>
              <a:rPr lang="en-IN" dirty="0"/>
              <a:t>: What the method returns (e.g. void, int, bool)</a:t>
            </a:r>
          </a:p>
          <a:p>
            <a:r>
              <a:rPr lang="en-IN" dirty="0"/>
              <a:t>- </a:t>
            </a:r>
            <a:r>
              <a:rPr lang="en-IN" dirty="0" err="1"/>
              <a:t>MethodName</a:t>
            </a:r>
            <a:r>
              <a:rPr lang="en-IN" dirty="0"/>
              <a:t>: The name of the method you're mocking</a:t>
            </a:r>
          </a:p>
          <a:p>
            <a:r>
              <a:rPr lang="en-IN" dirty="0"/>
              <a:t>- </a:t>
            </a:r>
            <a:r>
              <a:rPr lang="en-IN" dirty="0" err="1"/>
              <a:t>Args</a:t>
            </a:r>
            <a:r>
              <a:rPr lang="en-IN" dirty="0"/>
              <a:t>...: The method’s parameters (e.g. (int distance))</a:t>
            </a:r>
          </a:p>
          <a:p>
            <a:r>
              <a:rPr lang="en-IN" dirty="0"/>
              <a:t>- Specifiers: Things like override, </a:t>
            </a:r>
            <a:r>
              <a:rPr lang="en-IN" dirty="0" err="1"/>
              <a:t>const</a:t>
            </a:r>
            <a:r>
              <a:rPr lang="en-IN" dirty="0"/>
              <a:t>, </a:t>
            </a:r>
            <a:r>
              <a:rPr lang="en-IN" dirty="0" err="1"/>
              <a:t>noexcept</a:t>
            </a:r>
            <a:r>
              <a:rPr lang="en-IN" dirty="0"/>
              <a:t>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A2497-0044-47C5-5B6E-7ED7E733AB21}"/>
              </a:ext>
            </a:extLst>
          </p:cNvPr>
          <p:cNvSpPr txBox="1"/>
          <p:nvPr/>
        </p:nvSpPr>
        <p:spPr>
          <a:xfrm>
            <a:off x="2566219" y="282001"/>
            <a:ext cx="23990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  MOCK_METHOD </a:t>
            </a:r>
          </a:p>
        </p:txBody>
      </p:sp>
    </p:spTree>
    <p:extLst>
      <p:ext uri="{BB962C8B-B14F-4D97-AF65-F5344CB8AC3E}">
        <p14:creationId xmlns:p14="http://schemas.microsoft.com/office/powerpoint/2010/main" val="321807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DBFD3-D8BD-F281-9F46-DAA562AC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A6F0F9-08D7-67B3-F372-5DD5690532DB}"/>
              </a:ext>
            </a:extLst>
          </p:cNvPr>
          <p:cNvSpPr txBox="1"/>
          <p:nvPr/>
        </p:nvSpPr>
        <p:spPr>
          <a:xfrm>
            <a:off x="3519948" y="139799"/>
            <a:ext cx="284152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   EXPECT_CALL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D2F0C-F952-C566-63DD-DA16A19DA0A8}"/>
              </a:ext>
            </a:extLst>
          </p:cNvPr>
          <p:cNvSpPr txBox="1"/>
          <p:nvPr/>
        </p:nvSpPr>
        <p:spPr>
          <a:xfrm>
            <a:off x="235974" y="835346"/>
            <a:ext cx="11385755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EXPECT_CALL is a macro used to set expectations on how a mock object should be used during a test. It tells Google Mock “I expect this method to be called, possibly with specific arguments, and possibly a certain number of times.”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30598-3096-9185-2533-78460863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11" y="1825325"/>
            <a:ext cx="5997460" cy="510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0EF958-B044-EB2E-686A-9853D18DE2EB}"/>
              </a:ext>
            </a:extLst>
          </p:cNvPr>
          <p:cNvSpPr txBox="1"/>
          <p:nvPr/>
        </p:nvSpPr>
        <p:spPr>
          <a:xfrm>
            <a:off x="364011" y="2466796"/>
            <a:ext cx="599746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Controlling Call Frequency</a:t>
            </a:r>
          </a:p>
          <a:p>
            <a:r>
              <a:rPr lang="en-IN" dirty="0"/>
              <a:t>You can chain .Times() to control how often the method should be called:</a:t>
            </a:r>
          </a:p>
          <a:p>
            <a:r>
              <a:rPr lang="en-IN" dirty="0"/>
              <a:t>- .Times(1) — exactly once</a:t>
            </a:r>
          </a:p>
          <a:p>
            <a:r>
              <a:rPr lang="en-IN" dirty="0"/>
              <a:t>- .Times(</a:t>
            </a:r>
            <a:r>
              <a:rPr lang="en-IN" dirty="0" err="1"/>
              <a:t>AtLeast</a:t>
            </a:r>
            <a:r>
              <a:rPr lang="en-IN" dirty="0"/>
              <a:t>(1)) — one or more times</a:t>
            </a:r>
          </a:p>
          <a:p>
            <a:r>
              <a:rPr lang="en-IN" dirty="0"/>
              <a:t>- .Times(Exactly(3)) — exactly three times</a:t>
            </a:r>
          </a:p>
          <a:p>
            <a:r>
              <a:rPr lang="en-IN" dirty="0"/>
              <a:t>- .Times(</a:t>
            </a:r>
            <a:r>
              <a:rPr lang="en-IN" dirty="0" err="1"/>
              <a:t>AnyNumber</a:t>
            </a:r>
            <a:r>
              <a:rPr lang="en-IN" dirty="0"/>
              <a:t>()) — any number of times (including zero)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D92BF-AE0B-C719-EE36-39D2FE61F20D}"/>
              </a:ext>
            </a:extLst>
          </p:cNvPr>
          <p:cNvSpPr txBox="1"/>
          <p:nvPr/>
        </p:nvSpPr>
        <p:spPr>
          <a:xfrm>
            <a:off x="364011" y="4906007"/>
            <a:ext cx="103238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Use EXPECT_CALL?</a:t>
            </a:r>
          </a:p>
          <a:p>
            <a:r>
              <a:rPr lang="en-IN" dirty="0"/>
              <a:t>- To verify </a:t>
            </a:r>
            <a:r>
              <a:rPr lang="en-IN" dirty="0" err="1"/>
              <a:t>behavior</a:t>
            </a:r>
            <a:r>
              <a:rPr lang="en-IN" dirty="0"/>
              <a:t>: Did your code call the right methods?</a:t>
            </a:r>
          </a:p>
          <a:p>
            <a:r>
              <a:rPr lang="en-IN" dirty="0"/>
              <a:t>- To simulate dependencies: You don’t need real implementations.</a:t>
            </a:r>
          </a:p>
          <a:p>
            <a:r>
              <a:rPr lang="en-IN" dirty="0"/>
              <a:t>- To catch bugs early: If something’s missing or out of order, the test fails.</a:t>
            </a:r>
          </a:p>
        </p:txBody>
      </p:sp>
    </p:spTree>
    <p:extLst>
      <p:ext uri="{BB962C8B-B14F-4D97-AF65-F5344CB8AC3E}">
        <p14:creationId xmlns:p14="http://schemas.microsoft.com/office/powerpoint/2010/main" val="1387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9EA4-B3E8-4C06-1FCD-DC5F035E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765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C65F2-1F6D-330D-90F8-A8D7A8DA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08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9BF4A-2FCF-DC72-A7C2-23318820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0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584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Google Mock (GMock)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nadeem shariff</dc:creator>
  <cp:lastModifiedBy>nadeem shariff</cp:lastModifiedBy>
  <cp:revision>2</cp:revision>
  <dcterms:created xsi:type="dcterms:W3CDTF">2025-06-20T05:10:25Z</dcterms:created>
  <dcterms:modified xsi:type="dcterms:W3CDTF">2025-06-20T11:21:37Z</dcterms:modified>
</cp:coreProperties>
</file>