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323" r:id="rId3"/>
    <p:sldId id="324" r:id="rId4"/>
    <p:sldId id="326" r:id="rId5"/>
    <p:sldId id="325" r:id="rId6"/>
    <p:sldId id="344" r:id="rId7"/>
    <p:sldId id="328" r:id="rId8"/>
    <p:sldId id="329" r:id="rId9"/>
    <p:sldId id="340" r:id="rId10"/>
    <p:sldId id="330" r:id="rId11"/>
    <p:sldId id="331" r:id="rId12"/>
    <p:sldId id="332" r:id="rId13"/>
    <p:sldId id="334" r:id="rId14"/>
    <p:sldId id="341" r:id="rId15"/>
    <p:sldId id="342" r:id="rId16"/>
    <p:sldId id="343" r:id="rId17"/>
    <p:sldId id="333" r:id="rId18"/>
    <p:sldId id="335" r:id="rId19"/>
    <p:sldId id="336" r:id="rId20"/>
    <p:sldId id="337" r:id="rId21"/>
    <p:sldId id="339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3554-6B60-40FD-BC5F-5A8F6E94AD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F4D74-5A5F-4977-A4FE-823AAC8A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E3B9C28A-EE92-D1A8-25A1-ED2E9D74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1346E3A-8884-B7EC-B61C-7ACCB4924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4644" y="4201886"/>
            <a:ext cx="6760507" cy="2074441"/>
          </a:xfrm>
        </p:spPr>
        <p:txBody>
          <a:bodyPr anchor="b">
            <a:noAutofit/>
          </a:bodyPr>
          <a:lstStyle/>
          <a:p>
            <a:r>
              <a:rPr lang="en-US" sz="4400" b="1" dirty="0"/>
              <a:t>Zephyr RTOS Power Management (PM)</a:t>
            </a:r>
            <a:br>
              <a:rPr lang="en-US" sz="4400" b="1" dirty="0"/>
            </a:br>
            <a:r>
              <a:rPr lang="en-US" sz="2000" b="1" dirty="0"/>
              <a:t>Optimizing energy efficiency in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96189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A1EA-8A42-C7BD-4EE6-8FBCA523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03DC6-3A3A-DBDF-4BFD-0C8491F8E1D0}"/>
              </a:ext>
            </a:extLst>
          </p:cNvPr>
          <p:cNvSpPr txBox="1"/>
          <p:nvPr/>
        </p:nvSpPr>
        <p:spPr>
          <a:xfrm>
            <a:off x="3048000" y="3244334"/>
            <a:ext cx="6096000" cy="10772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</a:rPr>
              <a:t>Zephyr RTOS – Device Power Management</a:t>
            </a:r>
            <a:endParaRPr 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55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4D7B4-5EAC-D681-5FA5-6B4CFC14D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A7544-B6DB-05D3-5059-77ABC3C43541}"/>
              </a:ext>
            </a:extLst>
          </p:cNvPr>
          <p:cNvSpPr txBox="1"/>
          <p:nvPr/>
        </p:nvSpPr>
        <p:spPr>
          <a:xfrm>
            <a:off x="2687782" y="293316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Zephyr RTOS – Device Power Management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D453C-8607-CCA6-CF96-BE87B8CCFC89}"/>
              </a:ext>
            </a:extLst>
          </p:cNvPr>
          <p:cNvSpPr txBox="1"/>
          <p:nvPr/>
        </p:nvSpPr>
        <p:spPr>
          <a:xfrm>
            <a:off x="698500" y="912336"/>
            <a:ext cx="107569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Device Power Management (Device PM) in Zephyr provides mechanisms to control the power states of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individual devices (drivers, peripherals)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a coordinated way. It ensures devices are only powered when needed, saving energy while maintaining system stability</a:t>
            </a:r>
          </a:p>
          <a:p>
            <a:r>
              <a:rPr lang="en-US" b="1" dirty="0"/>
              <a:t>Runtime PM is dynamic and per‑device, while System‑Managed PM is tied to system‑wide sleep states.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95B8B-11B0-BBB4-A185-B12D9C38775C}"/>
              </a:ext>
            </a:extLst>
          </p:cNvPr>
          <p:cNvSpPr txBox="1"/>
          <p:nvPr/>
        </p:nvSpPr>
        <p:spPr>
          <a:xfrm>
            <a:off x="698500" y="2916350"/>
            <a:ext cx="10668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Runtime PM: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Automatically suspends/resumes devices based on usage (reference counting).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System-Managed Device PM: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Suspends/resumes devices when the system enters/exits low-power states.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States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pm_device_state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ACTIVE, SUSPENDING, SUSPENDED, OFF.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Actions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pm_device_action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SUSPEND, RESUME, TURN_OFF, TURN_ON.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Busy Status Indication: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Mechanism to prevent suspending a device during critical operations.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Wakeup Capability: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Some devices can wake the system from sleep (e.g., GPIO, RTC).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8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D359-B5D3-2DE4-7DA8-2AE45BE0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F12F4-12BE-5FEB-3FBA-186566FC6706}"/>
              </a:ext>
            </a:extLst>
          </p:cNvPr>
          <p:cNvSpPr txBox="1"/>
          <p:nvPr/>
        </p:nvSpPr>
        <p:spPr>
          <a:xfrm>
            <a:off x="368300" y="718740"/>
            <a:ext cx="55626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APIs: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pm_device_action_cb_t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driver callback for suspend/resume actions.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pm_device_busy_set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()/clear() – mark device as busy or idle.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pm_device_wakeup_enable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enable device as wakeup source.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Macros: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PM_DEVICE_DEFINE, PM_DEVICE_DT_DEFINE – define PM resources for drivers.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PM_DEVICE_GET – retrieve PM context.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Config Options: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CONFIG_PM_DEVICE – enable device PM.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CONFIG_PM_DEVICE_SYSTEM_MANAGED – enable system-managed PM.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CONFIG_PM_POLICY_DEVICE_CONSTRAINTS – allow devices to declare constraints.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device states in Zephyr : </a:t>
            </a:r>
          </a:p>
          <a:p>
            <a:pPr lvl="1"/>
            <a:r>
              <a:rPr lang="en-US" b="1" dirty="0"/>
              <a:t>    </a:t>
            </a:r>
            <a:r>
              <a:rPr lang="en-US" dirty="0"/>
              <a:t> ACTIVE, SUSPENDING, SUSPENDED, OFF.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19ED0-58BA-C5CE-C467-537580B7F6B9}"/>
              </a:ext>
            </a:extLst>
          </p:cNvPr>
          <p:cNvSpPr txBox="1"/>
          <p:nvPr/>
        </p:nvSpPr>
        <p:spPr>
          <a:xfrm>
            <a:off x="6375400" y="1439039"/>
            <a:ext cx="54483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requests a device (e.g., UART).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Driver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resumes the device if suspended.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Framework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updates reference counts and ensures dependencies are active.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When idle,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Runtime PM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suspends unused devices automatically.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System PM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enters deep sleep, all devices are suspended in order.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Hardware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executes the low-power transition until a wakeup event occurs.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60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DD271-3711-DADD-074E-0C9620BB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F1DE3-143C-7B28-AD06-08D7EEC2FCE0}"/>
              </a:ext>
            </a:extLst>
          </p:cNvPr>
          <p:cNvSpPr txBox="1"/>
          <p:nvPr/>
        </p:nvSpPr>
        <p:spPr>
          <a:xfrm>
            <a:off x="1752600" y="86747"/>
            <a:ext cx="90043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latin typeface="Canva Sans"/>
              </a:rPr>
              <a:t>Device Power Management State Transitions in Zephyr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1013B-C997-3623-C338-7D3BC90E8F01}"/>
              </a:ext>
            </a:extLst>
          </p:cNvPr>
          <p:cNvSpPr txBox="1"/>
          <p:nvPr/>
        </p:nvSpPr>
        <p:spPr>
          <a:xfrm>
            <a:off x="311150" y="727938"/>
            <a:ext cx="115697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nva Sans"/>
              </a:rPr>
              <a:t>ACTIVE :: </a:t>
            </a:r>
            <a:r>
              <a:rPr lang="en-US" sz="1800" b="0" i="0" u="none" strike="noStrike" baseline="0" dirty="0">
                <a:latin typeface="Canva Sans"/>
              </a:rPr>
              <a:t>Device is fully powered and operational. Interrupts, bus communication, and enable pins are active.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SUSPENDED :: </a:t>
            </a:r>
            <a:r>
              <a:rPr lang="en-US" sz="1800" b="0" i="0" u="none" strike="noStrike" baseline="0" dirty="0">
                <a:latin typeface="Canva Sans"/>
              </a:rPr>
              <a:t>Device is temporarily disabled to save power. Interrupts are disabled, enable pin is low, but device can be resumed quickly.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OFF :: </a:t>
            </a:r>
            <a:r>
              <a:rPr lang="en-US" sz="1800" b="0" i="0" u="none" strike="noStrike" baseline="0" dirty="0">
                <a:latin typeface="Canva Sans"/>
              </a:rPr>
              <a:t>Device is completely powered down. Enable pin is disconnected or input to avoid back-powering. Requires reinitialization to use again.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ON :: </a:t>
            </a:r>
            <a:r>
              <a:rPr lang="en-US" sz="1800" b="0" i="0" u="none" strike="noStrike" baseline="0" dirty="0">
                <a:latin typeface="Canva Sans"/>
              </a:rPr>
              <a:t>Device is powered but not yet resumed. Typically configured into a safe/reset state before moving to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844F-DAEC-0CEA-E5C9-8E8A04795C13}"/>
              </a:ext>
            </a:extLst>
          </p:cNvPr>
          <p:cNvSpPr txBox="1"/>
          <p:nvPr/>
        </p:nvSpPr>
        <p:spPr>
          <a:xfrm>
            <a:off x="311150" y="3549204"/>
            <a:ext cx="1156970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sng" strike="noStrike" baseline="0" dirty="0">
                <a:latin typeface="Canva Sans"/>
              </a:rPr>
              <a:t>Transitions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ACTIVE → SUSPENDED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1" i="0" u="none" strike="noStrike" baseline="0" dirty="0" err="1">
                <a:latin typeface="Canva Sans"/>
              </a:rPr>
              <a:t>pm_device_action</a:t>
            </a:r>
            <a:r>
              <a:rPr lang="en-US" sz="1800" b="1" i="0" u="none" strike="noStrike" baseline="0" dirty="0">
                <a:latin typeface="Canva Sans"/>
              </a:rPr>
              <a:t>(SUSPEND)</a:t>
            </a:r>
            <a:r>
              <a:rPr lang="en-US" sz="1800" b="0" i="0" u="none" strike="noStrike" baseline="0" dirty="0">
                <a:latin typeface="Canva Sans"/>
              </a:rPr>
              <a:t>. Saves power while keeping context.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SUSPENDED → ACTIVE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(RESUME). Restores device 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SUSPENDED → OFF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(TURN_OFF). Fully powers down device.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OFF → ON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(TURN_ON). Prepares device for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ON → ACTIVE</a:t>
            </a:r>
            <a:r>
              <a:rPr lang="en-US" sz="1800" b="0" i="0" u="none" strike="noStrike" baseline="0" dirty="0">
                <a:latin typeface="Canva Sans"/>
              </a:rPr>
              <a:t>: After initialization/configuration, device becomes fully operational.</a:t>
            </a:r>
          </a:p>
        </p:txBody>
      </p:sp>
    </p:spTree>
    <p:extLst>
      <p:ext uri="{BB962C8B-B14F-4D97-AF65-F5344CB8AC3E}">
        <p14:creationId xmlns:p14="http://schemas.microsoft.com/office/powerpoint/2010/main" val="317268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744C1-B45F-C71C-301A-69BD0B6A8946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b="1" i="0" dirty="0">
                <a:solidFill>
                  <a:schemeClr val="bg1"/>
                </a:solidFill>
                <a:effectLst/>
              </a:rPr>
              <a:t>Zephyr RTOS’s Device Runtime Power Management</a:t>
            </a:r>
            <a:r>
              <a:rPr lang="en-IN" b="0" i="0" dirty="0">
                <a:solidFill>
                  <a:schemeClr val="bg1"/>
                </a:solidFill>
                <a:effectLst/>
              </a:rPr>
              <a:t> 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20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09F08-B432-7B66-81A2-DD89A9C1AF97}"/>
              </a:ext>
            </a:extLst>
          </p:cNvPr>
          <p:cNvSpPr txBox="1"/>
          <p:nvPr/>
        </p:nvSpPr>
        <p:spPr>
          <a:xfrm>
            <a:off x="339213" y="735328"/>
            <a:ext cx="103533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Runtime Power Management (Device Runtime PM)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method in Zephyr’s PM infrastructure where individual devices (peripherals, drivers) can be suspended or resumed independently of whether the CPU/system is in idle or active state — i.e., while the system remains active the device can still be powered down when not in use. 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307B5-F215-3EB1-61CD-C5F2F1859858}"/>
              </a:ext>
            </a:extLst>
          </p:cNvPr>
          <p:cNvSpPr txBox="1"/>
          <p:nvPr/>
        </p:nvSpPr>
        <p:spPr>
          <a:xfrm>
            <a:off x="2467897" y="139799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b="1" i="0" dirty="0">
                <a:solidFill>
                  <a:schemeClr val="bg1"/>
                </a:solidFill>
                <a:effectLst/>
              </a:rPr>
              <a:t>Zephyr RTOS’s Device Runtime Power Management</a:t>
            </a:r>
            <a:r>
              <a:rPr lang="en-IN" b="0" i="0" dirty="0">
                <a:solidFill>
                  <a:schemeClr val="bg1"/>
                </a:solidFill>
                <a:effectLst/>
              </a:rPr>
              <a:t> 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FD8D4-3094-E40A-D70D-4B84C602E24F}"/>
              </a:ext>
            </a:extLst>
          </p:cNvPr>
          <p:cNvSpPr txBox="1"/>
          <p:nvPr/>
        </p:nvSpPr>
        <p:spPr>
          <a:xfrm>
            <a:off x="339213" y="2387147"/>
            <a:ext cx="105745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</a:rPr>
              <a:t>Usage count / reference counting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In runtime PM, each device has a usage count;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pm_device_runtime_get</a:t>
            </a:r>
            <a:r>
              <a:rPr lang="en-US" dirty="0"/>
              <a:t>(dev) — increment usage count and possibly resume device. 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pm_device_runtime_put</a:t>
            </a:r>
            <a:r>
              <a:rPr lang="en-US" dirty="0"/>
              <a:t>(dev) — decrement usage count and possibly suspend device when zero.</a:t>
            </a:r>
          </a:p>
          <a:p>
            <a:pPr algn="l" rtl="0"/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FA2BF-47D8-C698-7203-BD72C6D99565}"/>
              </a:ext>
            </a:extLst>
          </p:cNvPr>
          <p:cNvSpPr txBox="1"/>
          <p:nvPr/>
        </p:nvSpPr>
        <p:spPr>
          <a:xfrm>
            <a:off x="250722" y="3814348"/>
            <a:ext cx="109875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Advantages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Fine-granular power savings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Devices can be individually suspended even while the system remains active, enabling power savings beyond system idle.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Improved system sleep transitions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With devices already suspended, system PM can enter deeper sleep faster and with lower latency.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Driver/subsystem independence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reference counting model allows drivers, subsystems, and applications to interact with device PM without tightly coupling logic across layers. Drivers don’t need to know about higher-level app usage; they just expose suspend/resume mechanics.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40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014D52-F5F7-70ED-4DD8-30B3CA9C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00" y="1312162"/>
            <a:ext cx="2911092" cy="4587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898F7-1B94-D48D-C395-7CF58A6B81B6}"/>
              </a:ext>
            </a:extLst>
          </p:cNvPr>
          <p:cNvSpPr txBox="1"/>
          <p:nvPr/>
        </p:nvSpPr>
        <p:spPr>
          <a:xfrm>
            <a:off x="4542504" y="1132258"/>
            <a:ext cx="7216876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1️⃣ Application Layer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topmost layer in Zephyr’s power management hierarchy.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May explicitly enable/disable device power states or let runtime PM handle it automatically.</a:t>
            </a:r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2️⃣ Driver / Subsystem Layer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Drivers implement the functional interface to hardware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Subsystems (like networking, sensors, or storage) may coordinate multiple drivers.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driver interacts with the Device PM subsystem through standard APIs (e.g., </a:t>
            </a:r>
            <a:r>
              <a:rPr lang="en-US" sz="1200" dirty="0" err="1">
                <a:latin typeface="Courier New" panose="02070309020205020404" pitchFamily="49" charset="0"/>
              </a:rPr>
              <a:t>pm_device_state_set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  <a:r>
              <a:rPr lang="en-US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3️⃣ Device Runtime PM Subsystem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suspends devices when idle and resumes them when accessed.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Maintains internal reference counts (</a:t>
            </a:r>
            <a:r>
              <a:rPr lang="en-US" sz="1200" dirty="0" err="1">
                <a:latin typeface="Courier New" panose="02070309020205020404" pitchFamily="49" charset="0"/>
              </a:rPr>
              <a:t>pm_device_runtime_get</a:t>
            </a:r>
            <a:r>
              <a:rPr lang="en-US" sz="1200" dirty="0">
                <a:latin typeface="Courier New" panose="02070309020205020404" pitchFamily="49" charset="0"/>
              </a:rPr>
              <a:t>()/put()</a:t>
            </a:r>
            <a:r>
              <a:rPr lang="en-US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4️⃣ Driver PM Callbacks (Suspend / Resume)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driver provides power management hooks: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</a:rPr>
              <a:t>pm_action_suspend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  <a:r>
              <a:rPr lang="en-US" sz="1200" dirty="0"/>
              <a:t> → Called to power down the device.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ourier New" panose="02070309020205020404" pitchFamily="49" charset="0"/>
              </a:rPr>
              <a:t>pm_action_resume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  <a:r>
              <a:rPr lang="en-US" sz="1200" dirty="0"/>
              <a:t> → Called to restore device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These callbacks are invoked by the PM subsystem during transitions.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Allow drivers to save/restore context, clock states, or peripheral configurations.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5️⃣ Hardware Device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The actual physical hardware (e.g., sensor, UART, SPI controller,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Power state changes occur here (active → idle → suspended → off).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Behavior depends on SoC capabilities and low-power mode implementation.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F3F7-91FA-C572-89D9-B3CA96C83802}"/>
              </a:ext>
            </a:extLst>
          </p:cNvPr>
          <p:cNvSpPr txBox="1"/>
          <p:nvPr/>
        </p:nvSpPr>
        <p:spPr>
          <a:xfrm>
            <a:off x="2330246" y="287282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Device Power Management architecture flow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6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4915-9904-41A5-9439-BD74F560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E8F7C-2C03-BD8A-88E3-35A9697CE518}"/>
              </a:ext>
            </a:extLst>
          </p:cNvPr>
          <p:cNvSpPr txBox="1"/>
          <p:nvPr/>
        </p:nvSpPr>
        <p:spPr>
          <a:xfrm>
            <a:off x="2939436" y="147583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Zephyr RTOS – Device Runtime Power Management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B2DA44-9857-6E38-E5E0-6046BA1D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42485"/>
              </p:ext>
            </p:extLst>
          </p:nvPr>
        </p:nvGraphicFramePr>
        <p:xfrm>
          <a:off x="206477" y="1253735"/>
          <a:ext cx="5683047" cy="4765949"/>
        </p:xfrm>
        <a:graphic>
          <a:graphicData uri="http://schemas.openxmlformats.org/drawingml/2006/table">
            <a:tbl>
              <a:tblPr/>
              <a:tblGrid>
                <a:gridCol w="3132388">
                  <a:extLst>
                    <a:ext uri="{9D8B030D-6E8A-4147-A177-3AD203B41FA5}">
                      <a16:colId xmlns:a16="http://schemas.microsoft.com/office/drawing/2014/main" val="880679354"/>
                    </a:ext>
                  </a:extLst>
                </a:gridCol>
                <a:gridCol w="2550659">
                  <a:extLst>
                    <a:ext uri="{9D8B030D-6E8A-4147-A177-3AD203B41FA5}">
                      <a16:colId xmlns:a16="http://schemas.microsoft.com/office/drawing/2014/main" val="2304997922"/>
                    </a:ext>
                  </a:extLst>
                </a:gridCol>
              </a:tblGrid>
              <a:tr h="283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Key </a:t>
                      </a:r>
                      <a:r>
                        <a:rPr lang="en-IN" sz="1400" b="1" dirty="0" err="1"/>
                        <a:t>Devicetree</a:t>
                      </a:r>
                      <a:r>
                        <a:rPr lang="en-IN" sz="1400" b="1" dirty="0"/>
                        <a:t> Bindings</a:t>
                      </a:r>
                      <a:endParaRPr lang="en-IN" sz="1400" dirty="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Description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036093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zephyr,pm-device-disabled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Disables PM for specific power states of a device.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677688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>
                          <a:latin typeface="Courier New" panose="02070309020205020404" pitchFamily="49" charset="0"/>
                        </a:rPr>
                        <a:t>zephyr,pm</a:t>
                      </a:r>
                      <a:r>
                        <a:rPr lang="en-IN" sz="1400" dirty="0">
                          <a:latin typeface="Courier New" panose="02070309020205020404" pitchFamily="49" charset="0"/>
                        </a:rPr>
                        <a:t>-device-runtime-auto</a:t>
                      </a:r>
                      <a:endParaRPr lang="en-IN" sz="1400" dirty="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Enables automatic runtime PM for a device.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293805"/>
                  </a:ext>
                </a:extLst>
              </a:tr>
              <a:tr h="7752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zephyr,power-state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Defines CPU/SoC power states with latency and residency parameters.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4365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the Device PM subsystem.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53495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CONFIG_PM_DEVICE_RUNTIME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runtime PM for devices.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71861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CONFIG_PM_DEVICE_SYSTEM_MANAGED</a:t>
                      </a:r>
                      <a:endParaRPr lang="en-US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system-managed PM for devices.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121424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CONFIG_PM_DEVICE_DEBUG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debug tracing and logging for device PM.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73088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ourier New" panose="02070309020205020404" pitchFamily="49" charset="0"/>
                        </a:rPr>
                        <a:t>CONFIG_PM_DEVICE_BROADCAST</a:t>
                      </a:r>
                      <a:endParaRPr lang="en-IN" sz="1400" dirty="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Notify dependent devices of PM transitions.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139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77844B-53A6-91F2-A524-9313F5BA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77845"/>
              </p:ext>
            </p:extLst>
          </p:nvPr>
        </p:nvGraphicFramePr>
        <p:xfrm>
          <a:off x="6400800" y="1163013"/>
          <a:ext cx="5791200" cy="4856671"/>
        </p:xfrm>
        <a:graphic>
          <a:graphicData uri="http://schemas.openxmlformats.org/drawingml/2006/table">
            <a:tbl>
              <a:tblPr/>
              <a:tblGrid>
                <a:gridCol w="3048408">
                  <a:extLst>
                    <a:ext uri="{9D8B030D-6E8A-4147-A177-3AD203B41FA5}">
                      <a16:colId xmlns:a16="http://schemas.microsoft.com/office/drawing/2014/main" val="568617615"/>
                    </a:ext>
                  </a:extLst>
                </a:gridCol>
                <a:gridCol w="2742792">
                  <a:extLst>
                    <a:ext uri="{9D8B030D-6E8A-4147-A177-3AD203B41FA5}">
                      <a16:colId xmlns:a16="http://schemas.microsoft.com/office/drawing/2014/main" val="719982500"/>
                    </a:ext>
                  </a:extLst>
                </a:gridCol>
              </a:tblGrid>
              <a:tr h="246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>
                          <a:latin typeface="Courier New" panose="02070309020205020404" pitchFamily="49" charset="0"/>
                        </a:rPr>
                        <a:t>pm_device_state_set</a:t>
                      </a:r>
                      <a:r>
                        <a:rPr lang="en-IN" sz="1400" dirty="0">
                          <a:latin typeface="Courier New" panose="02070309020205020404" pitchFamily="49" charset="0"/>
                        </a:rPr>
                        <a:t>()</a:t>
                      </a:r>
                      <a:endParaRPr lang="en-IN" sz="1400" dirty="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Set the device’s power state.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379854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pm_device_state_get()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the current device power state.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40630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pm_device_runtime_get()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Increment runtime PM usage counter (prevent suspend).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23519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pm_device_runtime_put()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Decrement runtime PM usage counter (allow suspend).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25697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pm_device_runtime_enable()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runtime PM for a device.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7243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pm_device_runtime_disable()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Disable runtime PM for a device.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99184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device_busy_set()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Mark a device as busy to prevent suspend.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715710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device_busy_clear()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Clear busy status to allow suspend.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816135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pm_device_wakeup_enable()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Enable device as a wakeup source.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2555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pm_device_wakeup_disable()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Disable device as a wakeup source.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335529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PM_DEVICE_DEFINE()</a:t>
                      </a:r>
                      <a:endParaRPr lang="en-IN" sz="140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Register a device PM context manually.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49952"/>
                  </a:ext>
                </a:extLst>
              </a:tr>
              <a:tr h="257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ourier New" panose="02070309020205020404" pitchFamily="49" charset="0"/>
                        </a:rPr>
                        <a:t>PM_DEVICE_DT_DEFINE()</a:t>
                      </a:r>
                      <a:endParaRPr lang="en-IN" sz="1400" dirty="0"/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Register a device PM context from Device Tree node.</a:t>
                      </a:r>
                    </a:p>
                  </a:txBody>
                  <a:tcPr marL="28324" marR="28324" marT="14162" marB="14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794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90E782-EFD7-115B-2230-4F5A3138A8FD}"/>
              </a:ext>
            </a:extLst>
          </p:cNvPr>
          <p:cNvSpPr txBox="1"/>
          <p:nvPr/>
        </p:nvSpPr>
        <p:spPr>
          <a:xfrm>
            <a:off x="7900220" y="712191"/>
            <a:ext cx="3116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IN" sz="1800" b="1" dirty="0"/>
              <a:t>Main API Functions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268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0A954-0137-1D9B-4763-9D9B681F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01D2C3-3D87-3372-EB73-2BA49B4CE8EA}"/>
              </a:ext>
            </a:extLst>
          </p:cNvPr>
          <p:cNvSpPr txBox="1"/>
          <p:nvPr/>
        </p:nvSpPr>
        <p:spPr>
          <a:xfrm>
            <a:off x="3048000" y="3244334"/>
            <a:ext cx="60960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</a:rPr>
              <a:t>Zephyr RTOS – Power Domains</a:t>
            </a:r>
            <a:endParaRPr 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707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612B-85B8-AD1B-058F-81E34904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1D1F3-C499-870C-C049-2DAAC59FE28A}"/>
              </a:ext>
            </a:extLst>
          </p:cNvPr>
          <p:cNvSpPr txBox="1"/>
          <p:nvPr/>
        </p:nvSpPr>
        <p:spPr>
          <a:xfrm>
            <a:off x="482600" y="1064736"/>
            <a:ext cx="113157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Power Domain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Zephyr is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logical grouping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of devices that share a common power source. Instead of managing each device individually,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system can control the entire domain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turning multiple devices on/off together. This reduces leakage currents and improves energy efficiency.</a:t>
            </a:r>
          </a:p>
          <a:p>
            <a:pPr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group of devices sharing a common power source, managed together for energy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Internal domains are SoC regions grouped for power gating; external domains are powered by regulators, switches, or PMICs outside the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Instead of managing each device individually, the system can control the entire group together.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is especially useful when multiple peripherals depend on the same supply.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2266-7F66-E2CC-5272-E99AFD5C3295}"/>
              </a:ext>
            </a:extLst>
          </p:cNvPr>
          <p:cNvSpPr txBox="1"/>
          <p:nvPr/>
        </p:nvSpPr>
        <p:spPr>
          <a:xfrm>
            <a:off x="2451100" y="306526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Zephyr RTOS – Power Domains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67CEF-C048-BAC4-BB4C-B18AA58CD426}"/>
              </a:ext>
            </a:extLst>
          </p:cNvPr>
          <p:cNvSpPr txBox="1"/>
          <p:nvPr/>
        </p:nvSpPr>
        <p:spPr>
          <a:xfrm>
            <a:off x="482600" y="4521518"/>
            <a:ext cx="114173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</a:rPr>
              <a:t>Core Components </a:t>
            </a:r>
            <a:endParaRPr lang="en-US" b="1" u="sng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group of devices powered by the same source (internal SoC region or external regulator).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Internal 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region inside the SoC grouping devices that can be powered down together.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External 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Devices outside the SoC powered by external regulators, switches, or PMICs.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PM Device Action: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Notifications sent to devices when their domain changes state (TURN_ON, TURN_OFF, SUSPEND, RESUME).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Wakeup Source: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device in a domain that can wake the system from low-power mode.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7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04B4-E023-25B5-8334-4909C091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39236-4A79-3099-E1CD-F8AAEF6F85AF}"/>
              </a:ext>
            </a:extLst>
          </p:cNvPr>
          <p:cNvSpPr txBox="1"/>
          <p:nvPr/>
        </p:nvSpPr>
        <p:spPr>
          <a:xfrm>
            <a:off x="1709056" y="195747"/>
            <a:ext cx="7826830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Zephyr RTOS Power Management (PM)</a:t>
            </a:r>
            <a:endParaRPr lang="en-US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C5E80-4FBA-C809-739D-CD089CC1D6E6}"/>
              </a:ext>
            </a:extLst>
          </p:cNvPr>
          <p:cNvSpPr txBox="1"/>
          <p:nvPr/>
        </p:nvSpPr>
        <p:spPr>
          <a:xfrm>
            <a:off x="263236" y="842895"/>
            <a:ext cx="1118061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Power Management subsystem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Zephyr enables developers to optimize energy consumption in embedded systems by leveraging SoC hardware features.</a:t>
            </a:r>
          </a:p>
          <a:p>
            <a:r>
              <a:rPr lang="en-US" dirty="0"/>
              <a:t>The PM subsystem in Zephyr is designed to be architecture and SoC independent — meaning it provides an abstraction so that the rest of the OS/application doesn’t need to know the specifics of each SoC’s power modes. 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A3360-3EF9-2266-2CF3-1BCCFFA85893}"/>
              </a:ext>
            </a:extLst>
          </p:cNvPr>
          <p:cNvSpPr txBox="1"/>
          <p:nvPr/>
        </p:nvSpPr>
        <p:spPr>
          <a:xfrm>
            <a:off x="263236" y="2551054"/>
            <a:ext cx="6096000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</a:rPr>
              <a:t>Core Components </a:t>
            </a:r>
          </a:p>
          <a:p>
            <a:pPr algn="l" rtl="0">
              <a:buNone/>
            </a:pPr>
            <a:endParaRPr lang="en-US" b="1" u="sng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 Power Management (System PM):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Controls the entire system’s power state (e.g., sleep, deep sleep, suspend).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Power Management (Device PM):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Manages power states of individual devices (drivers, peripherals).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Runtime PM: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Dynamically manages device power states at runtime, based on usage.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Domains: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Logical grouping of devices that share a common power source, allowing coordinated power control.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7A418-4278-D9AE-1B7E-00C6B01CD99C}"/>
              </a:ext>
            </a:extLst>
          </p:cNvPr>
          <p:cNvSpPr txBox="1"/>
          <p:nvPr/>
        </p:nvSpPr>
        <p:spPr>
          <a:xfrm>
            <a:off x="6447152" y="2552619"/>
            <a:ext cx="5562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System Power Management </a:t>
            </a:r>
            <a:r>
              <a:rPr lang="en-US" dirty="0"/>
              <a:t>= global states;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Device Power Management (Device PM </a:t>
            </a:r>
            <a:r>
              <a:rPr lang="en-US" dirty="0"/>
              <a:t>= per-device states.</a:t>
            </a:r>
          </a:p>
          <a:p>
            <a:endParaRPr lang="en-US" dirty="0"/>
          </a:p>
          <a:p>
            <a:r>
              <a:rPr lang="en-US" b="1" u="sng" dirty="0"/>
              <a:t>Runtime PM</a:t>
            </a:r>
            <a:r>
              <a:rPr lang="en-US" dirty="0"/>
              <a:t> </a:t>
            </a:r>
          </a:p>
          <a:p>
            <a:r>
              <a:rPr lang="en-US" dirty="0"/>
              <a:t> Automatic suspend/resume based on usage (reference counting).</a:t>
            </a:r>
          </a:p>
          <a:p>
            <a:endParaRPr lang="en-US" dirty="0"/>
          </a:p>
          <a:p>
            <a:r>
              <a:rPr lang="en-US" b="1" u="sng" dirty="0"/>
              <a:t>What are Power Domains </a:t>
            </a:r>
          </a:p>
          <a:p>
            <a:r>
              <a:rPr lang="en-US" dirty="0"/>
              <a:t> Groups of devices sharing a power source, managed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3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17EB4-4634-C3C7-F08F-FE69F9D3B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9E801B-4BB3-3768-E1A0-DE30D897483D}"/>
              </a:ext>
            </a:extLst>
          </p:cNvPr>
          <p:cNvSpPr txBox="1"/>
          <p:nvPr/>
        </p:nvSpPr>
        <p:spPr>
          <a:xfrm>
            <a:off x="2743200" y="209034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</a:rPr>
              <a:t>Key  </a:t>
            </a:r>
            <a:r>
              <a:rPr lang="en-US" sz="2400" b="0" i="0" dirty="0">
                <a:effectLst/>
              </a:rPr>
              <a:t>Components </a:t>
            </a:r>
            <a:r>
              <a:rPr lang="en-US" sz="2400" dirty="0"/>
              <a:t>Power Domains</a:t>
            </a:r>
            <a:endParaRPr lang="en-US" sz="2400" dirty="0"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C030DC-B36E-84FD-B4BD-1CD095E6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72335"/>
              </p:ext>
            </p:extLst>
          </p:nvPr>
        </p:nvGraphicFramePr>
        <p:xfrm>
          <a:off x="327537" y="808775"/>
          <a:ext cx="11156950" cy="1219200"/>
        </p:xfrm>
        <a:graphic>
          <a:graphicData uri="http://schemas.openxmlformats.org/drawingml/2006/table">
            <a:tbl>
              <a:tblPr/>
              <a:tblGrid>
                <a:gridCol w="4372282">
                  <a:extLst>
                    <a:ext uri="{9D8B030D-6E8A-4147-A177-3AD203B41FA5}">
                      <a16:colId xmlns:a16="http://schemas.microsoft.com/office/drawing/2014/main" val="3641325952"/>
                    </a:ext>
                  </a:extLst>
                </a:gridCol>
                <a:gridCol w="6784668">
                  <a:extLst>
                    <a:ext uri="{9D8B030D-6E8A-4147-A177-3AD203B41FA5}">
                      <a16:colId xmlns:a16="http://schemas.microsoft.com/office/drawing/2014/main" val="758790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8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CONFIG_PM_DEVICE_POWER_DOMAIN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Enable power domain support in Zephyr.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30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 general device PM support (required for power domains).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51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CONFIG_PM_DEVICE_DEBUG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Enable debug logging for PM devices.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436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55AF39-1711-002B-4DE9-E032D50D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73748"/>
              </p:ext>
            </p:extLst>
          </p:nvPr>
        </p:nvGraphicFramePr>
        <p:xfrm>
          <a:off x="327537" y="2551204"/>
          <a:ext cx="11156950" cy="1219200"/>
        </p:xfrm>
        <a:graphic>
          <a:graphicData uri="http://schemas.openxmlformats.org/drawingml/2006/table">
            <a:tbl>
              <a:tblPr/>
              <a:tblGrid>
                <a:gridCol w="4401779">
                  <a:extLst>
                    <a:ext uri="{9D8B030D-6E8A-4147-A177-3AD203B41FA5}">
                      <a16:colId xmlns:a16="http://schemas.microsoft.com/office/drawing/2014/main" val="324840076"/>
                    </a:ext>
                  </a:extLst>
                </a:gridCol>
                <a:gridCol w="6755171">
                  <a:extLst>
                    <a:ext uri="{9D8B030D-6E8A-4147-A177-3AD203B41FA5}">
                      <a16:colId xmlns:a16="http://schemas.microsoft.com/office/drawing/2014/main" val="964782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Binding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1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compatible = "power-domain"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Declares a node as a power domain.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9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latin typeface="Courier New" panose="02070309020205020404" pitchFamily="49" charset="0"/>
                        </a:rPr>
                        <a:t>power-domains = &lt;&amp;domain_node&gt;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Assigns a device to a power domain.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9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ourier New" panose="02070309020205020404" pitchFamily="49" charset="0"/>
                        </a:rPr>
                        <a:t>wakeup-source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Marks the domain/device as a wake source if required.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18839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9C32D5-E74A-4D12-922E-7560ACFA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37" y="2146103"/>
            <a:ext cx="2120695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Devicetree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Bindings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1EC098-D473-E905-CEA5-21D633C5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8663"/>
              </p:ext>
            </p:extLst>
          </p:nvPr>
        </p:nvGraphicFramePr>
        <p:xfrm>
          <a:off x="327537" y="4006660"/>
          <a:ext cx="11156950" cy="2255520"/>
        </p:xfrm>
        <a:graphic>
          <a:graphicData uri="http://schemas.openxmlformats.org/drawingml/2006/table">
            <a:tbl>
              <a:tblPr/>
              <a:tblGrid>
                <a:gridCol w="4536256">
                  <a:extLst>
                    <a:ext uri="{9D8B030D-6E8A-4147-A177-3AD203B41FA5}">
                      <a16:colId xmlns:a16="http://schemas.microsoft.com/office/drawing/2014/main" val="1569813249"/>
                    </a:ext>
                  </a:extLst>
                </a:gridCol>
                <a:gridCol w="6620694">
                  <a:extLst>
                    <a:ext uri="{9D8B030D-6E8A-4147-A177-3AD203B41FA5}">
                      <a16:colId xmlns:a16="http://schemas.microsoft.com/office/drawing/2014/main" val="1134825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1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</a:rPr>
                        <a:t>pm_device_children_action_run(dev, action, NULL)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Notify all child devices of a domain about a PM action.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69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Courier New" panose="02070309020205020404" pitchFamily="49" charset="0"/>
                        </a:rPr>
                        <a:t>pm_device_get(dev)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Increment usage count and ensure device/domain is powered.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8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Courier New" panose="02070309020205020404" pitchFamily="49" charset="0"/>
                        </a:rPr>
                        <a:t>pm_device_put(dev)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Decrement usage count; suspend device/domain if count reaches 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62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Courier New" panose="02070309020205020404" pitchFamily="49" charset="0"/>
                        </a:rPr>
                        <a:t>pm_device_runtime_enable(dev)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Enable runtime PM for device.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1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>
                          <a:latin typeface="Courier New" panose="02070309020205020404" pitchFamily="49" charset="0"/>
                        </a:rPr>
                        <a:t>pm_device_runtime_disable(dev)</a:t>
                      </a:r>
                      <a:endParaRPr lang="fr-FR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Disable runtime PM.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06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3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2D630-C73E-D74E-9A47-2A9E35999318}"/>
              </a:ext>
            </a:extLst>
          </p:cNvPr>
          <p:cNvSpPr txBox="1"/>
          <p:nvPr/>
        </p:nvSpPr>
        <p:spPr>
          <a:xfrm>
            <a:off x="203200" y="1051341"/>
            <a:ext cx="80264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Workflow</a:t>
            </a:r>
          </a:p>
          <a:p>
            <a:r>
              <a:rPr lang="en-US" dirty="0"/>
              <a:t>1) </a:t>
            </a:r>
            <a:r>
              <a:rPr lang="en-US" b="1" u="sng" dirty="0"/>
              <a:t>Definition in </a:t>
            </a:r>
            <a:r>
              <a:rPr lang="en-US" b="1" u="sng" dirty="0" err="1"/>
              <a:t>Devicetree</a:t>
            </a:r>
            <a:endParaRPr lang="en-US" b="1" u="sng" dirty="0"/>
          </a:p>
          <a:p>
            <a:r>
              <a:rPr lang="en-US" dirty="0"/>
              <a:t>-     A power domain is declared as a node (e.g., regulator, PMIC, or SoC block).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Devices reference it using the power-domains property.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2) </a:t>
            </a:r>
            <a:r>
              <a:rPr lang="en-US" b="1" u="sng" dirty="0"/>
              <a:t>Domain ON/OFF</a:t>
            </a:r>
          </a:p>
          <a:p>
            <a:r>
              <a:rPr lang="en-US" dirty="0"/>
              <a:t>- When the domain is ON, all devices inside it are powered and can operate.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domain is OFF, all devices inside it lose power and must be suspended.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3) </a:t>
            </a:r>
            <a:r>
              <a:rPr lang="en-US" b="1" u="sng" dirty="0"/>
              <a:t>Device Notification</a:t>
            </a:r>
          </a:p>
          <a:p>
            <a:r>
              <a:rPr lang="en-US" dirty="0"/>
              <a:t>- The PM framework notifies devices in the domain when the domain changes state.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Drivers implement callbacks to handle TURN_ON and TURN_OFF actions.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4) </a:t>
            </a:r>
            <a:r>
              <a:rPr lang="en-US" b="1" u="sng" dirty="0"/>
              <a:t>Wakeup Sources</a:t>
            </a:r>
          </a:p>
          <a:p>
            <a:r>
              <a:rPr lang="en-US" dirty="0"/>
              <a:t>- Some devices in a domain may act as wakeup sources (e.g., GPIO, RTC).</a:t>
            </a:r>
          </a:p>
          <a:p>
            <a:r>
              <a:rPr lang="en-US" dirty="0"/>
              <a:t>- Applications or drivers must configure them before the domain is powered down.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ADD2B-91DE-4A79-9DA1-FAB5E34D1802}"/>
              </a:ext>
            </a:extLst>
          </p:cNvPr>
          <p:cNvSpPr txBox="1"/>
          <p:nvPr/>
        </p:nvSpPr>
        <p:spPr>
          <a:xfrm>
            <a:off x="2743200" y="209034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Power Domains Work Flow </a:t>
            </a:r>
            <a:endParaRPr lang="en-US" sz="2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F5643-26A8-F1E9-B19F-B29B9A3ECF83}"/>
              </a:ext>
            </a:extLst>
          </p:cNvPr>
          <p:cNvSpPr txBox="1"/>
          <p:nvPr/>
        </p:nvSpPr>
        <p:spPr>
          <a:xfrm>
            <a:off x="8724900" y="985082"/>
            <a:ext cx="26797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/>
              <a:t>Workflow Example</a:t>
            </a:r>
          </a:p>
          <a:p>
            <a:pPr>
              <a:buNone/>
            </a:pP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Application decides Wi‑Fi + Bluetooth radios are idle.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PM framework powers down the </a:t>
            </a:r>
            <a:r>
              <a:rPr lang="en-US" b="1" dirty="0"/>
              <a:t>radio domain</a:t>
            </a:r>
            <a:r>
              <a:rPr lang="en-US" dirty="0"/>
              <a:t> (shared regulator).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Both Wi‑Fi and Bluetooth drivers are notified → they suspend.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Later, when Wi‑Fi is needed, the domain is powered ON again → both radios resume.</a:t>
            </a:r>
          </a:p>
        </p:txBody>
      </p:sp>
    </p:spTree>
    <p:extLst>
      <p:ext uri="{BB962C8B-B14F-4D97-AF65-F5344CB8AC3E}">
        <p14:creationId xmlns:p14="http://schemas.microsoft.com/office/powerpoint/2010/main" val="285610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C93D0-1267-C9AC-7C3B-82C3EE082A80}"/>
              </a:ext>
            </a:extLst>
          </p:cNvPr>
          <p:cNvSpPr txBox="1"/>
          <p:nvPr/>
        </p:nvSpPr>
        <p:spPr>
          <a:xfrm>
            <a:off x="2552700" y="272534"/>
            <a:ext cx="61087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Comparison of System PM vs Device PM vs Power Domains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20E68-814B-B180-E358-45747C351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20533"/>
              </p:ext>
            </p:extLst>
          </p:nvPr>
        </p:nvGraphicFramePr>
        <p:xfrm>
          <a:off x="736600" y="965202"/>
          <a:ext cx="10375900" cy="55825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423929228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457848412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415600948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332520873"/>
                    </a:ext>
                  </a:extLst>
                </a:gridCol>
              </a:tblGrid>
              <a:tr h="29157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Aspect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System PM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Device PM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</a:rPr>
                        <a:t>Power Domains</a:t>
                      </a:r>
                      <a:endParaRPr lang="en-US" sz="1600" b="1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49725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Scope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Entire system (CPU + SoC)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Individual devices (drivers, peripherals)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Group of devices sharing a power source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182457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Control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Kernel idle thread + policy manager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Device drivers + PM framework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Domain controller (internal SoC region or external regulator)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366728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When Applied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During idle/system-wide low-power states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When devices are unused or system suspends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When powering ON/OFF a shared rail or regulator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06349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Granularity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Coarse (whole system)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Medium (per device)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Group-level (multiple devices together)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989738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States Managed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Idle, Sleep, Deep Sleep, Suspend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ACTIVE, SUSPENDING, SUSPENDED, OFF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TURN_ON, TURN_OFF (domain-level)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95852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Wakeup Sources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RTC, GPIO, timers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Device-specific (e.g., UART, sensor)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Domain-level devices (e.g., GPIO bank, radio)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119855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Advantages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Maximizes global energy savings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Fine-grained control, runtime automation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Reduces leakage current, simplifies group control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26490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Limitations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Risk of latency if too deep a state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Requires careful driver implementation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Dependencies and wakeup sources must be managed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13180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Use Case Example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MCU sleeps until timer interrupt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Suspend UART when idle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Power down all sensors on shared regulator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1969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C9AC06-7A6C-D206-FF05-E268CA4C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933" y="134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75B3D-8B0B-B904-C791-B2E5B14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1591"/>
              </p:ext>
            </p:extLst>
          </p:nvPr>
        </p:nvGraphicFramePr>
        <p:xfrm>
          <a:off x="520700" y="925286"/>
          <a:ext cx="10386785" cy="3363675"/>
        </p:xfrm>
        <a:graphic>
          <a:graphicData uri="http://schemas.openxmlformats.org/drawingml/2006/table">
            <a:tbl>
              <a:tblPr/>
              <a:tblGrid>
                <a:gridCol w="2889957">
                  <a:extLst>
                    <a:ext uri="{9D8B030D-6E8A-4147-A177-3AD203B41FA5}">
                      <a16:colId xmlns:a16="http://schemas.microsoft.com/office/drawing/2014/main" val="204497174"/>
                    </a:ext>
                  </a:extLst>
                </a:gridCol>
                <a:gridCol w="7496828">
                  <a:extLst>
                    <a:ext uri="{9D8B030D-6E8A-4147-A177-3AD203B41FA5}">
                      <a16:colId xmlns:a16="http://schemas.microsoft.com/office/drawing/2014/main" val="305903884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Responsibility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438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Application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Requests power-saving policies or device usage.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0076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System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Decides global system state (idle, sleep, deep sleep).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374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Device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Manages device-level states (active, suspended, off).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498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Runtime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Automatically suspends/resumes devices based on activity.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3147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Power Domains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Groups devices for coordinated power transitions.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47789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Hardware (SoC)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Provides low-power modes, wakeup sources, clock gating.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765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04284A-F7AD-1E4E-B837-1151F60C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906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743F-5B35-DEF8-373C-9A54BB6C9739}"/>
              </a:ext>
            </a:extLst>
          </p:cNvPr>
          <p:cNvSpPr txBox="1"/>
          <p:nvPr/>
        </p:nvSpPr>
        <p:spPr>
          <a:xfrm>
            <a:off x="914399" y="103253"/>
            <a:ext cx="9818915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RTOS Power Management (PM) Architecture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A272D-1C2F-9BDC-FFC3-1495F872C155}"/>
              </a:ext>
            </a:extLst>
          </p:cNvPr>
          <p:cNvSpPr txBox="1"/>
          <p:nvPr/>
        </p:nvSpPr>
        <p:spPr>
          <a:xfrm>
            <a:off x="664029" y="4880161"/>
            <a:ext cx="103196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 PM:   Decides when the </a:t>
            </a:r>
            <a:r>
              <a:rPr lang="en-US" b="1" i="1" dirty="0">
                <a:solidFill>
                  <a:srgbClr val="000000"/>
                </a:solidFill>
                <a:effectLst/>
              </a:rPr>
              <a:t>whole system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can sleep.</a:t>
            </a:r>
            <a:endParaRPr lang="en-US" dirty="0">
              <a:effectLst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PM:    Ensures </a:t>
            </a:r>
            <a:r>
              <a:rPr lang="en-US" b="1" dirty="0">
                <a:solidFill>
                  <a:srgbClr val="000000"/>
                </a:solidFill>
                <a:effectLst/>
              </a:rPr>
              <a:t>individual</a:t>
            </a:r>
            <a:r>
              <a:rPr lang="en-US" b="1" i="1" dirty="0">
                <a:solidFill>
                  <a:srgbClr val="000000"/>
                </a:solidFill>
                <a:effectLst/>
              </a:rPr>
              <a:t> devices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are powered down when not needed.</a:t>
            </a:r>
            <a:endParaRPr lang="en-US" dirty="0">
              <a:effectLst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Runtime PM:  Automates device PM, so developers don’t need to manually suspend/resume every time.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31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0642-16A1-5F4F-193B-796925AA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5DD17D-FAEB-5D63-C27F-C8EB996B63AC}"/>
              </a:ext>
            </a:extLst>
          </p:cNvPr>
          <p:cNvSpPr txBox="1"/>
          <p:nvPr/>
        </p:nvSpPr>
        <p:spPr>
          <a:xfrm>
            <a:off x="1045027" y="203551"/>
            <a:ext cx="9818915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Zephyr RTOS Power Management (PM) Architecture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21F14-C21B-9BE4-3D47-0A3EB0C1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4" y="960399"/>
            <a:ext cx="3490262" cy="5121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D3A30-802F-3A1F-DB84-BAFDB8F40A53}"/>
              </a:ext>
            </a:extLst>
          </p:cNvPr>
          <p:cNvSpPr txBox="1"/>
          <p:nvPr/>
        </p:nvSpPr>
        <p:spPr>
          <a:xfrm>
            <a:off x="4871981" y="960399"/>
            <a:ext cx="617465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Layer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Initiates requests and interacts with the user or higher-level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Triggers actions that may affect system power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Power Management (SPM)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decisions about the overall system power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states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system fully operational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low power state with quick resume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Sleep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minimal power usage, longer wake-up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Power Management (DPM)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Controls the power state of individual devices within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device is fully 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Suspendent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device is in low-power mode, but can resume quickly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device is completely powered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Domains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of devices that share the same power supply (power rails).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coordinated transitions of multiple devices together to save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/ SoC (System on Chip)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actual physical components implementing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power management commands and executes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3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2B91-D797-4112-E37A-24C912F3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D3C69B5-0EF3-37C0-566D-D3EA573C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E6D22-280B-7276-8CC0-4474E0A7912D}"/>
              </a:ext>
            </a:extLst>
          </p:cNvPr>
          <p:cNvSpPr txBox="1"/>
          <p:nvPr/>
        </p:nvSpPr>
        <p:spPr>
          <a:xfrm>
            <a:off x="2113156" y="156589"/>
            <a:ext cx="7655312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Zephyr RTOS – System Power Management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FDE03-32FF-46E4-C27F-B5BB754DC2BD}"/>
              </a:ext>
            </a:extLst>
          </p:cNvPr>
          <p:cNvSpPr txBox="1"/>
          <p:nvPr/>
        </p:nvSpPr>
        <p:spPr>
          <a:xfrm>
            <a:off x="550591" y="958158"/>
            <a:ext cx="107804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System Power Management (System PM) is the part of Zephyr’s Power Management subsystem that controls system-wide low-power states when the kernel is idle. It ensures efficient energy usage while balancing performance and wakeup latency.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System PM manages global system states (idle, sleep, deep sleep)</a:t>
            </a:r>
            <a:r>
              <a:rPr lang="en-US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It is architecture- and SoC-independent, achieved by separating the core PM infrastructure from SoC-specific implementations.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915FD-4B4B-BA59-5BFF-638192539DCA}"/>
              </a:ext>
            </a:extLst>
          </p:cNvPr>
          <p:cNvSpPr txBox="1"/>
          <p:nvPr/>
        </p:nvSpPr>
        <p:spPr>
          <a:xfrm>
            <a:off x="550591" y="3268354"/>
            <a:ext cx="952035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- The Policy Manager is the decision‑making component of System Power Management.</a:t>
            </a:r>
          </a:p>
          <a:p>
            <a:endParaRPr lang="en-US" dirty="0"/>
          </a:p>
          <a:p>
            <a:r>
              <a:rPr lang="en-US" dirty="0"/>
              <a:t>- Policy Manager selects power state that decides which power state to enter.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Residency‑based policy </a:t>
            </a:r>
            <a:r>
              <a:rPr lang="en-US" dirty="0"/>
              <a:t>→ automatic, based on idle time vs. latency</a:t>
            </a:r>
          </a:p>
          <a:p>
            <a:r>
              <a:rPr lang="en-US" dirty="0"/>
              <a:t>- Application‑defined policy → developer logic via </a:t>
            </a:r>
            <a:r>
              <a:rPr lang="en-US" dirty="0" err="1"/>
              <a:t>pm_policy_next_state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06D2-28B1-14B9-4BA5-6E9B6156EDAD}"/>
              </a:ext>
            </a:extLst>
          </p:cNvPr>
          <p:cNvSpPr txBox="1"/>
          <p:nvPr/>
        </p:nvSpPr>
        <p:spPr>
          <a:xfrm>
            <a:off x="550590" y="5398869"/>
            <a:ext cx="104476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Residency‑based policy </a:t>
            </a:r>
            <a:r>
              <a:rPr lang="en-US" dirty="0"/>
              <a:t>= automatic, math‑driven, based on idle time vs. latency.</a:t>
            </a:r>
          </a:p>
          <a:p>
            <a:r>
              <a:rPr lang="en-US" dirty="0"/>
              <a:t>-    </a:t>
            </a:r>
            <a:r>
              <a:rPr lang="en-US" b="1" dirty="0"/>
              <a:t>Application‑defined policy </a:t>
            </a:r>
            <a:r>
              <a:rPr lang="en-US" dirty="0"/>
              <a:t>= custom, rule‑driven, developer decides via </a:t>
            </a:r>
            <a:r>
              <a:rPr lang="en-US" dirty="0" err="1"/>
              <a:t>pm_policy_next_state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2954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E2DE6-98DA-320C-8562-CD57F7A7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9" y="1131371"/>
            <a:ext cx="2712955" cy="4595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1A887-9577-2D7C-C426-8204430E105B}"/>
              </a:ext>
            </a:extLst>
          </p:cNvPr>
          <p:cNvSpPr txBox="1"/>
          <p:nvPr/>
        </p:nvSpPr>
        <p:spPr>
          <a:xfrm>
            <a:off x="2546555" y="120134"/>
            <a:ext cx="609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System PM (Power Management) Workflow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906AC-D761-7CC4-2A4C-E05F38873F80}"/>
              </a:ext>
            </a:extLst>
          </p:cNvPr>
          <p:cNvSpPr txBox="1"/>
          <p:nvPr/>
        </p:nvSpPr>
        <p:spPr>
          <a:xfrm>
            <a:off x="4739149" y="1202314"/>
            <a:ext cx="6096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CPU/Kernel enters idle – The system detects no active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PM subsystem decides power state – Chooses an appropriate low-power mode based on idle time and device constraints.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Devices suspended (if needed) – Non-essential devices are powered down if system-managed PM is enabled.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System enters low-power state – Executes SoC-specific instructions to reduce power usage.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Wakeup event occurs – An interrupt or wake-source triggers system resume.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Devices and CPU resume – Suspended devices are reactivated.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Kernel returns to normal operation – Scheduler resumes regular task execution.</a:t>
            </a:r>
          </a:p>
        </p:txBody>
      </p:sp>
    </p:spTree>
    <p:extLst>
      <p:ext uri="{BB962C8B-B14F-4D97-AF65-F5344CB8AC3E}">
        <p14:creationId xmlns:p14="http://schemas.microsoft.com/office/powerpoint/2010/main" val="35485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D1123-FE2F-5BF7-BA4A-430C84AB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87AA65-C682-3D88-A694-9710A1CB2AC2}"/>
              </a:ext>
            </a:extLst>
          </p:cNvPr>
          <p:cNvSpPr txBox="1"/>
          <p:nvPr/>
        </p:nvSpPr>
        <p:spPr>
          <a:xfrm>
            <a:off x="314244" y="1310745"/>
            <a:ext cx="1103955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/>
              <a:t>Residency‑Based Policy (Automatic)</a:t>
            </a:r>
          </a:p>
          <a:p>
            <a:r>
              <a:rPr lang="en-US" sz="2000" dirty="0"/>
              <a:t>- Automatic decision‑making: The framework itself chooses the deepest possible low‑power state.</a:t>
            </a:r>
          </a:p>
          <a:p>
            <a:r>
              <a:rPr lang="en-US" sz="2000" dirty="0"/>
              <a:t>- It compares:</a:t>
            </a:r>
          </a:p>
          <a:p>
            <a:r>
              <a:rPr lang="en-US" sz="2000" dirty="0"/>
              <a:t>- Expected idle time (how long the system will be inactive)</a:t>
            </a:r>
          </a:p>
          <a:p>
            <a:r>
              <a:rPr lang="en-US" sz="2000" dirty="0"/>
              <a:t>- Minimum residency (the minimum time a state must be entered to be worthwhile)</a:t>
            </a:r>
          </a:p>
          <a:p>
            <a:r>
              <a:rPr lang="en-US" sz="2000" dirty="0"/>
              <a:t>- Exit latency (time needed to wake up from that state)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 If (</a:t>
            </a:r>
            <a:r>
              <a:rPr lang="en-US" sz="2000" dirty="0" err="1"/>
              <a:t>idle_time</a:t>
            </a:r>
            <a:r>
              <a:rPr lang="en-US" sz="2000" dirty="0"/>
              <a:t> ≥ </a:t>
            </a:r>
            <a:r>
              <a:rPr lang="en-US" sz="2000" dirty="0" err="1"/>
              <a:t>min_residency</a:t>
            </a:r>
            <a:r>
              <a:rPr lang="en-US" sz="2000" dirty="0"/>
              <a:t> + </a:t>
            </a:r>
            <a:r>
              <a:rPr lang="en-US" sz="2000" dirty="0" err="1"/>
              <a:t>exit_latency</a:t>
            </a:r>
            <a:r>
              <a:rPr lang="en-US" sz="2000" dirty="0"/>
              <a:t>), the system can safely enter that state.</a:t>
            </a:r>
          </a:p>
          <a:p>
            <a:endParaRPr lang="en-US" sz="2000" dirty="0"/>
          </a:p>
          <a:p>
            <a:r>
              <a:rPr lang="en-US" sz="2000" u="sng" dirty="0"/>
              <a:t>Example Scenario</a:t>
            </a:r>
          </a:p>
          <a:p>
            <a:r>
              <a:rPr lang="en-US" sz="2000" dirty="0"/>
              <a:t>- System idle time predicted: 100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- Deep Sleep requires: 50 </a:t>
            </a:r>
            <a:r>
              <a:rPr lang="en-US" sz="2000" dirty="0" err="1"/>
              <a:t>ms</a:t>
            </a:r>
            <a:r>
              <a:rPr lang="en-US" sz="2000" dirty="0"/>
              <a:t> residency + 10 </a:t>
            </a:r>
            <a:r>
              <a:rPr lang="en-US" sz="2000" dirty="0" err="1"/>
              <a:t>ms</a:t>
            </a:r>
            <a:r>
              <a:rPr lang="en-US" sz="2000" dirty="0"/>
              <a:t> exit latency = 60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- Since 100 ≥ 60, </a:t>
            </a:r>
            <a:r>
              <a:rPr lang="en-US" sz="2000" dirty="0" err="1"/>
              <a:t>pm_policy_next_state</a:t>
            </a:r>
            <a:r>
              <a:rPr lang="en-US" sz="2000" dirty="0"/>
              <a:t>() selects Deep Sleep.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D177E-2E7B-24F2-C4D0-062DA5368592}"/>
              </a:ext>
            </a:extLst>
          </p:cNvPr>
          <p:cNvSpPr txBox="1"/>
          <p:nvPr/>
        </p:nvSpPr>
        <p:spPr>
          <a:xfrm>
            <a:off x="2669011" y="376609"/>
            <a:ext cx="6096000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Residency‑Based Policy (Automatic)</a:t>
            </a:r>
          </a:p>
        </p:txBody>
      </p:sp>
    </p:spTree>
    <p:extLst>
      <p:ext uri="{BB962C8B-B14F-4D97-AF65-F5344CB8AC3E}">
        <p14:creationId xmlns:p14="http://schemas.microsoft.com/office/powerpoint/2010/main" val="39741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AB58B-ACAC-8CE3-2B80-B07A1858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F6D18-6385-CCE4-49E7-7945E4E868BF}"/>
              </a:ext>
            </a:extLst>
          </p:cNvPr>
          <p:cNvSpPr txBox="1"/>
          <p:nvPr/>
        </p:nvSpPr>
        <p:spPr>
          <a:xfrm>
            <a:off x="914399" y="1235701"/>
            <a:ext cx="1043247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Application-defined Policy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pm_policy_next_state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())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Instead of letting the system decide,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application developer writes custom logic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the function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pm_policy_next_state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function tells the PM framework which state to enter, based on application-specific rules.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Logic (Application-Defined)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Developers can override </a:t>
            </a:r>
            <a:r>
              <a:rPr lang="en-US" dirty="0" err="1"/>
              <a:t>pm_policy_next_state</a:t>
            </a:r>
            <a:r>
              <a:rPr lang="en-US" dirty="0"/>
              <a:t>() with their own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Prevent deep sleep if BLE is connected.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Force shallow sleep if a sensor read is scheduled soon.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 deep sleep only during certain time windows.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pm_policy_next_state</a:t>
            </a:r>
            <a:r>
              <a:rPr lang="en-US" dirty="0"/>
              <a:t>() = the decision function for choosing the next system power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 By default → uses residency-based automatic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91C87-6857-4E89-4E4F-DE0C56257A52}"/>
              </a:ext>
            </a:extLst>
          </p:cNvPr>
          <p:cNvSpPr txBox="1"/>
          <p:nvPr/>
        </p:nvSpPr>
        <p:spPr>
          <a:xfrm>
            <a:off x="2299854" y="359320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1" i="0" dirty="0">
                <a:solidFill>
                  <a:schemeClr val="bg1"/>
                </a:solidFill>
                <a:effectLst/>
              </a:rPr>
              <a:t>Application-defined Policy (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pm_policy_next_state</a:t>
            </a:r>
            <a:r>
              <a:rPr lang="en-US" b="1" i="0" dirty="0">
                <a:solidFill>
                  <a:schemeClr val="bg1"/>
                </a:solidFill>
                <a:effectLst/>
              </a:rPr>
              <a:t>())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98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ECD7226-CDE5-83A6-5C5A-C1F0E9F98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1699"/>
              </p:ext>
            </p:extLst>
          </p:nvPr>
        </p:nvGraphicFramePr>
        <p:xfrm>
          <a:off x="914398" y="491613"/>
          <a:ext cx="10559847" cy="6270551"/>
        </p:xfrm>
        <a:graphic>
          <a:graphicData uri="http://schemas.openxmlformats.org/drawingml/2006/table">
            <a:tbl>
              <a:tblPr/>
              <a:tblGrid>
                <a:gridCol w="2271253">
                  <a:extLst>
                    <a:ext uri="{9D8B030D-6E8A-4147-A177-3AD203B41FA5}">
                      <a16:colId xmlns:a16="http://schemas.microsoft.com/office/drawing/2014/main" val="3404118113"/>
                    </a:ext>
                  </a:extLst>
                </a:gridCol>
                <a:gridCol w="5027311">
                  <a:extLst>
                    <a:ext uri="{9D8B030D-6E8A-4147-A177-3AD203B41FA5}">
                      <a16:colId xmlns:a16="http://schemas.microsoft.com/office/drawing/2014/main" val="3742164552"/>
                    </a:ext>
                  </a:extLst>
                </a:gridCol>
                <a:gridCol w="3261283">
                  <a:extLst>
                    <a:ext uri="{9D8B030D-6E8A-4147-A177-3AD203B41FA5}">
                      <a16:colId xmlns:a16="http://schemas.microsoft.com/office/drawing/2014/main" val="1416326686"/>
                    </a:ext>
                  </a:extLst>
                </a:gridCol>
              </a:tblGrid>
              <a:tr h="193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Category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Name / API / Macro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Description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687917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Kconfig Option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CONFIG_PM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Enable system power management in Zephyr.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42190"/>
                  </a:ext>
                </a:extLst>
              </a:tr>
              <a:tr h="871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Power States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pm_state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Enumerated system low-power states with parameters like </a:t>
                      </a:r>
                      <a:r>
                        <a:rPr lang="en-US" sz="1100">
                          <a:latin typeface="Courier New" panose="02070309020205020404" pitchFamily="49" charset="0"/>
                        </a:rPr>
                        <a:t>min_residency</a:t>
                      </a:r>
                      <a:r>
                        <a:rPr lang="en-US" sz="1100"/>
                        <a:t> and </a:t>
                      </a:r>
                      <a:r>
                        <a:rPr lang="en-US" sz="1100">
                          <a:latin typeface="Courier New" panose="02070309020205020404" pitchFamily="49" charset="0"/>
                        </a:rPr>
                        <a:t>exit_latency</a:t>
                      </a:r>
                      <a:r>
                        <a:rPr lang="en-US" sz="1100"/>
                        <a:t>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288273"/>
                  </a:ext>
                </a:extLst>
              </a:tr>
              <a:tr h="532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Constraints / Busy Status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PM_STATE_CONSTRAINTS_LIST_DEFINE(node_id, prop)</a:t>
                      </a:r>
                      <a:endParaRPr lang="en-IN" sz="1100" dirty="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Defines constraints from device tree properties to block certain power states.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629129"/>
                  </a:ext>
                </a:extLst>
              </a:tr>
              <a:tr h="532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SoC/Board Backend Interface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pm_state_set()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Implements actual transition to a specified low-power state.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001390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 err="1">
                          <a:latin typeface="Courier New" panose="02070309020205020404" pitchFamily="49" charset="0"/>
                        </a:rPr>
                        <a:t>pm_system_resume</a:t>
                      </a:r>
                      <a:r>
                        <a:rPr lang="en-IN" sz="1100" dirty="0">
                          <a:latin typeface="Courier New" panose="02070309020205020404" pitchFamily="49" charset="0"/>
                        </a:rPr>
                        <a:t>()</a:t>
                      </a:r>
                      <a:endParaRPr lang="en-IN" sz="1100" dirty="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Handles system resume after low-power state exit.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809691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Idle Thread Integration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k_cpu_idle()</a:t>
                      </a:r>
                      <a:endParaRPr lang="en-IN" sz="1100" dirty="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Idle thread calls system PM logic to decide and enter appropriate low-power state.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918600"/>
                  </a:ext>
                </a:extLst>
              </a:tr>
              <a:tr h="532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System PM APIs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pm_state_force(uint8_t cpu, const struct pm_state_info *info)</a:t>
                      </a:r>
                      <a:endParaRPr lang="en-US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Force the system into a specific state on next idle entry.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022622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pm_state_next_get(uint8_t cpu)</a:t>
                      </a:r>
                      <a:endParaRPr lang="en-US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Retrieve the next power state for a given CPU.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93710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Power State Macros / DT Integration</a:t>
                      </a:r>
                      <a:endParaRPr lang="en-US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PM_STATE_DT_INIT(node_id)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Initialize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</a:rPr>
                        <a:t>pm_state</a:t>
                      </a:r>
                      <a:r>
                        <a:rPr lang="en-US" sz="1100" dirty="0"/>
                        <a:t> from device tree.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54714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PM_STATE_INFO_DT_INIT(node_id)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Initialize </a:t>
                      </a:r>
                      <a:r>
                        <a:rPr lang="en-US" sz="1100">
                          <a:latin typeface="Courier New" panose="02070309020205020404" pitchFamily="49" charset="0"/>
                        </a:rPr>
                        <a:t>pm_state_info</a:t>
                      </a:r>
                      <a:r>
                        <a:rPr lang="en-US" sz="1100"/>
                        <a:t> array from device tree.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46292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Additional Utilities / Arch APIs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Courier New" panose="02070309020205020404" pitchFamily="49" charset="0"/>
                        </a:rPr>
                        <a:t>arch_cpu_idle()</a:t>
                      </a: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Enter low-power idle mode.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67777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arch_cpu_atomic_idle(unsigned int key)</a:t>
                      </a:r>
                      <a:endParaRPr lang="en-US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Atomically enable interrupts and enter idle.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10964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latin typeface="Courier New" panose="02070309020205020404" pitchFamily="49" charset="0"/>
                        </a:rPr>
                        <a:t>arch_system_halt</a:t>
                      </a:r>
                      <a:r>
                        <a:rPr lang="en-US" sz="1100" dirty="0">
                          <a:latin typeface="Courier New" panose="02070309020205020404" pitchFamily="49" charset="0"/>
                        </a:rPr>
                        <a:t>(unsigned int reason)</a:t>
                      </a:r>
                      <a:endParaRPr lang="en-US" sz="1100" dirty="0"/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Halt the system with optional reason code.</a:t>
                      </a:r>
                    </a:p>
                  </a:txBody>
                  <a:tcPr marL="23995" marR="23995" marT="11997" marB="1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384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2674A9E-A16B-899F-9A1F-62931DB27532}"/>
              </a:ext>
            </a:extLst>
          </p:cNvPr>
          <p:cNvSpPr txBox="1"/>
          <p:nvPr/>
        </p:nvSpPr>
        <p:spPr>
          <a:xfrm>
            <a:off x="2762864" y="56508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Zephyr System Power Management components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35777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24049</TotalTime>
  <Words>3578</Words>
  <Application>Microsoft Office PowerPoint</Application>
  <PresentationFormat>Widescreen</PresentationFormat>
  <Paragraphs>393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Bierstadt</vt:lpstr>
      <vt:lpstr>Canva Sans</vt:lpstr>
      <vt:lpstr>Courier New</vt:lpstr>
      <vt:lpstr>Wingdings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 Shariff, Aleem</dc:creator>
  <cp:lastModifiedBy>nadeem shariff</cp:lastModifiedBy>
  <cp:revision>37</cp:revision>
  <dcterms:created xsi:type="dcterms:W3CDTF">2025-07-30T16:42:25Z</dcterms:created>
  <dcterms:modified xsi:type="dcterms:W3CDTF">2025-10-24T01:35:21Z</dcterms:modified>
</cp:coreProperties>
</file>