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2" r:id="rId4"/>
    <p:sldId id="258" r:id="rId5"/>
    <p:sldId id="281" r:id="rId6"/>
    <p:sldId id="260" r:id="rId7"/>
    <p:sldId id="259" r:id="rId8"/>
    <p:sldId id="276" r:id="rId9"/>
    <p:sldId id="282" r:id="rId10"/>
    <p:sldId id="277" r:id="rId11"/>
    <p:sldId id="283" r:id="rId12"/>
    <p:sldId id="284" r:id="rId13"/>
    <p:sldId id="285" r:id="rId14"/>
    <p:sldId id="286" r:id="rId15"/>
    <p:sldId id="289" r:id="rId16"/>
    <p:sldId id="287" r:id="rId17"/>
    <p:sldId id="261" r:id="rId18"/>
    <p:sldId id="278" r:id="rId19"/>
    <p:sldId id="27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0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91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56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18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18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538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487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471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721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rgwolf/eden" TargetMode="External"/><Relationship Id="rId2" Type="http://schemas.openxmlformats.org/officeDocument/2006/relationships/hyperlink" Target="https://www.mercurial-scm.org/guide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cc.gnu.org/onlinedocs/gcc/Gcov.html" TargetMode="External"/><Relationship Id="rId5" Type="http://schemas.openxmlformats.org/officeDocument/2006/relationships/hyperlink" Target="https://google.github.io/googletest/" TargetMode="External"/><Relationship Id="rId4" Type="http://schemas.openxmlformats.org/officeDocument/2006/relationships/hyperlink" Target="https://clang.llvm.org/docs/ClangCommandLineReference.html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EB29EF-CCDA-60CD-C06D-B45608A00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r>
              <a:rPr lang="en-IN" sz="3200" b="1" dirty="0"/>
              <a:t>Meta </a:t>
            </a:r>
            <a:r>
              <a:rPr lang="en-US" sz="3200" b="1" dirty="0"/>
              <a:t>Software development tools and environments :</a:t>
            </a:r>
            <a:br>
              <a:rPr lang="en-US" sz="32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</a:br>
            <a:endParaRPr lang="en-US" sz="3200" b="1" dirty="0"/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70166052-5973-9504-18B8-424743AD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036" r="16387" b="2"/>
          <a:stretch>
            <a:fillRect/>
          </a:stretch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8779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E848D-7DC7-45B7-F261-354E086F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33C9C5E-83F0-EE24-9721-53F84BB84270}"/>
              </a:ext>
            </a:extLst>
          </p:cNvPr>
          <p:cNvSpPr txBox="1"/>
          <p:nvPr/>
        </p:nvSpPr>
        <p:spPr>
          <a:xfrm>
            <a:off x="1237342" y="168976"/>
            <a:ext cx="8008257" cy="3616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IN" dirty="0" err="1"/>
              <a:t>EdenSCM</a:t>
            </a:r>
            <a:r>
              <a:rPr lang="en-IN" dirty="0"/>
              <a:t> vs Git vs Mercurial – Simplified Performance Comparison</a:t>
            </a:r>
            <a:endParaRPr lang="en-US" b="1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B64606-4726-0665-BFD1-963D2461E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621117"/>
              </p:ext>
            </p:extLst>
          </p:nvPr>
        </p:nvGraphicFramePr>
        <p:xfrm>
          <a:off x="646586" y="1217807"/>
          <a:ext cx="10752934" cy="375691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2312971">
                  <a:extLst>
                    <a:ext uri="{9D8B030D-6E8A-4147-A177-3AD203B41FA5}">
                      <a16:colId xmlns:a16="http://schemas.microsoft.com/office/drawing/2014/main" val="1765834314"/>
                    </a:ext>
                  </a:extLst>
                </a:gridCol>
                <a:gridCol w="2976749">
                  <a:extLst>
                    <a:ext uri="{9D8B030D-6E8A-4147-A177-3AD203B41FA5}">
                      <a16:colId xmlns:a16="http://schemas.microsoft.com/office/drawing/2014/main" val="595302142"/>
                    </a:ext>
                  </a:extLst>
                </a:gridCol>
                <a:gridCol w="2984174">
                  <a:extLst>
                    <a:ext uri="{9D8B030D-6E8A-4147-A177-3AD203B41FA5}">
                      <a16:colId xmlns:a16="http://schemas.microsoft.com/office/drawing/2014/main" val="3907192900"/>
                    </a:ext>
                  </a:extLst>
                </a:gridCol>
                <a:gridCol w="2479040">
                  <a:extLst>
                    <a:ext uri="{9D8B030D-6E8A-4147-A177-3AD203B41FA5}">
                      <a16:colId xmlns:a16="http://schemas.microsoft.com/office/drawing/2014/main" val="1081239869"/>
                    </a:ext>
                  </a:extLst>
                </a:gridCol>
              </a:tblGrid>
              <a:tr h="299212">
                <a:tc>
                  <a:txBody>
                    <a:bodyPr/>
                    <a:lstStyle/>
                    <a:p>
                      <a:r>
                        <a:rPr lang="en-IN" sz="1500"/>
                        <a:t>Feature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EdenSCM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    Git</a:t>
                      </a:r>
                      <a:endParaRPr lang="en-IN" sz="1500" dirty="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 dirty="0"/>
                        <a:t>  Mercurial</a:t>
                      </a:r>
                      <a:endParaRPr lang="en-IN" sz="1500" dirty="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208909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Checkout Speed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Instant (loads only used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(downloads all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(downloads all files)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130460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Disk Usage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Smart — only stores needed files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High — stores everything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High — stores everything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3101538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Clone Time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Fast (just metadata)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Slower (clones entire repo)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Slower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067879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File Access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On demand (lazy loading)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Immediate (everything is present)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Same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2731065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Merge Handling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Good for known branches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Powerful, but messy history possible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Clean &amp; simple merges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7183760"/>
                  </a:ext>
                </a:extLst>
              </a:tr>
              <a:tr h="523621">
                <a:tc>
                  <a:txBody>
                    <a:bodyPr/>
                    <a:lstStyle/>
                    <a:p>
                      <a:r>
                        <a:rPr lang="en-IN" sz="1500" b="1"/>
                        <a:t>Scaling to Large Repos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Built for scale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Needs tooling help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Better, but not optimized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4109"/>
                  </a:ext>
                </a:extLst>
              </a:tr>
              <a:tr h="299212">
                <a:tc>
                  <a:txBody>
                    <a:bodyPr/>
                    <a:lstStyle/>
                    <a:p>
                      <a:r>
                        <a:rPr lang="en-IN" sz="1500" b="1"/>
                        <a:t>Storage System</a:t>
                      </a:r>
                      <a:endParaRPr lang="en-IN" sz="1500"/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 Mononoke backend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Local .git/ folder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dirty="0"/>
                        <a:t>Local .hg/ folder</a:t>
                      </a:r>
                    </a:p>
                  </a:txBody>
                  <a:tcPr marL="74803" marR="74803" marT="37401" marB="37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756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516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00C7B-504D-1720-31B3-A3163ABA5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0931D9-C2A1-611E-FD8F-A3599D72AD72}"/>
              </a:ext>
            </a:extLst>
          </p:cNvPr>
          <p:cNvSpPr txBox="1"/>
          <p:nvPr/>
        </p:nvSpPr>
        <p:spPr>
          <a:xfrm>
            <a:off x="1491343" y="189296"/>
            <a:ext cx="6096000" cy="361637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Common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 </a:t>
            </a:r>
            <a:r>
              <a:rPr lang="en-US" b="1" dirty="0">
                <a:solidFill>
                  <a:srgbClr val="424242"/>
                </a:solidFill>
                <a:latin typeface="Segoe Sans"/>
              </a:rPr>
              <a:t>- 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Sapling /Daily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A4B1A2-B136-CB0D-F308-5F9E7496B923}"/>
              </a:ext>
            </a:extLst>
          </p:cNvPr>
          <p:cNvSpPr txBox="1"/>
          <p:nvPr/>
        </p:nvSpPr>
        <p:spPr>
          <a:xfrm>
            <a:off x="685799" y="827544"/>
            <a:ext cx="5780315" cy="535531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eden</a:t>
            </a:r>
            <a:r>
              <a:rPr lang="en-US" b="1" dirty="0"/>
              <a:t> clone &lt;repo&gt; – Clone a repository.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checkout &lt;branch&gt; – Checkout a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status – Show working directory status.</a:t>
            </a:r>
          </a:p>
          <a:p>
            <a:r>
              <a:rPr lang="en-US" b="1" dirty="0" err="1"/>
              <a:t>eden</a:t>
            </a:r>
            <a:r>
              <a:rPr lang="en-US" b="1" dirty="0"/>
              <a:t> diff – Show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commit -m "message" – Commit changes.</a:t>
            </a:r>
          </a:p>
          <a:p>
            <a:r>
              <a:rPr lang="en-US" b="1" dirty="0" err="1"/>
              <a:t>eden</a:t>
            </a:r>
            <a:r>
              <a:rPr lang="en-US" b="1" dirty="0"/>
              <a:t> update – Update to the latest revision.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branch – List or create branches.</a:t>
            </a:r>
          </a:p>
          <a:p>
            <a:r>
              <a:rPr lang="en-US" b="1" dirty="0" err="1"/>
              <a:t>eden</a:t>
            </a:r>
            <a:r>
              <a:rPr lang="en-US" b="1" dirty="0"/>
              <a:t> merge &lt;branch&gt; – Merge another branch.</a:t>
            </a:r>
          </a:p>
          <a:p>
            <a:r>
              <a:rPr lang="en-US" b="1" dirty="0" err="1"/>
              <a:t>eden</a:t>
            </a:r>
            <a:r>
              <a:rPr lang="en-US" b="1" dirty="0"/>
              <a:t> rebase – Rebase current branch.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pull – Pull latest changes from the server.</a:t>
            </a:r>
          </a:p>
          <a:p>
            <a:r>
              <a:rPr lang="en-US" b="1" dirty="0" err="1"/>
              <a:t>eden</a:t>
            </a:r>
            <a:r>
              <a:rPr lang="en-US" b="1" dirty="0"/>
              <a:t> push – Push local commits to the server.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clean – Remove untracked files.</a:t>
            </a:r>
          </a:p>
          <a:p>
            <a:r>
              <a:rPr lang="en-US" b="1" dirty="0" err="1"/>
              <a:t>eden</a:t>
            </a:r>
            <a:r>
              <a:rPr lang="en-US" b="1" dirty="0"/>
              <a:t> revert &lt;file&gt; – Revert changes in a file.</a:t>
            </a:r>
          </a:p>
          <a:p>
            <a:endParaRPr lang="en-US" b="1" dirty="0"/>
          </a:p>
          <a:p>
            <a:r>
              <a:rPr lang="en-US" b="1" dirty="0" err="1"/>
              <a:t>eden</a:t>
            </a:r>
            <a:r>
              <a:rPr lang="en-US" b="1" dirty="0"/>
              <a:t> log – View commit history.</a:t>
            </a:r>
          </a:p>
          <a:p>
            <a:r>
              <a:rPr lang="en-US" b="1" dirty="0" err="1"/>
              <a:t>eden</a:t>
            </a:r>
            <a:r>
              <a:rPr lang="en-US" b="1" dirty="0"/>
              <a:t> blame &lt;file&gt; – Show who last modified each line.</a:t>
            </a:r>
          </a:p>
        </p:txBody>
      </p:sp>
    </p:spTree>
    <p:extLst>
      <p:ext uri="{BB962C8B-B14F-4D97-AF65-F5344CB8AC3E}">
        <p14:creationId xmlns:p14="http://schemas.microsoft.com/office/powerpoint/2010/main" val="276990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6349A-9CA4-0090-F952-389EDBC4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C6B6AF-3E44-7A4B-5831-40049D84692D}"/>
              </a:ext>
            </a:extLst>
          </p:cNvPr>
          <p:cNvSpPr txBox="1"/>
          <p:nvPr/>
        </p:nvSpPr>
        <p:spPr>
          <a:xfrm>
            <a:off x="245586" y="844957"/>
            <a:ext cx="10972800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system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— a tool used to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compile code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binaries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and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run tests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efficiently, especially in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large and complex software projects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It was developed by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Meta (Facebook)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to scale and speed up builds across their massive codebase.</a:t>
            </a:r>
            <a:endParaRPr lang="en-US" dirty="0">
              <a:effectLst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6BF652-6266-A334-7A38-B3DCC42E53A5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endParaRPr lang="en-US" dirty="0">
              <a:effectLst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3DB3C9-6C4A-AE30-EAD6-982C72845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5789742"/>
              </p:ext>
            </p:extLst>
          </p:nvPr>
        </p:nvGraphicFramePr>
        <p:xfrm>
          <a:off x="386080" y="1956138"/>
          <a:ext cx="10691812" cy="2560320"/>
        </p:xfrm>
        <a:graphic>
          <a:graphicData uri="http://schemas.openxmlformats.org/drawingml/2006/table">
            <a:tbl>
              <a:tblPr/>
              <a:tblGrid>
                <a:gridCol w="3434080">
                  <a:extLst>
                    <a:ext uri="{9D8B030D-6E8A-4147-A177-3AD203B41FA5}">
                      <a16:colId xmlns:a16="http://schemas.microsoft.com/office/drawing/2014/main" val="1462088108"/>
                    </a:ext>
                  </a:extLst>
                </a:gridCol>
                <a:gridCol w="7257732">
                  <a:extLst>
                    <a:ext uri="{9D8B030D-6E8A-4147-A177-3AD203B41FA5}">
                      <a16:colId xmlns:a16="http://schemas.microsoft.com/office/drawing/2014/main" val="39340291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197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Compiling source code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Compiling C++, Rust, Java, Python, etc. into binaries or libraries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4114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Managing dependencies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Only rebuilding what changed instead of everything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1823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Testing automation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Running unit/integration tests as part of the build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3657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Remote execution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Sending build tasks to fast remote servers (for speed)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5229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Caching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Reusing previous build outputs to avoid redundant work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42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Hermetic builds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builds are reproducible and consistent on all machines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641278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90CE99B-F991-DE4F-55C9-FBD0BB50049C}"/>
              </a:ext>
            </a:extLst>
          </p:cNvPr>
          <p:cNvSpPr txBox="1"/>
          <p:nvPr/>
        </p:nvSpPr>
        <p:spPr>
          <a:xfrm>
            <a:off x="386080" y="4810760"/>
            <a:ext cx="935736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large </a:t>
            </a:r>
            <a:r>
              <a:rPr lang="en-US" sz="1600" b="1" i="0" dirty="0" err="1">
                <a:solidFill>
                  <a:srgbClr val="000000"/>
                </a:solidFill>
                <a:effectLst/>
              </a:rPr>
              <a:t>monorepo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(millions of files)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</a:rPr>
              <a:t>Multiple languages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(e.g. Python, Java, Rust, C++)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Need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fast incremental builds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Require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reliable, reproducible builds</a:t>
            </a:r>
            <a:endParaRPr lang="en-US" sz="1600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Want to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run builds in the cloud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 or </a:t>
            </a:r>
            <a:r>
              <a:rPr lang="en-US" sz="1600" b="1" i="0" dirty="0">
                <a:solidFill>
                  <a:srgbClr val="000000"/>
                </a:solidFill>
                <a:effectLst/>
              </a:rPr>
              <a:t>parallelized environments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02948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DDD5-F2A8-FABB-1E39-227A8BCE0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82364F1-B82C-0605-7184-DD320A965FFD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Buck2</a:t>
            </a:r>
            <a:endParaRPr lang="en-US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31801-2B5F-A1EE-AA68-CCEC5AB319E9}"/>
              </a:ext>
            </a:extLst>
          </p:cNvPr>
          <p:cNvSpPr txBox="1"/>
          <p:nvPr/>
        </p:nvSpPr>
        <p:spPr>
          <a:xfrm>
            <a:off x="203200" y="960458"/>
            <a:ext cx="4135120" cy="181588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Real-World Example Workflow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Clone the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monorepo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Create BUCK file with 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java_binary</a:t>
            </a:r>
            <a:r>
              <a:rPr lang="en-US" sz="1600" b="0" i="0" dirty="0">
                <a:solidFill>
                  <a:srgbClr val="000000"/>
                </a:solidFill>
                <a:effectLst/>
              </a:rPr>
              <a:t>()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Build with buck2 build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app:my_app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Run with buck2 run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app:my_app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Add tests → buck2 test //</a:t>
            </a:r>
            <a:r>
              <a:rPr lang="en-US" sz="1600" b="0" i="0" dirty="0" err="1">
                <a:solidFill>
                  <a:srgbClr val="000000"/>
                </a:solidFill>
                <a:effectLst/>
              </a:rPr>
              <a:t>app:test_suite</a:t>
            </a:r>
            <a:endParaRPr lang="en-US" sz="1600" dirty="0">
              <a:effectLst/>
            </a:endParaRPr>
          </a:p>
          <a:p>
            <a:pPr algn="l" rtl="0">
              <a:buFont typeface="+mj-lt"/>
              <a:buAutoNum type="arabicPeriod"/>
            </a:pPr>
            <a:r>
              <a:rPr lang="en-US" sz="1600" b="0" i="0" dirty="0">
                <a:solidFill>
                  <a:srgbClr val="000000"/>
                </a:solidFill>
                <a:effectLst/>
              </a:rPr>
              <a:t>Push → CI runs buck2 test and buck2 build</a:t>
            </a:r>
            <a:endParaRPr lang="en-US" sz="1600" dirty="0">
              <a:effectLst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3EC80E3-FE68-46BE-2D91-F1A0E38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4062457"/>
              </p:ext>
            </p:extLst>
          </p:nvPr>
        </p:nvGraphicFramePr>
        <p:xfrm>
          <a:off x="4774248" y="960458"/>
          <a:ext cx="7123112" cy="3048000"/>
        </p:xfrm>
        <a:graphic>
          <a:graphicData uri="http://schemas.openxmlformats.org/drawingml/2006/table">
            <a:tbl>
              <a:tblPr/>
              <a:tblGrid>
                <a:gridCol w="2561272">
                  <a:extLst>
                    <a:ext uri="{9D8B030D-6E8A-4147-A177-3AD203B41FA5}">
                      <a16:colId xmlns:a16="http://schemas.microsoft.com/office/drawing/2014/main" val="1320764917"/>
                    </a:ext>
                  </a:extLst>
                </a:gridCol>
                <a:gridCol w="4561840">
                  <a:extLst>
                    <a:ext uri="{9D8B030D-6E8A-4147-A177-3AD203B41FA5}">
                      <a16:colId xmlns:a16="http://schemas.microsoft.com/office/drawing/2014/main" val="30653197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Command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Description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78923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build //path:target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Build a specified 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61858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run //path:target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Build and run the target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160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buck2 test //path:test_target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Run unit or integration tests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065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query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Query dependency graphs</a:t>
                      </a:r>
                      <a:endParaRPr lang="en-I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16802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uquery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Use unconfigured query (similar to Bazel's cquery)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282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 dirty="0">
                          <a:solidFill>
                            <a:srgbClr val="000000"/>
                          </a:solidFill>
                          <a:effectLst/>
                        </a:rPr>
                        <a:t>buck2 clean</a:t>
                      </a:r>
                      <a:endParaRPr lang="en-IN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Clean output cache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1543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targets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List all buildable targets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362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audit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>
                          <a:solidFill>
                            <a:srgbClr val="000000"/>
                          </a:solidFill>
                          <a:effectLst/>
                        </a:rPr>
                        <a:t>Inspect build rules and configurations</a:t>
                      </a:r>
                      <a:endParaRPr lang="en-US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564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400" b="1" i="0">
                          <a:solidFill>
                            <a:srgbClr val="000000"/>
                          </a:solidFill>
                          <a:effectLst/>
                        </a:rPr>
                        <a:t>buck2 init</a:t>
                      </a:r>
                      <a:endParaRPr lang="en-IN" sz="140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400" b="1" i="0" dirty="0">
                          <a:solidFill>
                            <a:srgbClr val="000000"/>
                          </a:solidFill>
                          <a:effectLst/>
                        </a:rPr>
                        <a:t>Set up a new Buck2 workspace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12830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244A133-1D95-859C-9D44-F7CACA835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633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C863B-10C7-B006-A6BD-EAD6BB12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8143C7-1747-313F-71AA-D99F9760AEC8}"/>
              </a:ext>
            </a:extLst>
          </p:cNvPr>
          <p:cNvSpPr txBox="1"/>
          <p:nvPr/>
        </p:nvSpPr>
        <p:spPr>
          <a:xfrm>
            <a:off x="924560" y="287774"/>
            <a:ext cx="1778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D30022-211A-89E7-513F-C791DA950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F5A504-016F-C221-CD2F-6A7BCA565C80}"/>
              </a:ext>
            </a:extLst>
          </p:cNvPr>
          <p:cNvSpPr txBox="1"/>
          <p:nvPr/>
        </p:nvSpPr>
        <p:spPr>
          <a:xfrm>
            <a:off x="497840" y="851376"/>
            <a:ext cx="11206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0" i="0" dirty="0" err="1">
                <a:solidFill>
                  <a:srgbClr val="000000"/>
                </a:solidFill>
                <a:effectLst/>
              </a:rPr>
              <a:t>CMake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is an open-source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build system generator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It doesn’t build software itself, but generates native build files (like </a:t>
            </a:r>
            <a:r>
              <a:rPr lang="en-US" b="0" i="0" dirty="0" err="1">
                <a:solidFill>
                  <a:srgbClr val="000000"/>
                </a:solidFill>
                <a:effectLst/>
              </a:rPr>
              <a:t>Makefiles</a:t>
            </a:r>
            <a:r>
              <a:rPr lang="en-US" b="0" i="0" dirty="0">
                <a:solidFill>
                  <a:srgbClr val="000000"/>
                </a:solidFill>
                <a:effectLst/>
              </a:rPr>
              <a:t>, Ninja, Visual Studio projects) for various platforms and compilers from a single configuration file (CMakeLists.txt).</a:t>
            </a:r>
            <a:endParaRPr lang="en-US" dirty="0">
              <a:effectLst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02B147-5134-4D9A-D288-C89150FB6570}"/>
              </a:ext>
            </a:extLst>
          </p:cNvPr>
          <p:cNvSpPr txBox="1"/>
          <p:nvPr/>
        </p:nvSpPr>
        <p:spPr>
          <a:xfrm>
            <a:off x="497840" y="2080736"/>
            <a:ext cx="1120648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404040"/>
                </a:solidFill>
                <a:effectLst/>
              </a:rPr>
              <a:t>Developers write CMakeLists.txt once, and </a:t>
            </a:r>
            <a:r>
              <a:rPr lang="en-US" b="0" i="0" dirty="0" err="1">
                <a:solidFill>
                  <a:srgbClr val="404040"/>
                </a:solidFill>
                <a:effectLst/>
              </a:rPr>
              <a:t>CMake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generates platform-specific build files.</a:t>
            </a:r>
            <a:endParaRPr lang="en-US" dirty="0">
              <a:effectLst/>
            </a:endParaRPr>
          </a:p>
          <a:p>
            <a:pPr algn="l" rtl="0"/>
            <a:r>
              <a:rPr lang="en-US" b="0" i="0" dirty="0" err="1">
                <a:solidFill>
                  <a:srgbClr val="404040"/>
                </a:solidFill>
                <a:effectLst/>
              </a:rPr>
              <a:t>CMake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is a </a:t>
            </a:r>
            <a:r>
              <a:rPr lang="en-US" b="0" i="1" dirty="0">
                <a:solidFill>
                  <a:srgbClr val="404040"/>
                </a:solidFill>
                <a:effectLst/>
              </a:rPr>
              <a:t>meta-build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tool: It creates build scripts for tools like Make/Ninja. Make/Ninja are </a:t>
            </a:r>
            <a:r>
              <a:rPr lang="en-US" b="0" i="1" dirty="0">
                <a:solidFill>
                  <a:srgbClr val="404040"/>
                </a:solidFill>
                <a:effectLst/>
              </a:rPr>
              <a:t>build executors</a:t>
            </a:r>
            <a:r>
              <a:rPr lang="en-US" b="0" i="0" dirty="0">
                <a:solidFill>
                  <a:srgbClr val="404040"/>
                </a:solidFill>
                <a:effectLst/>
              </a:rPr>
              <a:t> that run those scripts."</a:t>
            </a:r>
            <a:endParaRPr lang="en-US" dirty="0">
              <a:effectLst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427956-81C0-6777-86E7-ECF9C2968AE9}"/>
              </a:ext>
            </a:extLst>
          </p:cNvPr>
          <p:cNvSpPr txBox="1"/>
          <p:nvPr/>
        </p:nvSpPr>
        <p:spPr>
          <a:xfrm>
            <a:off x="304800" y="3484603"/>
            <a:ext cx="3626168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b="1" dirty="0"/>
              <a:t>Workflow Using CMakeLists.txt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55E5B2B-F75E-CB5C-144E-5FA76FB27B16}"/>
              </a:ext>
            </a:extLst>
          </p:cNvPr>
          <p:cNvSpPr txBox="1"/>
          <p:nvPr/>
        </p:nvSpPr>
        <p:spPr>
          <a:xfrm>
            <a:off x="304800" y="4023480"/>
            <a:ext cx="2326640" cy="147732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# Example:</a:t>
            </a:r>
          </a:p>
          <a:p>
            <a:r>
              <a:rPr lang="en-IN" dirty="0" err="1"/>
              <a:t>mkdir</a:t>
            </a:r>
            <a:r>
              <a:rPr lang="en-IN" dirty="0"/>
              <a:t> build</a:t>
            </a:r>
          </a:p>
          <a:p>
            <a:r>
              <a:rPr lang="en-IN" dirty="0"/>
              <a:t>cd build</a:t>
            </a:r>
          </a:p>
          <a:p>
            <a:r>
              <a:rPr lang="en-IN" dirty="0" err="1"/>
              <a:t>cmake</a:t>
            </a:r>
            <a:r>
              <a:rPr lang="en-IN" dirty="0"/>
              <a:t> ..</a:t>
            </a:r>
          </a:p>
          <a:p>
            <a:r>
              <a:rPr lang="en-IN" dirty="0"/>
              <a:t>make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FF2425-1F47-F3DE-E21F-4630EAAF384C}"/>
              </a:ext>
            </a:extLst>
          </p:cNvPr>
          <p:cNvSpPr txBox="1"/>
          <p:nvPr/>
        </p:nvSpPr>
        <p:spPr>
          <a:xfrm>
            <a:off x="4846320" y="3853935"/>
            <a:ext cx="6624320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 err="1"/>
              <a:t>cmake</a:t>
            </a:r>
            <a:r>
              <a:rPr lang="en-IN" dirty="0"/>
              <a:t> .. → Uses CMakeLists.txt to generate native build files.</a:t>
            </a:r>
          </a:p>
          <a:p>
            <a:endParaRPr lang="en-IN" dirty="0"/>
          </a:p>
          <a:p>
            <a:r>
              <a:rPr lang="en-IN" dirty="0"/>
              <a:t>make (or chosen generator) → Builds the defined targets.</a:t>
            </a:r>
          </a:p>
        </p:txBody>
      </p:sp>
    </p:spTree>
    <p:extLst>
      <p:ext uri="{BB962C8B-B14F-4D97-AF65-F5344CB8AC3E}">
        <p14:creationId xmlns:p14="http://schemas.microsoft.com/office/powerpoint/2010/main" val="2394946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735E-AF3D-4169-1203-A9AB8E926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814C74-CD20-484F-5A4D-D82C37BEA84F}"/>
              </a:ext>
            </a:extLst>
          </p:cNvPr>
          <p:cNvSpPr txBox="1"/>
          <p:nvPr/>
        </p:nvSpPr>
        <p:spPr>
          <a:xfrm>
            <a:off x="924560" y="287774"/>
            <a:ext cx="1778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000000"/>
                </a:solidFill>
                <a:effectLst/>
              </a:rPr>
              <a:t>   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07C37DA-DE09-92B2-A94E-6846E317E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62F3323-B04E-554E-3A4F-38252FC87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8858" y="2042180"/>
            <a:ext cx="2110923" cy="3673158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85FBB0-55B5-6DB0-863D-9B60C9650F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116768"/>
              </p:ext>
            </p:extLst>
          </p:nvPr>
        </p:nvGraphicFramePr>
        <p:xfrm>
          <a:off x="508000" y="2214204"/>
          <a:ext cx="6775904" cy="3740150"/>
        </p:xfrm>
        <a:graphic>
          <a:graphicData uri="http://schemas.openxmlformats.org/drawingml/2006/table">
            <a:tbl>
              <a:tblPr/>
              <a:tblGrid>
                <a:gridCol w="1805737">
                  <a:extLst>
                    <a:ext uri="{9D8B030D-6E8A-4147-A177-3AD203B41FA5}">
                      <a16:colId xmlns:a16="http://schemas.microsoft.com/office/drawing/2014/main" val="3553794636"/>
                    </a:ext>
                  </a:extLst>
                </a:gridCol>
                <a:gridCol w="4970167">
                  <a:extLst>
                    <a:ext uri="{9D8B030D-6E8A-4147-A177-3AD203B41FA5}">
                      <a16:colId xmlns:a16="http://schemas.microsoft.com/office/drawing/2014/main" val="1863747074"/>
                    </a:ext>
                  </a:extLst>
                </a:gridCol>
              </a:tblGrid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Function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Explanation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447724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Define build targets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Specifies executables, libraries, and other build outputs.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02732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Handle dependencies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Declares internal (source files) and external (packages) dependencies.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831717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Set compiler options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Adds flags for compilers, linkers, and preprocessor defines.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12804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Specify include paths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Tells the compiler where to look for header files.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523398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/>
                        <a:t>Installation rules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Defines how and where to install build products.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2714909"/>
                  </a:ext>
                </a:extLst>
              </a:tr>
              <a:tr h="293345">
                <a:tc>
                  <a:txBody>
                    <a:bodyPr/>
                    <a:lstStyle/>
                    <a:p>
                      <a:r>
                        <a:rPr lang="en-IN" sz="1400" b="1" dirty="0"/>
                        <a:t>Testing setup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Enables test discovery and integration with </a:t>
                      </a:r>
                      <a:r>
                        <a:rPr lang="en-US" sz="1400" dirty="0" err="1"/>
                        <a:t>CTest</a:t>
                      </a:r>
                      <a:r>
                        <a:rPr lang="en-US" sz="1400" dirty="0"/>
                        <a:t>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044626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/>
                        <a:t>Cross-platform logic</a:t>
                      </a:r>
                      <a:endParaRPr lang="en-IN" sz="140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Contains conditional logic for platform/toolchain-specific behaviors.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204103"/>
                  </a:ext>
                </a:extLst>
              </a:tr>
              <a:tr h="513354">
                <a:tc>
                  <a:txBody>
                    <a:bodyPr/>
                    <a:lstStyle/>
                    <a:p>
                      <a:r>
                        <a:rPr lang="en-IN" sz="1400" b="1" dirty="0"/>
                        <a:t>Packaging</a:t>
                      </a:r>
                      <a:endParaRPr lang="en-IN" sz="1400" dirty="0"/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Integrates with tools like </a:t>
                      </a:r>
                      <a:r>
                        <a:rPr lang="en-US" sz="1400" dirty="0" err="1"/>
                        <a:t>CPack</a:t>
                      </a:r>
                      <a:r>
                        <a:rPr lang="en-US" sz="1400" dirty="0"/>
                        <a:t> for generating installers.</a:t>
                      </a:r>
                    </a:p>
                  </a:txBody>
                  <a:tcPr marL="73336" marR="73336" marT="36668" marB="366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13037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1E1E26F-C12A-8B20-407F-7176213ED801}"/>
              </a:ext>
            </a:extLst>
          </p:cNvPr>
          <p:cNvSpPr txBox="1"/>
          <p:nvPr/>
        </p:nvSpPr>
        <p:spPr>
          <a:xfrm>
            <a:off x="507999" y="828387"/>
            <a:ext cx="10981781" cy="64633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The CMakeLists.txt file is </a:t>
            </a:r>
            <a:r>
              <a:rPr lang="en-IN" dirty="0" err="1"/>
              <a:t>CMake’s</a:t>
            </a:r>
            <a:r>
              <a:rPr lang="en-IN" dirty="0"/>
              <a:t> project manifest that contains directives and instructions </a:t>
            </a:r>
            <a:r>
              <a:rPr lang="en-IN" dirty="0" err="1"/>
              <a:t>CMake</a:t>
            </a:r>
            <a:r>
              <a:rPr lang="en-IN" dirty="0"/>
              <a:t> uses to generate native build tools like </a:t>
            </a:r>
            <a:r>
              <a:rPr lang="en-IN" dirty="0" err="1"/>
              <a:t>Makefiles</a:t>
            </a:r>
            <a:r>
              <a:rPr lang="en-IN" dirty="0"/>
              <a:t>, Ninja, or Visual Studio project files.</a:t>
            </a:r>
          </a:p>
        </p:txBody>
      </p:sp>
    </p:spTree>
    <p:extLst>
      <p:ext uri="{BB962C8B-B14F-4D97-AF65-F5344CB8AC3E}">
        <p14:creationId xmlns:p14="http://schemas.microsoft.com/office/powerpoint/2010/main" val="2690100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24281-460B-476C-70B6-26D98967D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099DF45-2C3C-3710-E628-736629F898C5}"/>
              </a:ext>
            </a:extLst>
          </p:cNvPr>
          <p:cNvSpPr txBox="1"/>
          <p:nvPr/>
        </p:nvSpPr>
        <p:spPr>
          <a:xfrm>
            <a:off x="1513840" y="287774"/>
            <a:ext cx="174752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 err="1">
                <a:solidFill>
                  <a:srgbClr val="000000"/>
                </a:solidFill>
                <a:effectLst/>
              </a:rPr>
              <a:t>Cmake</a:t>
            </a:r>
            <a:endParaRPr lang="en-US" dirty="0">
              <a:effectLst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B90DADB-18DF-18A0-D552-CE232D0884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968" y="21688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5CF695-DDFB-E218-B2D2-188541B19EA5}"/>
              </a:ext>
            </a:extLst>
          </p:cNvPr>
          <p:cNvSpPr txBox="1"/>
          <p:nvPr/>
        </p:nvSpPr>
        <p:spPr>
          <a:xfrm>
            <a:off x="772160" y="1002715"/>
            <a:ext cx="3931920" cy="646331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Sample for Executable Project</a:t>
            </a:r>
          </a:p>
          <a:p>
            <a:r>
              <a:rPr lang="en-US" b="1" dirty="0"/>
              <a:t>Project structure: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626EC-FAD1-F05B-C65E-09F8A3EE0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160" y="2168822"/>
            <a:ext cx="3188829" cy="13505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5F00FD-E25E-7524-3F51-3079C0DEC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6578" y="1415366"/>
            <a:ext cx="5161697" cy="44103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957A43C-E452-8E7B-E3DD-77A81F1B5C76}"/>
              </a:ext>
            </a:extLst>
          </p:cNvPr>
          <p:cNvSpPr txBox="1"/>
          <p:nvPr/>
        </p:nvSpPr>
        <p:spPr>
          <a:xfrm>
            <a:off x="6716225" y="835160"/>
            <a:ext cx="4256832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N" dirty="0"/>
              <a:t> CMakeLists.txt (for Executable)</a:t>
            </a:r>
          </a:p>
        </p:txBody>
      </p:sp>
    </p:spTree>
    <p:extLst>
      <p:ext uri="{BB962C8B-B14F-4D97-AF65-F5344CB8AC3E}">
        <p14:creationId xmlns:p14="http://schemas.microsoft.com/office/powerpoint/2010/main" val="30388135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E1BE3-5F10-AA04-B9F6-521DB2343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151615-4451-F278-1064-6872D198A1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45999"/>
              </p:ext>
            </p:extLst>
          </p:nvPr>
        </p:nvGraphicFramePr>
        <p:xfrm>
          <a:off x="976993" y="1331685"/>
          <a:ext cx="10180863" cy="34362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1613145839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429079048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671994969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1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Mercurial (hg):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2"/>
                        </a:rPr>
                        <a:t>https://www.mercurial-scm.org/guide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592374465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2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Buck2: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https://buck2.build/docs/about/getting_started/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5190511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3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VS Code @ Meta: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52776404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4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Phabricator: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https://releases.llvm.org/17.0.1/docs/Phabricator.html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96874433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5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EdenSCM: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3"/>
                        </a:rPr>
                        <a:t>https://github.com/bergwolf/eden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33077569"/>
                  </a:ext>
                </a:extLst>
              </a:tr>
              <a:tr h="75687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6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CMake</a:t>
                      </a:r>
                      <a:r>
                        <a:rPr lang="en-US" sz="1400" b="1" u="none" strike="noStrike" dirty="0">
                          <a:effectLst/>
                        </a:rPr>
                        <a:t>: 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https://cmake.org/cmake/help/latest/manual/cmake-commands.7.html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29369128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7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>
                          <a:effectLst/>
                        </a:rPr>
                        <a:t>LLVM/Clang: 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>
                          <a:effectLst/>
                          <a:hlinkClick r:id="rId4"/>
                        </a:rPr>
                        <a:t>https://clang.llvm.org/docs/ClangCommandLineReference.html</a:t>
                      </a:r>
                      <a:endParaRPr lang="en-US" sz="1800" b="0" i="0" u="sng" strike="noStrike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3234786"/>
                  </a:ext>
                </a:extLst>
              </a:tr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u="none" strike="noStrike">
                          <a:effectLst/>
                        </a:rPr>
                        <a:t>8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 err="1">
                          <a:effectLst/>
                        </a:rPr>
                        <a:t>Gtest</a:t>
                      </a:r>
                      <a:r>
                        <a:rPr lang="en-US" sz="1400" b="1" u="none" strike="noStrike" dirty="0">
                          <a:effectLst/>
                        </a:rPr>
                        <a:t> (</a:t>
                      </a:r>
                      <a:r>
                        <a:rPr lang="en-US" sz="1400" b="1" u="none" strike="noStrike" dirty="0" err="1">
                          <a:effectLst/>
                        </a:rPr>
                        <a:t>googletest</a:t>
                      </a:r>
                      <a:r>
                        <a:rPr lang="en-US" sz="1400" b="1" u="none" strike="noStrike" dirty="0">
                          <a:effectLst/>
                        </a:rPr>
                        <a:t>)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sng" strike="noStrike" dirty="0">
                          <a:effectLst/>
                          <a:hlinkClick r:id="rId5"/>
                        </a:rPr>
                        <a:t>https://google.github.io/googletest/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926573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B6C439-73BA-E338-CB93-7F05F5016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596513"/>
              </p:ext>
            </p:extLst>
          </p:nvPr>
        </p:nvGraphicFramePr>
        <p:xfrm>
          <a:off x="976992" y="4767945"/>
          <a:ext cx="10180863" cy="3827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2153">
                  <a:extLst>
                    <a:ext uri="{9D8B030D-6E8A-4147-A177-3AD203B41FA5}">
                      <a16:colId xmlns:a16="http://schemas.microsoft.com/office/drawing/2014/main" val="2222868535"/>
                    </a:ext>
                  </a:extLst>
                </a:gridCol>
                <a:gridCol w="1965704">
                  <a:extLst>
                    <a:ext uri="{9D8B030D-6E8A-4147-A177-3AD203B41FA5}">
                      <a16:colId xmlns:a16="http://schemas.microsoft.com/office/drawing/2014/main" val="520228197"/>
                    </a:ext>
                  </a:extLst>
                </a:gridCol>
                <a:gridCol w="7733006">
                  <a:extLst>
                    <a:ext uri="{9D8B030D-6E8A-4147-A177-3AD203B41FA5}">
                      <a16:colId xmlns:a16="http://schemas.microsoft.com/office/drawing/2014/main" val="1758393633"/>
                    </a:ext>
                  </a:extLst>
                </a:gridCol>
              </a:tblGrid>
              <a:tr h="382769"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u="none" strike="noStrike" dirty="0">
                          <a:effectLst/>
                        </a:rPr>
                        <a:t> </a:t>
                      </a:r>
                      <a:r>
                        <a:rPr lang="en-US" sz="1400" b="1" u="none" strike="noStrike" dirty="0" err="1">
                          <a:effectLst/>
                        </a:rPr>
                        <a:t>Gcov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dirty="0" err="1">
                          <a:hlinkClick r:id="rId6"/>
                        </a:rPr>
                        <a:t>Gcov</a:t>
                      </a:r>
                      <a:r>
                        <a:rPr lang="en-US" dirty="0">
                          <a:hlinkClick r:id="rId6"/>
                        </a:rPr>
                        <a:t> (Using the GNU Compiler Collection (GCC))</a:t>
                      </a:r>
                      <a:endParaRPr lang="en-US" sz="1800" b="0" i="0" u="sng" strike="noStrike" dirty="0">
                        <a:solidFill>
                          <a:srgbClr val="467886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3178691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879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B618A-8D57-482B-4A02-D34733FE4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DB5A38B-1BDB-91EA-8DE0-3DEFD3F40BB8}"/>
              </a:ext>
            </a:extLst>
          </p:cNvPr>
          <p:cNvSpPr txBox="1"/>
          <p:nvPr/>
        </p:nvSpPr>
        <p:spPr>
          <a:xfrm>
            <a:off x="1513114" y="118195"/>
            <a:ext cx="2710543" cy="52322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u="none" strike="noStrike" baseline="0" dirty="0">
                <a:solidFill>
                  <a:srgbClr val="000000"/>
                </a:solidFill>
                <a:latin typeface="Canva Sans"/>
              </a:rPr>
              <a:t>   Phabricator</a:t>
            </a:r>
            <a:endParaRPr lang="en-US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DA1996-176C-45C3-805D-6B4A3C38E462}"/>
              </a:ext>
            </a:extLst>
          </p:cNvPr>
          <p:cNvSpPr txBox="1"/>
          <p:nvPr/>
        </p:nvSpPr>
        <p:spPr>
          <a:xfrm>
            <a:off x="309826" y="808008"/>
            <a:ext cx="11288486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Phabricator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is an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open-source, web-based suite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of tools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peer code review, project management, and code repository browsing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, originally developed by Facebook. It helps software teams collaborate efficiently during development, especially for large-scale and long-term projects.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F5806B-F8B4-CCA2-074B-859674BD1988}"/>
              </a:ext>
            </a:extLst>
          </p:cNvPr>
          <p:cNvSpPr txBox="1"/>
          <p:nvPr/>
        </p:nvSpPr>
        <p:spPr>
          <a:xfrm>
            <a:off x="119743" y="1897931"/>
            <a:ext cx="5467227" cy="14414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1. Code Review (Differential)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Central tool for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reviewing and approving code changes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inline comments, revision history, and reviewer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Git, Mercurial, and Subversion.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E73010-FB1E-40EC-A874-A98DEBA39B55}"/>
              </a:ext>
            </a:extLst>
          </p:cNvPr>
          <p:cNvSpPr txBox="1"/>
          <p:nvPr/>
        </p:nvSpPr>
        <p:spPr>
          <a:xfrm>
            <a:off x="212271" y="3549427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2. Task Management (</a:t>
            </a:r>
            <a:r>
              <a:rPr lang="en-US" sz="1400" b="1" i="0" dirty="0" err="1">
                <a:solidFill>
                  <a:srgbClr val="424242"/>
                </a:solidFill>
                <a:effectLst/>
                <a:latin typeface="Segoe Sans"/>
              </a:rPr>
              <a:t>Maniphest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Lightweight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issue and bug tracking system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Supports custom fields, priorities, and project tagging.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commits and code reviews.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4EA6B9-B4FE-2D5D-79F5-5B916D129D89}"/>
              </a:ext>
            </a:extLst>
          </p:cNvPr>
          <p:cNvSpPr txBox="1"/>
          <p:nvPr/>
        </p:nvSpPr>
        <p:spPr>
          <a:xfrm>
            <a:off x="212271" y="4955251"/>
            <a:ext cx="5374699" cy="122597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. Build &amp; CI Integration (Harbormaster)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Automates </a:t>
            </a:r>
            <a:r>
              <a:rPr lang="en-US" sz="1400" b="1" i="0" dirty="0">
                <a:solidFill>
                  <a:srgbClr val="424242"/>
                </a:solidFill>
                <a:effectLst/>
                <a:latin typeface="Segoe Sans"/>
              </a:rPr>
              <a:t>builds and test pipelines</a:t>
            </a: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Can trigger builds on code review or commit.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424242"/>
                </a:solidFill>
                <a:effectLst/>
                <a:latin typeface="Segoe Sans"/>
              </a:rPr>
              <a:t>Integrates with external CI tools.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502F7DF-D4ED-95A7-0917-00B3041B6761}"/>
              </a:ext>
            </a:extLst>
          </p:cNvPr>
          <p:cNvSpPr txBox="1"/>
          <p:nvPr/>
        </p:nvSpPr>
        <p:spPr>
          <a:xfrm>
            <a:off x="5737188" y="1836747"/>
            <a:ext cx="6182669" cy="131831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5. Access Control &amp; Audit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Fine-grained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permissions and policies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Supports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auditing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 of commits and code changes.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Useful for compliance and secure development.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97702-58FA-EF61-3C3C-A2FD09619BCE}"/>
              </a:ext>
            </a:extLst>
          </p:cNvPr>
          <p:cNvSpPr txBox="1"/>
          <p:nvPr/>
        </p:nvSpPr>
        <p:spPr>
          <a:xfrm>
            <a:off x="5867400" y="3441706"/>
            <a:ext cx="6182669" cy="12413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6. Developer Tools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Arcanist (arc)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: CLI tool for interacting with Phabricator.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Used for submitting diffs, running lint/tests, and managing workflows.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77BCB6-90A1-829B-1749-91CB4017E17F}"/>
              </a:ext>
            </a:extLst>
          </p:cNvPr>
          <p:cNvSpPr txBox="1"/>
          <p:nvPr/>
        </p:nvSpPr>
        <p:spPr>
          <a:xfrm>
            <a:off x="5867400" y="4901390"/>
            <a:ext cx="6182669" cy="99514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8. Unified Interface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All tools are integrated into a </a:t>
            </a:r>
            <a:r>
              <a:rPr lang="en-US" sz="1600" b="1" i="0" dirty="0">
                <a:solidFill>
                  <a:srgbClr val="424242"/>
                </a:solidFill>
                <a:effectLst/>
                <a:latin typeface="Segoe Sans"/>
              </a:rPr>
              <a:t>single web UI</a:t>
            </a: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0" i="0" dirty="0">
                <a:solidFill>
                  <a:srgbClr val="424242"/>
                </a:solidFill>
                <a:effectLst/>
                <a:latin typeface="Segoe Sans"/>
              </a:rPr>
              <a:t>Enables seamless navigation between code, tasks, and discussions.</a:t>
            </a:r>
          </a:p>
        </p:txBody>
      </p:sp>
    </p:spTree>
    <p:extLst>
      <p:ext uri="{BB962C8B-B14F-4D97-AF65-F5344CB8AC3E}">
        <p14:creationId xmlns:p14="http://schemas.microsoft.com/office/powerpoint/2010/main" val="3607340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3CE28-31A3-FB48-4814-052592DD0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5A91D2-7B80-49EB-BB3A-57A06A7E340D}"/>
              </a:ext>
            </a:extLst>
          </p:cNvPr>
          <p:cNvSpPr txBox="1"/>
          <p:nvPr/>
        </p:nvSpPr>
        <p:spPr>
          <a:xfrm>
            <a:off x="2786743" y="120134"/>
            <a:ext cx="4430485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dirty="0"/>
              <a:t>Core Arcanist (</a:t>
            </a:r>
            <a:r>
              <a:rPr lang="en-US" sz="2400" dirty="0"/>
              <a:t>arc</a:t>
            </a:r>
            <a:r>
              <a:rPr lang="en-US" dirty="0"/>
              <a:t>) Commands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4F4E6B-0766-91E2-D0AB-5CCA89B3FF8C}"/>
              </a:ext>
            </a:extLst>
          </p:cNvPr>
          <p:cNvSpPr txBox="1"/>
          <p:nvPr/>
        </p:nvSpPr>
        <p:spPr>
          <a:xfrm>
            <a:off x="54430" y="1506647"/>
            <a:ext cx="6096000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Code Review &amp; Submission</a:t>
            </a:r>
          </a:p>
          <a:p>
            <a:r>
              <a:rPr lang="en-US" dirty="0"/>
              <a:t>arc diff — Create or update a Differential revision (code review).</a:t>
            </a:r>
          </a:p>
          <a:p>
            <a:r>
              <a:rPr lang="en-US" dirty="0"/>
              <a:t>arc amend — Amend the commit message with revision info.</a:t>
            </a:r>
          </a:p>
          <a:p>
            <a:r>
              <a:rPr lang="en-US" dirty="0"/>
              <a:t>arc land — Land a revision (merge and close it).</a:t>
            </a:r>
          </a:p>
          <a:p>
            <a:r>
              <a:rPr lang="en-US" dirty="0"/>
              <a:t>arc patch — Apply a revision or diff to your working copy.</a:t>
            </a:r>
          </a:p>
          <a:p>
            <a:endParaRPr lang="en-US" dirty="0"/>
          </a:p>
          <a:p>
            <a:r>
              <a:rPr lang="en-US" b="1" u="sng" dirty="0"/>
              <a:t>Review &amp; Revision Management</a:t>
            </a:r>
          </a:p>
          <a:p>
            <a:r>
              <a:rPr lang="en-US" dirty="0"/>
              <a:t>arc list — Show revisions associated with your working copy.</a:t>
            </a:r>
          </a:p>
          <a:p>
            <a:r>
              <a:rPr lang="en-US" dirty="0"/>
              <a:t>arc browse — Open a revision or file in the web UI.</a:t>
            </a:r>
          </a:p>
          <a:p>
            <a:r>
              <a:rPr lang="en-US" dirty="0"/>
              <a:t>arc close-revision — Manually close a revision.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5D10F-F9D0-A497-8255-CB82B47E3A02}"/>
              </a:ext>
            </a:extLst>
          </p:cNvPr>
          <p:cNvSpPr txBox="1"/>
          <p:nvPr/>
        </p:nvSpPr>
        <p:spPr>
          <a:xfrm>
            <a:off x="6324596" y="1506647"/>
            <a:ext cx="5747658" cy="341632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u="sng" dirty="0"/>
              <a:t> Linting &amp; Testing</a:t>
            </a:r>
          </a:p>
          <a:p>
            <a:r>
              <a:rPr lang="en-US" dirty="0"/>
              <a:t>arc lint — Run configured linters on your code.</a:t>
            </a:r>
          </a:p>
          <a:p>
            <a:r>
              <a:rPr lang="en-US" dirty="0"/>
              <a:t>arc unit — Run unit tests.</a:t>
            </a:r>
          </a:p>
          <a:p>
            <a:r>
              <a:rPr lang="en-US" dirty="0"/>
              <a:t>arc cover — Show code coverage information.</a:t>
            </a:r>
          </a:p>
          <a:p>
            <a:endParaRPr lang="en-US" dirty="0"/>
          </a:p>
          <a:p>
            <a:r>
              <a:rPr lang="en-US" b="1" u="sng" dirty="0"/>
              <a:t>Utilities</a:t>
            </a:r>
          </a:p>
          <a:p>
            <a:r>
              <a:rPr lang="en-US" dirty="0"/>
              <a:t>arc help — Show help for commands.</a:t>
            </a:r>
          </a:p>
          <a:p>
            <a:r>
              <a:rPr lang="en-US" dirty="0"/>
              <a:t>arc which — Show which revision is associated with the current branch.</a:t>
            </a:r>
          </a:p>
          <a:p>
            <a:r>
              <a:rPr lang="en-US" dirty="0"/>
              <a:t>arc install-certificate — Authenticate your machine with Phabricator.</a:t>
            </a:r>
          </a:p>
          <a:p>
            <a:r>
              <a:rPr lang="en-US" dirty="0"/>
              <a:t>arc alias — Create custom command aliases.</a:t>
            </a:r>
          </a:p>
        </p:txBody>
      </p:sp>
    </p:spTree>
    <p:extLst>
      <p:ext uri="{BB962C8B-B14F-4D97-AF65-F5344CB8AC3E}">
        <p14:creationId xmlns:p14="http://schemas.microsoft.com/office/powerpoint/2010/main" val="330722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2EB0EC-B7FE-3C81-8215-D84D8C70B45E}"/>
              </a:ext>
            </a:extLst>
          </p:cNvPr>
          <p:cNvSpPr txBox="1"/>
          <p:nvPr/>
        </p:nvSpPr>
        <p:spPr>
          <a:xfrm>
            <a:off x="315687" y="1281061"/>
            <a:ext cx="11767456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endParaRPr lang="en-US" sz="2400" b="0" i="0" u="none" strike="noStrike" baseline="0" dirty="0">
              <a:solidFill>
                <a:srgbClr val="000000"/>
              </a:solidFill>
              <a:latin typeface="Canva Sans Medium"/>
            </a:endParaRP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1.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Mercurial (hg)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Source control system used to manage code versions.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2.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EdenSCM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"/>
              </a:rPr>
              <a:t>Enhances Mercurial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with scalable performance for large repositories.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3.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VS Code @ Meta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Developer environment that interacts with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EdenSCM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 for code editing.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4.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Phabricator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Used for code review and collaboration, integrated with VS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5.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Buck2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Build system triggered post-review for compiling code.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6.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Generates build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used by Buck2.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7. 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LLVM/Clang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Compiles the code using con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gurations from </a:t>
            </a:r>
            <a:r>
              <a:rPr lang="en-US" sz="2400" b="0" i="0" u="none" strike="noStrike" baseline="0" dirty="0" err="1">
                <a:solidFill>
                  <a:srgbClr val="000000"/>
                </a:solidFill>
                <a:latin typeface="Canva Sans"/>
              </a:rPr>
              <a:t>CMake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8. 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(</a:t>
            </a:r>
            <a:r>
              <a:rPr lang="en-US" sz="2400" b="1" i="0" u="none" strike="noStrike" baseline="0" dirty="0" err="1">
                <a:solidFill>
                  <a:srgbClr val="000000"/>
                </a:solidFill>
                <a:latin typeface="Canva Sans Medium"/>
              </a:rPr>
              <a:t>googletest</a:t>
            </a:r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) </a:t>
            </a:r>
            <a:r>
              <a:rPr lang="en-US" sz="2400" b="0" i="0" u="none" strike="noStrike" baseline="0" dirty="0">
                <a:solidFill>
                  <a:srgbClr val="000000"/>
                </a:solidFill>
                <a:latin typeface="Canva Sans"/>
              </a:rPr>
              <a:t>→ Runs unit tests on the compiled code.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3F4A2E-C803-40C7-7325-5AF88809289B}"/>
              </a:ext>
            </a:extLst>
          </p:cNvPr>
          <p:cNvSpPr txBox="1"/>
          <p:nvPr/>
        </p:nvSpPr>
        <p:spPr>
          <a:xfrm>
            <a:off x="1752600" y="141905"/>
            <a:ext cx="7957458" cy="461665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sz="2400" b="1" dirty="0"/>
              <a:t>    Meta </a:t>
            </a:r>
            <a:r>
              <a:rPr lang="en-US" sz="2400" b="1" dirty="0"/>
              <a:t>Software development tools and environments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6155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37396-0D08-72EE-2919-1EC0B412F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DAB14E-41B8-D645-6F87-3607083F1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5685" y="873758"/>
            <a:ext cx="2721427" cy="51104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5D2DD-732D-E0EB-7630-93138F0BDBE4}"/>
              </a:ext>
            </a:extLst>
          </p:cNvPr>
          <p:cNvSpPr txBox="1"/>
          <p:nvPr/>
        </p:nvSpPr>
        <p:spPr>
          <a:xfrm>
            <a:off x="2514600" y="154357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          Sequence of Processes Build to Deployment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64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EAF4B-D747-D997-AD88-E19AEFE7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E992A-AFF4-0B32-D988-8A42631CC00F}"/>
              </a:ext>
            </a:extLst>
          </p:cNvPr>
          <p:cNvSpPr txBox="1"/>
          <p:nvPr/>
        </p:nvSpPr>
        <p:spPr>
          <a:xfrm>
            <a:off x="239487" y="793866"/>
            <a:ext cx="11321143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Mercurial (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Hg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) is a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distributed source control management system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similar to Git but designed for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scalability and performance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. It enables developers to efficiently track changes, collaborate, and manage large codebases. Meta uses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nva Sans"/>
              </a:rPr>
              <a:t>custom internal extensions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"/>
              </a:rPr>
              <a:t>to enhance its functionality for large-scale projects.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989E6F-8C6A-C7C4-E8A2-58AC31D08482}"/>
              </a:ext>
            </a:extLst>
          </p:cNvPr>
          <p:cNvSpPr txBox="1"/>
          <p:nvPr/>
        </p:nvSpPr>
        <p:spPr>
          <a:xfrm>
            <a:off x="3331029" y="109247"/>
            <a:ext cx="3113314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solidFill>
                  <a:srgbClr val="000000"/>
                </a:solidFill>
                <a:latin typeface="Canva Sans Medium"/>
              </a:rPr>
              <a:t>    Mercurial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nva Sans Medium"/>
              </a:rPr>
              <a:t> (hg):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D62240-0520-295C-84F2-69F0705785A9}"/>
              </a:ext>
            </a:extLst>
          </p:cNvPr>
          <p:cNvSpPr txBox="1"/>
          <p:nvPr/>
        </p:nvSpPr>
        <p:spPr>
          <a:xfrm>
            <a:off x="239487" y="2004651"/>
            <a:ext cx="6013829" cy="427809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Why Mercurial is Neede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d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Distributed Architecture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Every developer has a full local repository (including entire history).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Enables offline work and reduces dependency on central servers.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Scalability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Handles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large repositories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(e.g., Linux kernel, Mozilla) efficiently.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Optimized for projects with extensive histories and binary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fi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les.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Intuitive Workflow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Simpler CLI syntax than Git for common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Explicit branch management avoids accidental complexity.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Platform Agnostic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Native support for Windows/Linux/macOS.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No reliance on POSIX shell environments.</a:t>
            </a:r>
          </a:p>
          <a:p>
            <a:r>
              <a:rPr lang="en-US" sz="1600" b="1" i="0" u="none" strike="noStrike" baseline="0" dirty="0">
                <a:solidFill>
                  <a:srgbClr val="000000"/>
                </a:solidFill>
                <a:latin typeface="Canva Sans Medium"/>
              </a:rPr>
              <a:t>Enterprise Features</a:t>
            </a:r>
            <a:r>
              <a:rPr lang="en-US" sz="1600" b="1" i="0" u="none" strike="noStrike" baseline="0" dirty="0">
                <a:solidFill>
                  <a:srgbClr val="000000"/>
                </a:solidFill>
                <a:latin typeface="Canva Sans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Built-in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access control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(</a:t>
            </a:r>
            <a:r>
              <a:rPr lang="en-US" sz="1600" b="0" i="0" u="none" strike="noStrike" baseline="0" dirty="0" err="1">
                <a:solidFill>
                  <a:srgbClr val="000000"/>
                </a:solidFill>
                <a:latin typeface="Canva Sans"/>
              </a:rPr>
              <a:t>hg.acl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 extension).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Audit trails with 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 Medium"/>
              </a:rPr>
              <a:t>signed commits</a:t>
            </a:r>
            <a:r>
              <a:rPr lang="en-US" sz="1600" b="0" i="0" u="none" strike="noStrike" baseline="0" dirty="0">
                <a:solidFill>
                  <a:srgbClr val="000000"/>
                </a:solidFill>
                <a:latin typeface="Canva Sans"/>
              </a:rPr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A4A0101-6075-2728-9AAA-A0C6521E7C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1108911"/>
              </p:ext>
            </p:extLst>
          </p:nvPr>
        </p:nvGraphicFramePr>
        <p:xfrm>
          <a:off x="6444343" y="2148402"/>
          <a:ext cx="5624278" cy="3915732"/>
        </p:xfrm>
        <a:graphic>
          <a:graphicData uri="http://schemas.openxmlformats.org/drawingml/2006/table">
            <a:tbl>
              <a:tblPr/>
              <a:tblGrid>
                <a:gridCol w="1012949">
                  <a:extLst>
                    <a:ext uri="{9D8B030D-6E8A-4147-A177-3AD203B41FA5}">
                      <a16:colId xmlns:a16="http://schemas.microsoft.com/office/drawing/2014/main" val="2740231459"/>
                    </a:ext>
                  </a:extLst>
                </a:gridCol>
                <a:gridCol w="4611329">
                  <a:extLst>
                    <a:ext uri="{9D8B030D-6E8A-4147-A177-3AD203B41FA5}">
                      <a16:colId xmlns:a16="http://schemas.microsoft.com/office/drawing/2014/main" val="2364323012"/>
                    </a:ext>
                  </a:extLst>
                </a:gridCol>
              </a:tblGrid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Concept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Description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5658979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Repository (repo)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collection of tracked files and their revision history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0964530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 dirty="0">
                          <a:solidFill>
                            <a:srgbClr val="404040"/>
                          </a:solidFill>
                          <a:effectLst/>
                        </a:rPr>
                        <a:t>Changeset</a:t>
                      </a:r>
                      <a:endParaRPr lang="en-IN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snapshot of the project at a given time (a commit in Git)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3975826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Working Directory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Local copy of project files that can be modified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30663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.hg Directory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Metadata directory storing history, settings, branches, etc.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0071898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Branch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named line of development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920743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Tag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human-readable label for a specific changeset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0532052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Revision ID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>
                          <a:solidFill>
                            <a:srgbClr val="404040"/>
                          </a:solidFill>
                          <a:effectLst/>
                        </a:rPr>
                        <a:t>A unique identifier (hash) for each changeset</a:t>
                      </a:r>
                      <a:endParaRPr lang="en-US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8563588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Clone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A complete copy of a repository, including its full history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5369690"/>
                  </a:ext>
                </a:extLst>
              </a:tr>
              <a:tr h="253569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Pull / Push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Sync changes between repositories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1096896"/>
                  </a:ext>
                </a:extLst>
              </a:tr>
              <a:tr h="443747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IN" sz="1200" b="1" i="0">
                          <a:solidFill>
                            <a:srgbClr val="404040"/>
                          </a:solidFill>
                          <a:effectLst/>
                        </a:rPr>
                        <a:t>Merge</a:t>
                      </a:r>
                      <a:endParaRPr lang="en-IN" sz="120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dirty="0">
                          <a:solidFill>
                            <a:srgbClr val="404040"/>
                          </a:solidFill>
                          <a:effectLst/>
                        </a:rPr>
                        <a:t>Combine changes from different lines of development</a:t>
                      </a:r>
                      <a:endParaRPr lang="en-US" sz="1200" dirty="0">
                        <a:effectLst/>
                      </a:endParaRPr>
                    </a:p>
                  </a:txBody>
                  <a:tcPr marL="63392" marR="63392" marT="31696" marB="31696" anchor="ctr">
                    <a:lnL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232915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364142DF-2348-F9F3-ABD5-E12C9939C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846" y="241914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12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80417C-7484-C278-1DCF-4A736EF26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69770" y="5719083"/>
            <a:ext cx="8229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C5AB6A5-77C2-FD0D-45B5-9B7A65B4C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992420"/>
              </p:ext>
            </p:extLst>
          </p:nvPr>
        </p:nvGraphicFramePr>
        <p:xfrm>
          <a:off x="413657" y="521717"/>
          <a:ext cx="10978244" cy="5824654"/>
        </p:xfrm>
        <a:graphic>
          <a:graphicData uri="http://schemas.openxmlformats.org/drawingml/2006/table">
            <a:tbl>
              <a:tblPr firstRow="1" bandRow="1">
                <a:solidFill>
                  <a:schemeClr val="tx1">
                    <a:lumMod val="65000"/>
                    <a:lumOff val="35000"/>
                  </a:schemeClr>
                </a:solidFill>
              </a:tblPr>
              <a:tblGrid>
                <a:gridCol w="2388948">
                  <a:extLst>
                    <a:ext uri="{9D8B030D-6E8A-4147-A177-3AD203B41FA5}">
                      <a16:colId xmlns:a16="http://schemas.microsoft.com/office/drawing/2014/main" val="184984069"/>
                    </a:ext>
                  </a:extLst>
                </a:gridCol>
                <a:gridCol w="4389323">
                  <a:extLst>
                    <a:ext uri="{9D8B030D-6E8A-4147-A177-3AD203B41FA5}">
                      <a16:colId xmlns:a16="http://schemas.microsoft.com/office/drawing/2014/main" val="859778209"/>
                    </a:ext>
                  </a:extLst>
                </a:gridCol>
                <a:gridCol w="4199973">
                  <a:extLst>
                    <a:ext uri="{9D8B030D-6E8A-4147-A177-3AD203B41FA5}">
                      <a16:colId xmlns:a16="http://schemas.microsoft.com/office/drawing/2014/main" val="3540312196"/>
                    </a:ext>
                  </a:extLst>
                </a:gridCol>
              </a:tblGrid>
              <a:tr h="434546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Feature / Aspect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Git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all" spc="60" dirty="0">
                          <a:solidFill>
                            <a:srgbClr val="FF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Mercurial (hg)</a:t>
                      </a:r>
                    </a:p>
                  </a:txBody>
                  <a:tcPr marL="95096" marR="95096" marT="95096" marB="95096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84949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Initial Release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2005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038404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Creator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Linus Torvalds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Matt Mackall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9548905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Command Line Interface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Powerful but can be complex and inconsistent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Simpler, more consistent and user-friendly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89600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Staging Area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Yes (index allows staging changes before commit)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No (commits all changes directly)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07583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Branching Model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Lightweight, fast, and flexible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Heavier, more linear and structured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18790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Performance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Excellent, especially for small to medium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Comparable, sometimes better for large repos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73259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Learning Curve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Steeper due to complex commands and concepts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Gentler, easier for beginners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801296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Tooling and Ecosystem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Vast ecosystem, widely supported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 ecosystem, fewer third-party tools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69087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Windows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Improved over time, now solid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Historically better on Windows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198322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Extensibility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Good, but less modular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Very modular with native extension support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11782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Popularity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Extremely popular and widely adopted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Niche, used by specific teams or legacy systems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176571"/>
                  </a:ext>
                </a:extLst>
              </a:tr>
              <a:tr h="31573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Hosting Platforms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GitHub, GitLab, Bitbucket (Git)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Bitbucket (until 2020), Phabricator (legacy)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807283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Community and Support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Large, active community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Smaller, less active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975271"/>
                  </a:ext>
                </a:extLst>
              </a:tr>
              <a:tr h="4773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1" cap="none" spc="0">
                          <a:solidFill>
                            <a:schemeClr val="bg1"/>
                          </a:solidFill>
                          <a:effectLst/>
                        </a:rPr>
                        <a:t>Use in Industry</a:t>
                      </a:r>
                      <a:endParaRPr lang="en-US" sz="1400" cap="none" spc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>
                          <a:solidFill>
                            <a:schemeClr val="bg1"/>
                          </a:solidFill>
                          <a:effectLst/>
                        </a:rPr>
                        <a:t>Used by most open-source and enterprise projects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cap="none" spc="0" dirty="0">
                          <a:solidFill>
                            <a:schemeClr val="bg1"/>
                          </a:solidFill>
                          <a:effectLst/>
                        </a:rPr>
                        <a:t>Used by some large companies (e.g., Facebook)</a:t>
                      </a:r>
                    </a:p>
                  </a:txBody>
                  <a:tcPr marL="24681" marR="16454" marT="16454" marB="63397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26262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77727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8294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B35DD-647A-B0F5-1EF3-043CB221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AB08AA-7001-5CD0-BFB4-084C75C4C4F7}"/>
              </a:ext>
            </a:extLst>
          </p:cNvPr>
          <p:cNvSpPr txBox="1"/>
          <p:nvPr/>
        </p:nvSpPr>
        <p:spPr>
          <a:xfrm>
            <a:off x="1741713" y="120135"/>
            <a:ext cx="7859485" cy="5232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  <a:latin typeface="Segoe Sans"/>
              </a:rPr>
              <a:t>       Why Teams Choose Mercurial Over Git</a:t>
            </a:r>
            <a:endParaRPr lang="en-US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FD1343-809F-0DC1-5872-B19FA62EC7EE}"/>
              </a:ext>
            </a:extLst>
          </p:cNvPr>
          <p:cNvSpPr txBox="1"/>
          <p:nvPr/>
        </p:nvSpPr>
        <p:spPr>
          <a:xfrm>
            <a:off x="751115" y="1138650"/>
            <a:ext cx="8186057" cy="249299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Simpler CLI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Consistent commands, no staging area confusion.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Immutable Changesets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Safer history, better traceability.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Efficient with large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 (e.g., Facebook, Mozilla).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Extensible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Built-in support for plugins and custom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Centralized-Friendly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Easier SVN-like workflows.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Better Defaults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Fewer destructive operations, safer for teams.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Tooling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Strong IDE and CI/CD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1144CF-D5B6-2483-C737-5ADF09826B96}"/>
              </a:ext>
            </a:extLst>
          </p:cNvPr>
          <p:cNvSpPr txBox="1"/>
          <p:nvPr/>
        </p:nvSpPr>
        <p:spPr>
          <a:xfrm>
            <a:off x="751114" y="4405303"/>
            <a:ext cx="8609195" cy="9233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/>
            <a:r>
              <a:rPr lang="en-US" b="1" i="0" u="sng" dirty="0">
                <a:solidFill>
                  <a:srgbClr val="404040"/>
                </a:solidFill>
                <a:effectLst/>
              </a:rPr>
              <a:t>Note :: 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</a:rPr>
              <a:t>No explicit staging area like Git; changes go directly into a changeset.</a:t>
            </a:r>
            <a:endParaRPr lang="en-US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04040"/>
                </a:solidFill>
                <a:effectLst/>
              </a:rPr>
              <a:t>.hg/ folder is central to all operations (like .git/ in Git).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98259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94B3-335E-DBA7-E778-BE35083BD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73172D6-6019-D7E5-35CD-9C0F96F3F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886883"/>
              </p:ext>
            </p:extLst>
          </p:nvPr>
        </p:nvGraphicFramePr>
        <p:xfrm>
          <a:off x="421140" y="829129"/>
          <a:ext cx="5018315" cy="5434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018315">
                  <a:extLst>
                    <a:ext uri="{9D8B030D-6E8A-4147-A177-3AD203B41FA5}">
                      <a16:colId xmlns:a16="http://schemas.microsoft.com/office/drawing/2014/main" val="3249435041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init` — Create a new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055472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clone [source] [dest]` — Clone a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10499671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serve` — Start a web server for the repository.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9332109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3645190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status` — Show changed files in the working directory.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66412899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diff` — Show differences between revisions.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74791668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add [files]` — Add new files to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8249774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remove [files]` — Remove files from version control.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58999605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rename old new` — Rename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61549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copy old new` — Copy a file.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2336510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9988881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commit -m "message"` — Commit changes.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2949881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rollback` — Undo the last transaction.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02168823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update [rev]` — Update working directory to a revision.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733542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revert [files]` — Revert files to an earlier state.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3411405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 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13736111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log` — Show commit history.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741235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hg tip` — Show the latest changeset.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1396016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annotate [file]` — Show who changed each line of a file.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7921012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5686183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CDEF6BE-2FC7-A24F-5ADC-E067F8C05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56881"/>
              </p:ext>
            </p:extLst>
          </p:nvPr>
        </p:nvGraphicFramePr>
        <p:xfrm>
          <a:off x="6527349" y="829129"/>
          <a:ext cx="5243511" cy="493606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43511">
                  <a:extLst>
                    <a:ext uri="{9D8B030D-6E8A-4147-A177-3AD203B41FA5}">
                      <a16:colId xmlns:a16="http://schemas.microsoft.com/office/drawing/2014/main" val="1731780135"/>
                    </a:ext>
                  </a:extLst>
                </a:gridCol>
              </a:tblGrid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 [name]` — Create or switch to a branch.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1792824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branches` — List branches.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012597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merge` — Merge another branch into the current one.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5370453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resolve` — Resolve merge conflicts.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76692217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50545583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pull` — Pull changes from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95320335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push` — Push changes to another repository.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6186995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incoming` — Show changesets not yet pulled.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0907993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outgoing` — Show changesets not yet pushed.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994773966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24809965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tag [name]` — Tag a revision.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2364770787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sv-SE" sz="1600" u="none" strike="noStrike" dirty="0">
                          <a:effectLst/>
                        </a:rPr>
                        <a:t>hg tags` — List all tags.</a:t>
                      </a:r>
                      <a:endParaRPr lang="sv-SE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086683640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bookmark [name]` — Create a bookmark (lightweight branch).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3345619672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 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922170009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graft [rev]` — Copy changesets from another branch (cherry-pick).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720893708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backout [rev]` — Reverse a changeset.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1958123134"/>
                  </a:ext>
                </a:extLst>
              </a:tr>
              <a:tr h="101085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hg bundle` / `hg unbundle` — Package and apply changesets.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486" marR="3486" marT="3486" marB="0" anchor="b"/>
                </a:tc>
                <a:extLst>
                  <a:ext uri="{0D108BD9-81ED-4DB2-BD59-A6C34878D82A}">
                    <a16:rowId xmlns:a16="http://schemas.microsoft.com/office/drawing/2014/main" val="40694081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DBCC7A8-2CD2-5DDB-BAD9-EE09897C3DA7}"/>
              </a:ext>
            </a:extLst>
          </p:cNvPr>
          <p:cNvSpPr txBox="1"/>
          <p:nvPr/>
        </p:nvSpPr>
        <p:spPr>
          <a:xfrm>
            <a:off x="2601686" y="152791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1800" b="1" i="0" u="none" strike="noStrike" baseline="0" dirty="0">
                <a:latin typeface="Arial" panose="020B0604020202020204" pitchFamily="34" charset="0"/>
              </a:rPr>
              <a:t>     Mercurial (hg) Core Command 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04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096F5-FE40-2C20-8AEE-C36C8842A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787605-3410-180F-51C4-E3376380E195}"/>
              </a:ext>
            </a:extLst>
          </p:cNvPr>
          <p:cNvSpPr txBox="1"/>
          <p:nvPr/>
        </p:nvSpPr>
        <p:spPr>
          <a:xfrm>
            <a:off x="2405743" y="192386"/>
            <a:ext cx="3537857" cy="364010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</a:pPr>
            <a:r>
              <a:rPr lang="en-US" sz="2400" b="1" i="0" dirty="0">
                <a:solidFill>
                  <a:srgbClr val="424242"/>
                </a:solidFill>
                <a:effectLst/>
                <a:latin typeface="Segoe Sans"/>
              </a:rPr>
              <a:t>  </a:t>
            </a:r>
            <a:r>
              <a:rPr lang="en-US" sz="2400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endParaRPr lang="en-US" sz="2400" b="1" i="0" dirty="0">
              <a:solidFill>
                <a:srgbClr val="424242"/>
              </a:solidFill>
              <a:effectLst/>
              <a:latin typeface="Segoe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40E018-21DB-3AE2-3A1A-1A2321E0368B}"/>
              </a:ext>
            </a:extLst>
          </p:cNvPr>
          <p:cNvSpPr txBox="1"/>
          <p:nvPr/>
        </p:nvSpPr>
        <p:spPr>
          <a:xfrm>
            <a:off x="326572" y="833950"/>
            <a:ext cx="10820399" cy="100027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EdenSCM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is a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high-performance source control system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 designed to handle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large-scale </a:t>
            </a:r>
            <a:r>
              <a:rPr lang="en-US" b="1" i="0" dirty="0" err="1">
                <a:solidFill>
                  <a:srgbClr val="424242"/>
                </a:solidFill>
                <a:effectLst/>
                <a:latin typeface="Segoe Sans"/>
              </a:rPr>
              <a:t>monorepos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It was built to support Meta’s massive codebase, where traditional systems like Git struggled with performance and scalability.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1087ED-BF7E-63E9-7BE7-B28F6D327422}"/>
              </a:ext>
            </a:extLst>
          </p:cNvPr>
          <p:cNvSpPr txBox="1"/>
          <p:nvPr/>
        </p:nvSpPr>
        <p:spPr>
          <a:xfrm>
            <a:off x="326572" y="2111778"/>
            <a:ext cx="8817428" cy="21185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>
              <a:lnSpc>
                <a:spcPts val="2100"/>
              </a:lnSpc>
              <a:spcBef>
                <a:spcPts val="975"/>
              </a:spcBef>
              <a:spcAft>
                <a:spcPts val="225"/>
              </a:spcAft>
              <a:buNone/>
            </a:pPr>
            <a:r>
              <a:rPr lang="en-US" b="1" i="0" u="sng" dirty="0">
                <a:solidFill>
                  <a:srgbClr val="424242"/>
                </a:solidFill>
                <a:effectLst/>
                <a:latin typeface="Segoe Sans"/>
              </a:rPr>
              <a:t>Key Features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Scalability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Designed for repositories with </a:t>
            </a: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millions of files and commits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Performance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Fast operations due to lazy loading and efficient metadata handling.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Centralized Model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Clients fetch only what they need, reducing overhead.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Cross-Platform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Works on Linux, macOS, and Windows.</a:t>
            </a:r>
          </a:p>
          <a:p>
            <a:pPr algn="l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24242"/>
                </a:solidFill>
                <a:effectLst/>
                <a:latin typeface="Segoe Sans"/>
              </a:rPr>
              <a:t>Git Compatibility</a:t>
            </a:r>
            <a:r>
              <a:rPr lang="en-US" b="0" i="0" dirty="0">
                <a:solidFill>
                  <a:srgbClr val="424242"/>
                </a:solidFill>
                <a:effectLst/>
                <a:latin typeface="Segoe Sans"/>
              </a:rPr>
              <a:t>: Through Sapling, developers can use Git-like commands.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C2AC0D-7CC9-5EAC-BA51-CA94DCBE2DA6}"/>
              </a:ext>
            </a:extLst>
          </p:cNvPr>
          <p:cNvSpPr txBox="1"/>
          <p:nvPr/>
        </p:nvSpPr>
        <p:spPr>
          <a:xfrm>
            <a:off x="544285" y="4688452"/>
            <a:ext cx="8523516" cy="120032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Cases</a:t>
            </a:r>
            <a:endParaRPr lang="en-US" sz="2800" b="1" u="sng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Massive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Monorepos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Ideal for organizations like Meta, Google, or Microsoft.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>
              <a:buNone/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CI/CD Pipelines   :: Speeds up CI jobs by reducing clone/checkout times.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  - Developer Productivity :: Enables quick context switches between branches.</a:t>
            </a:r>
            <a:endParaRPr lang="en-US" sz="2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95363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5B2C5-7B3D-C252-0557-B1E13A8D5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508CFDF-636F-9F35-237F-6318742F5B6A}"/>
              </a:ext>
            </a:extLst>
          </p:cNvPr>
          <p:cNvSpPr txBox="1"/>
          <p:nvPr/>
        </p:nvSpPr>
        <p:spPr>
          <a:xfrm>
            <a:off x="1491343" y="189296"/>
            <a:ext cx="6096000" cy="369332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IN" dirty="0"/>
              <a:t>Architecture &amp; Key Components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577D0D-2332-CA0E-F9BA-2E071BB182CA}"/>
              </a:ext>
            </a:extLst>
          </p:cNvPr>
          <p:cNvSpPr txBox="1"/>
          <p:nvPr/>
        </p:nvSpPr>
        <p:spPr>
          <a:xfrm>
            <a:off x="609600" y="984183"/>
            <a:ext cx="6431280" cy="507831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 rtl="0">
              <a:buNone/>
            </a:pPr>
            <a:r>
              <a:rPr lang="en-IN" b="0" i="0" dirty="0" err="1">
                <a:solidFill>
                  <a:srgbClr val="404040"/>
                </a:solidFill>
                <a:effectLst/>
              </a:rPr>
              <a:t>EdenSCM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comprises three main components 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1" i="0" dirty="0">
                <a:solidFill>
                  <a:srgbClr val="404040"/>
                </a:solidFill>
                <a:effectLst/>
              </a:rPr>
              <a:t> CLI</a:t>
            </a:r>
            <a:r>
              <a:rPr lang="en-IN" b="0" i="0" dirty="0">
                <a:solidFill>
                  <a:srgbClr val="404040"/>
                </a:solidFill>
                <a:effectLst/>
              </a:rPr>
              <a:t>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User-facing command tool, Mercurial-inspired (e.g.,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commit,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eden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update).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Mercurial-style working operations—commit, update, branch, diff.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>
                <a:solidFill>
                  <a:srgbClr val="404040"/>
                </a:solidFill>
                <a:effectLst/>
              </a:rPr>
              <a:t>Mononoke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(server-side):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Rust-based system managing repository data.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Enables </a:t>
            </a:r>
            <a:r>
              <a:rPr lang="en-IN" b="1" i="0" dirty="0">
                <a:solidFill>
                  <a:srgbClr val="404040"/>
                </a:solidFill>
                <a:effectLst/>
              </a:rPr>
              <a:t>on-demand fetch</a:t>
            </a:r>
            <a:r>
              <a:rPr lang="en-IN" b="0" i="0" dirty="0">
                <a:solidFill>
                  <a:srgbClr val="404040"/>
                </a:solidFill>
                <a:effectLst/>
              </a:rPr>
              <a:t>—clients download only what is needed, not the entire history .</a:t>
            </a:r>
            <a:endParaRPr lang="en-IN" dirty="0">
              <a:effectLst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IN" b="1" i="0" dirty="0" err="1">
                <a:solidFill>
                  <a:srgbClr val="404040"/>
                </a:solidFill>
                <a:effectLst/>
              </a:rPr>
              <a:t>EdenFS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(virtual filesystem):</a:t>
            </a:r>
            <a:endParaRPr lang="en-IN" dirty="0">
              <a:effectLst/>
            </a:endParaRPr>
          </a:p>
          <a:p>
            <a:pPr marL="742950" lvl="1" indent="-285750" algn="l" rtl="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A FUSE-like layer that populates files only when accessed.</a:t>
            </a:r>
            <a:endParaRPr lang="en-I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</a:rPr>
              <a:t>Provides sparse-checkout </a:t>
            </a:r>
            <a:r>
              <a:rPr lang="en-IN" b="0" i="0" dirty="0" err="1">
                <a:solidFill>
                  <a:srgbClr val="404040"/>
                </a:solidFill>
                <a:effectLst/>
              </a:rPr>
              <a:t>behavior</a:t>
            </a:r>
            <a:r>
              <a:rPr lang="en-IN" b="0" i="0" dirty="0">
                <a:solidFill>
                  <a:srgbClr val="404040"/>
                </a:solidFill>
                <a:effectLst/>
              </a:rPr>
              <a:t> transparently, with fast status queries and Watchman integration.</a:t>
            </a:r>
            <a:endParaRPr lang="en-US" b="0" i="0" dirty="0">
              <a:solidFill>
                <a:srgbClr val="404040"/>
              </a:solidFill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lazy-loading of file content. Tracks file changes efficiently using Watchman for event-driven updates</a:t>
            </a:r>
            <a:endParaRPr lang="en-IN" b="0" i="0" dirty="0">
              <a:solidFill>
                <a:srgbClr val="40404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0767093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1963</TotalTime>
  <Words>2701</Words>
  <Application>Microsoft Office PowerPoint</Application>
  <PresentationFormat>Widescreen</PresentationFormat>
  <Paragraphs>380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Narrow</vt:lpstr>
      <vt:lpstr>Arial</vt:lpstr>
      <vt:lpstr>Calisto MT</vt:lpstr>
      <vt:lpstr>Canva Sans</vt:lpstr>
      <vt:lpstr>Canva Sans Medium</vt:lpstr>
      <vt:lpstr>Segoe Sans</vt:lpstr>
      <vt:lpstr>Univers Condensed</vt:lpstr>
      <vt:lpstr>ChronicleVTI</vt:lpstr>
      <vt:lpstr>Meta Software development tools and environments 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Ulla Shariff, Aleem</dc:creator>
  <cp:lastModifiedBy>nadeem shariff</cp:lastModifiedBy>
  <cp:revision>13</cp:revision>
  <dcterms:created xsi:type="dcterms:W3CDTF">2025-06-04T05:17:13Z</dcterms:created>
  <dcterms:modified xsi:type="dcterms:W3CDTF">2025-06-09T11:15:44Z</dcterms:modified>
</cp:coreProperties>
</file>