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81" r:id="rId6"/>
    <p:sldId id="260" r:id="rId7"/>
    <p:sldId id="259" r:id="rId8"/>
    <p:sldId id="276" r:id="rId9"/>
    <p:sldId id="282" r:id="rId10"/>
    <p:sldId id="277" r:id="rId11"/>
    <p:sldId id="283" r:id="rId12"/>
    <p:sldId id="284" r:id="rId13"/>
    <p:sldId id="285" r:id="rId14"/>
    <p:sldId id="286" r:id="rId15"/>
    <p:sldId id="289" r:id="rId16"/>
    <p:sldId id="287" r:id="rId17"/>
    <p:sldId id="261" r:id="rId18"/>
    <p:sldId id="290" r:id="rId19"/>
    <p:sldId id="291" r:id="rId20"/>
    <p:sldId id="292" r:id="rId21"/>
    <p:sldId id="293" r:id="rId22"/>
    <p:sldId id="278" r:id="rId23"/>
    <p:sldId id="294" r:id="rId24"/>
    <p:sldId id="279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gwolf/eden" TargetMode="External"/><Relationship Id="rId2" Type="http://schemas.openxmlformats.org/officeDocument/2006/relationships/hyperlink" Target="https://www.mercurial-scm.org/guid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cc.gnu.org/onlinedocs/gcc/Gcov.html" TargetMode="External"/><Relationship Id="rId5" Type="http://schemas.openxmlformats.org/officeDocument/2006/relationships/hyperlink" Target="https://google.github.io/googletest/" TargetMode="External"/><Relationship Id="rId4" Type="http://schemas.openxmlformats.org/officeDocument/2006/relationships/hyperlink" Target="https://clang.llvm.org/docs/ClangCommandLine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B29EF-CCDA-60CD-C06D-B45608A00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IN" sz="3200" b="1" dirty="0"/>
              <a:t>Meta </a:t>
            </a:r>
            <a:r>
              <a:rPr lang="en-US" sz="3200" b="1" dirty="0"/>
              <a:t>Software development tools and environments :</a:t>
            </a:r>
            <a:b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US" sz="3200" b="1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0166052-5973-9504-18B8-424743AD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36" r="16387" b="2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7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E848D-7DC7-45B7-F261-354E086F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C9C5E-83F0-EE24-9721-53F84BB84270}"/>
              </a:ext>
            </a:extLst>
          </p:cNvPr>
          <p:cNvSpPr txBox="1"/>
          <p:nvPr/>
        </p:nvSpPr>
        <p:spPr>
          <a:xfrm>
            <a:off x="1237342" y="168976"/>
            <a:ext cx="8008257" cy="36163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IN" dirty="0" err="1"/>
              <a:t>EdenSCM</a:t>
            </a:r>
            <a:r>
              <a:rPr lang="en-IN" dirty="0"/>
              <a:t> vs Git vs Mercurial – Simplified Performance Comparison</a:t>
            </a:r>
            <a:endParaRPr lang="en-US" b="1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64606-4726-0665-BFD1-963D2461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21117"/>
              </p:ext>
            </p:extLst>
          </p:nvPr>
        </p:nvGraphicFramePr>
        <p:xfrm>
          <a:off x="646586" y="1217807"/>
          <a:ext cx="10752934" cy="37569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12971">
                  <a:extLst>
                    <a:ext uri="{9D8B030D-6E8A-4147-A177-3AD203B41FA5}">
                      <a16:colId xmlns:a16="http://schemas.microsoft.com/office/drawing/2014/main" val="1765834314"/>
                    </a:ext>
                  </a:extLst>
                </a:gridCol>
                <a:gridCol w="2976749">
                  <a:extLst>
                    <a:ext uri="{9D8B030D-6E8A-4147-A177-3AD203B41FA5}">
                      <a16:colId xmlns:a16="http://schemas.microsoft.com/office/drawing/2014/main" val="595302142"/>
                    </a:ext>
                  </a:extLst>
                </a:gridCol>
                <a:gridCol w="2984174">
                  <a:extLst>
                    <a:ext uri="{9D8B030D-6E8A-4147-A177-3AD203B41FA5}">
                      <a16:colId xmlns:a16="http://schemas.microsoft.com/office/drawing/2014/main" val="3907192900"/>
                    </a:ext>
                  </a:extLst>
                </a:gridCol>
                <a:gridCol w="2479040">
                  <a:extLst>
                    <a:ext uri="{9D8B030D-6E8A-4147-A177-3AD203B41FA5}">
                      <a16:colId xmlns:a16="http://schemas.microsoft.com/office/drawing/2014/main" val="1081239869"/>
                    </a:ext>
                  </a:extLst>
                </a:gridCol>
              </a:tblGrid>
              <a:tr h="299212">
                <a:tc>
                  <a:txBody>
                    <a:bodyPr/>
                    <a:lstStyle/>
                    <a:p>
                      <a:r>
                        <a:rPr lang="en-IN" sz="1500"/>
                        <a:t>Feature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EdenSCM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    Git</a:t>
                      </a:r>
                      <a:endParaRPr lang="en-IN" sz="1500" dirty="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  Mercurial</a:t>
                      </a:r>
                      <a:endParaRPr lang="en-IN" sz="1500" dirty="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9098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Checkout Speed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Instant (loads only used files)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Slower (downloads all files)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Slower (downloads all files)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04608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Disk Usage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Smart — only stores needed files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High — stores everything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High — stores everything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01538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Clone Time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Fast (just metadata)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Slower (clones entire repo)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Slower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067879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File Access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On demand (lazy loading)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Immediate (everything is present)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Same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31065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Merge Handling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Good for known branches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Powerful, but messy history possible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Clean &amp; simple merges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83760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Scaling to Large Repos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Built for scale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Needs tooling help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Better, but not optimized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109"/>
                  </a:ext>
                </a:extLst>
              </a:tr>
              <a:tr h="299212">
                <a:tc>
                  <a:txBody>
                    <a:bodyPr/>
                    <a:lstStyle/>
                    <a:p>
                      <a:r>
                        <a:rPr lang="en-IN" sz="1500" b="1"/>
                        <a:t>Storage System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Mononoke backend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Local .git/ folder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Local .hg/ folder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5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00C7B-504D-1720-31B3-A3163ABA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931D9-C2A1-611E-FD8F-A3599D72AD72}"/>
              </a:ext>
            </a:extLst>
          </p:cNvPr>
          <p:cNvSpPr txBox="1"/>
          <p:nvPr/>
        </p:nvSpPr>
        <p:spPr>
          <a:xfrm>
            <a:off x="1491343" y="189296"/>
            <a:ext cx="6096000" cy="36163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Common 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 </a:t>
            </a:r>
            <a:r>
              <a:rPr lang="en-US" b="1" dirty="0">
                <a:solidFill>
                  <a:srgbClr val="424242"/>
                </a:solidFill>
                <a:latin typeface="Segoe Sans"/>
              </a:rPr>
              <a:t>- 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Sapling /Daily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4B1A2-B136-CB0D-F308-5F9E7496B923}"/>
              </a:ext>
            </a:extLst>
          </p:cNvPr>
          <p:cNvSpPr txBox="1"/>
          <p:nvPr/>
        </p:nvSpPr>
        <p:spPr>
          <a:xfrm>
            <a:off x="685799" y="827544"/>
            <a:ext cx="5780315" cy="5355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eden</a:t>
            </a:r>
            <a:r>
              <a:rPr lang="en-US" b="1" dirty="0"/>
              <a:t> clone &lt;repo&gt; – Clone a repository.</a:t>
            </a:r>
          </a:p>
          <a:p>
            <a:r>
              <a:rPr lang="en-US" b="1" dirty="0" err="1"/>
              <a:t>eden</a:t>
            </a:r>
            <a:r>
              <a:rPr lang="en-US" b="1" dirty="0"/>
              <a:t> checkout &lt;branch&gt; – Checkout a branch.</a:t>
            </a:r>
          </a:p>
          <a:p>
            <a:r>
              <a:rPr lang="en-US" b="1" dirty="0" err="1"/>
              <a:t>eden</a:t>
            </a:r>
            <a:r>
              <a:rPr lang="en-US" b="1" dirty="0"/>
              <a:t> status – Show working directory status.</a:t>
            </a:r>
          </a:p>
          <a:p>
            <a:r>
              <a:rPr lang="en-US" b="1" dirty="0" err="1"/>
              <a:t>eden</a:t>
            </a:r>
            <a:r>
              <a:rPr lang="en-US" b="1" dirty="0"/>
              <a:t> diff – Show changes.</a:t>
            </a:r>
          </a:p>
          <a:p>
            <a:r>
              <a:rPr lang="en-US" b="1" dirty="0" err="1"/>
              <a:t>eden</a:t>
            </a:r>
            <a:r>
              <a:rPr lang="en-US" b="1" dirty="0"/>
              <a:t> commit -m "message" – Commit changes.</a:t>
            </a:r>
          </a:p>
          <a:p>
            <a:r>
              <a:rPr lang="en-US" b="1" dirty="0" err="1"/>
              <a:t>eden</a:t>
            </a:r>
            <a:r>
              <a:rPr lang="en-US" b="1" dirty="0"/>
              <a:t> update – Update to the latest revision.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branch – List or create branches.</a:t>
            </a:r>
          </a:p>
          <a:p>
            <a:r>
              <a:rPr lang="en-US" b="1" dirty="0" err="1"/>
              <a:t>eden</a:t>
            </a:r>
            <a:r>
              <a:rPr lang="en-US" b="1" dirty="0"/>
              <a:t> merge &lt;branch&gt; – Merge another branch.</a:t>
            </a:r>
          </a:p>
          <a:p>
            <a:r>
              <a:rPr lang="en-US" b="1" dirty="0" err="1"/>
              <a:t>eden</a:t>
            </a:r>
            <a:r>
              <a:rPr lang="en-US" b="1" dirty="0"/>
              <a:t> rebase – Rebase current branch.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pull – Pull latest changes from the server.</a:t>
            </a:r>
          </a:p>
          <a:p>
            <a:r>
              <a:rPr lang="en-US" b="1" dirty="0" err="1"/>
              <a:t>eden</a:t>
            </a:r>
            <a:r>
              <a:rPr lang="en-US" b="1" dirty="0"/>
              <a:t> push – Push local commits to the server.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clean – Remove untracked files.</a:t>
            </a:r>
          </a:p>
          <a:p>
            <a:r>
              <a:rPr lang="en-US" b="1" dirty="0" err="1"/>
              <a:t>eden</a:t>
            </a:r>
            <a:r>
              <a:rPr lang="en-US" b="1" dirty="0"/>
              <a:t> revert &lt;file&gt; – Revert changes in a file.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log – View commit history.</a:t>
            </a:r>
          </a:p>
          <a:p>
            <a:r>
              <a:rPr lang="en-US" b="1" dirty="0" err="1"/>
              <a:t>eden</a:t>
            </a:r>
            <a:r>
              <a:rPr lang="en-US" b="1" dirty="0"/>
              <a:t> blame &lt;file&gt; – Show who last modified each line.</a:t>
            </a:r>
          </a:p>
        </p:txBody>
      </p:sp>
    </p:spTree>
    <p:extLst>
      <p:ext uri="{BB962C8B-B14F-4D97-AF65-F5344CB8AC3E}">
        <p14:creationId xmlns:p14="http://schemas.microsoft.com/office/powerpoint/2010/main" val="276990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349A-9CA4-0090-F952-389EDBC4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6B6AF-3E44-7A4B-5831-40049D84692D}"/>
              </a:ext>
            </a:extLst>
          </p:cNvPr>
          <p:cNvSpPr txBox="1"/>
          <p:nvPr/>
        </p:nvSpPr>
        <p:spPr>
          <a:xfrm>
            <a:off x="245586" y="844957"/>
            <a:ext cx="10972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</a:rPr>
              <a:t>Buck2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build system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— a tool used to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compile code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build binaries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run tests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efficiently, especially in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large and complex software projects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It was developed by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Meta (Facebook)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to scale and speed up builds across their massive codebase.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BF652-6266-A334-7A38-B3DCC42E53A5}"/>
              </a:ext>
            </a:extLst>
          </p:cNvPr>
          <p:cNvSpPr txBox="1"/>
          <p:nvPr/>
        </p:nvSpPr>
        <p:spPr>
          <a:xfrm>
            <a:off x="1513840" y="287774"/>
            <a:ext cx="17475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Buck2</a:t>
            </a:r>
            <a:endParaRPr lang="en-US" dirty="0"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3DB3C9-6C4A-AE30-EAD6-982C72845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89742"/>
              </p:ext>
            </p:extLst>
          </p:nvPr>
        </p:nvGraphicFramePr>
        <p:xfrm>
          <a:off x="386080" y="1956138"/>
          <a:ext cx="10691812" cy="2560320"/>
        </p:xfrm>
        <a:graphic>
          <a:graphicData uri="http://schemas.openxmlformats.org/drawingml/2006/table">
            <a:tbl>
              <a:tblPr/>
              <a:tblGrid>
                <a:gridCol w="3434080">
                  <a:extLst>
                    <a:ext uri="{9D8B030D-6E8A-4147-A177-3AD203B41FA5}">
                      <a16:colId xmlns:a16="http://schemas.microsoft.com/office/drawing/2014/main" val="1462088108"/>
                    </a:ext>
                  </a:extLst>
                </a:gridCol>
                <a:gridCol w="7257732">
                  <a:extLst>
                    <a:ext uri="{9D8B030D-6E8A-4147-A177-3AD203B41FA5}">
                      <a16:colId xmlns:a16="http://schemas.microsoft.com/office/drawing/2014/main" val="393402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7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Compiling source code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Compiling C++, Rust, Java, Python, etc. into binaries or libraries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14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Managing dependencies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rebuilding what changed instead of everything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82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Testing automation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unit/integration tests as part of the build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65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Remote execution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Sending build tasks to fast remote servers (for speed)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2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Caching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Reusing previous build outputs to avoid redundant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Hermetic builds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builds are reproducible and consistent on all machines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127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0CE99B-F991-DE4F-55C9-FBD0BB50049C}"/>
              </a:ext>
            </a:extLst>
          </p:cNvPr>
          <p:cNvSpPr txBox="1"/>
          <p:nvPr/>
        </p:nvSpPr>
        <p:spPr>
          <a:xfrm>
            <a:off x="386080" y="4810760"/>
            <a:ext cx="93573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large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monorepo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(millions of files)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Multiple languages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(e.g. Python, Java, Rust, C++)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Need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fast incremental builds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Require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reliable, reproducible builds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Want to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run builds in the cloud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or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parallelized environments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294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DDD5-F2A8-FABB-1E39-227A8BCE0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2364F1-B82C-0605-7184-DD320A965FFD}"/>
              </a:ext>
            </a:extLst>
          </p:cNvPr>
          <p:cNvSpPr txBox="1"/>
          <p:nvPr/>
        </p:nvSpPr>
        <p:spPr>
          <a:xfrm>
            <a:off x="1513840" y="287774"/>
            <a:ext cx="17475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Buck2</a:t>
            </a:r>
            <a:endParaRPr lang="en-US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31801-2B5F-A1EE-AA68-CCEC5AB319E9}"/>
              </a:ext>
            </a:extLst>
          </p:cNvPr>
          <p:cNvSpPr txBox="1"/>
          <p:nvPr/>
        </p:nvSpPr>
        <p:spPr>
          <a:xfrm>
            <a:off x="203200" y="960458"/>
            <a:ext cx="413512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Real-World Example Workflow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Clone the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monorepo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Create BUCK file with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java_binary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()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Build with buck2 build //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app:my_app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Run with buck2 run //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app:my_app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Add tests → buck2 test //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app:test_suite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Push → CI runs buck2 test and buck2 build</a:t>
            </a:r>
            <a:endParaRPr lang="en-US" sz="1600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EC80E3-FE68-46BE-2D91-F1A0E38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62457"/>
              </p:ext>
            </p:extLst>
          </p:nvPr>
        </p:nvGraphicFramePr>
        <p:xfrm>
          <a:off x="4774248" y="960458"/>
          <a:ext cx="7123112" cy="3048000"/>
        </p:xfrm>
        <a:graphic>
          <a:graphicData uri="http://schemas.openxmlformats.org/drawingml/2006/table">
            <a:tbl>
              <a:tblPr/>
              <a:tblGrid>
                <a:gridCol w="2561272">
                  <a:extLst>
                    <a:ext uri="{9D8B030D-6E8A-4147-A177-3AD203B41FA5}">
                      <a16:colId xmlns:a16="http://schemas.microsoft.com/office/drawing/2014/main" val="1320764917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3065319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Command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89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build //path:target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Build a specified target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18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run //path:target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Build and run the target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6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buck2 test //path:test_target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Run unit or integration tests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06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query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</a:rPr>
                        <a:t>Query dependency graphs</a:t>
                      </a:r>
                      <a:endParaRPr lang="en-I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8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uquery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Use unconfigured query (similar to Bazel's cquery)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82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</a:rPr>
                        <a:t>buck2 clean</a:t>
                      </a:r>
                      <a:endParaRPr lang="en-I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Clean output cache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543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targets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List all buildable targets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362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audit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Inspect build rules and configurations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56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init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</a:rPr>
                        <a:t>Set up a new Buck2 workspace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12830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244A133-1D95-859C-9D44-F7CACA8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3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863B-10C7-B006-A6BD-EAD6BB12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143C7-1747-313F-71AA-D99F9760AEC8}"/>
              </a:ext>
            </a:extLst>
          </p:cNvPr>
          <p:cNvSpPr txBox="1"/>
          <p:nvPr/>
        </p:nvSpPr>
        <p:spPr>
          <a:xfrm>
            <a:off x="924560" y="287774"/>
            <a:ext cx="1778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  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Cmake</a:t>
            </a:r>
            <a:endParaRPr lang="en-US" dirty="0"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D30022-211A-89E7-513F-C791DA95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5A504-016F-C221-CD2F-6A7BCA565C80}"/>
              </a:ext>
            </a:extLst>
          </p:cNvPr>
          <p:cNvSpPr txBox="1"/>
          <p:nvPr/>
        </p:nvSpPr>
        <p:spPr>
          <a:xfrm>
            <a:off x="497840" y="851376"/>
            <a:ext cx="112064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b="0" i="0" dirty="0" err="1">
                <a:solidFill>
                  <a:srgbClr val="000000"/>
                </a:solidFill>
                <a:effectLst/>
              </a:rPr>
              <a:t>CMake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an open-source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build system generator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It doesn’t build software itself, but generates native build files (like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Makefiles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Ninja, Visual Studio projects) for various platforms and compilers from a single configuration file (CMakeLists.txt).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B147-5134-4D9A-D288-C89150FB6570}"/>
              </a:ext>
            </a:extLst>
          </p:cNvPr>
          <p:cNvSpPr txBox="1"/>
          <p:nvPr/>
        </p:nvSpPr>
        <p:spPr>
          <a:xfrm>
            <a:off x="497840" y="2080736"/>
            <a:ext cx="112064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404040"/>
                </a:solidFill>
                <a:effectLst/>
              </a:rPr>
              <a:t>Developers write CMakeLists.txt once, and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CMake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generates platform-specific build files.</a:t>
            </a:r>
            <a:endParaRPr lang="en-US" dirty="0">
              <a:effectLst/>
            </a:endParaRPr>
          </a:p>
          <a:p>
            <a:pPr algn="l" rtl="0"/>
            <a:r>
              <a:rPr lang="en-US" b="0" i="0" dirty="0" err="1">
                <a:solidFill>
                  <a:srgbClr val="404040"/>
                </a:solidFill>
                <a:effectLst/>
              </a:rPr>
              <a:t>CMake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is a </a:t>
            </a:r>
            <a:r>
              <a:rPr lang="en-US" b="0" i="1" dirty="0">
                <a:solidFill>
                  <a:srgbClr val="404040"/>
                </a:solidFill>
                <a:effectLst/>
              </a:rPr>
              <a:t>meta-build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tool: It creates build scripts for tools like Make/Ninja. Make/Ninja are </a:t>
            </a:r>
            <a:r>
              <a:rPr lang="en-US" b="0" i="1" dirty="0">
                <a:solidFill>
                  <a:srgbClr val="404040"/>
                </a:solidFill>
                <a:effectLst/>
              </a:rPr>
              <a:t>build executors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that run those scripts."</a:t>
            </a:r>
            <a:endParaRPr lang="en-US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27956-81C0-6777-86E7-ECF9C2968AE9}"/>
              </a:ext>
            </a:extLst>
          </p:cNvPr>
          <p:cNvSpPr txBox="1"/>
          <p:nvPr/>
        </p:nvSpPr>
        <p:spPr>
          <a:xfrm>
            <a:off x="304800" y="3484603"/>
            <a:ext cx="36261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Workflow Using CMakeLists.txt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E5B2B-F75E-CB5C-144E-5FA76FB27B16}"/>
              </a:ext>
            </a:extLst>
          </p:cNvPr>
          <p:cNvSpPr txBox="1"/>
          <p:nvPr/>
        </p:nvSpPr>
        <p:spPr>
          <a:xfrm>
            <a:off x="304800" y="4023480"/>
            <a:ext cx="232664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 Example:</a:t>
            </a:r>
          </a:p>
          <a:p>
            <a:r>
              <a:rPr lang="en-IN" dirty="0" err="1"/>
              <a:t>mkdir</a:t>
            </a:r>
            <a:r>
              <a:rPr lang="en-IN" dirty="0"/>
              <a:t> build</a:t>
            </a:r>
          </a:p>
          <a:p>
            <a:r>
              <a:rPr lang="en-IN" dirty="0"/>
              <a:t>cd build</a:t>
            </a:r>
          </a:p>
          <a:p>
            <a:r>
              <a:rPr lang="en-IN" dirty="0" err="1"/>
              <a:t>cmake</a:t>
            </a:r>
            <a:r>
              <a:rPr lang="en-IN" dirty="0"/>
              <a:t> ..</a:t>
            </a:r>
          </a:p>
          <a:p>
            <a:r>
              <a:rPr lang="en-IN" dirty="0"/>
              <a:t>make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2425-1F47-F3DE-E21F-4630EAAF384C}"/>
              </a:ext>
            </a:extLst>
          </p:cNvPr>
          <p:cNvSpPr txBox="1"/>
          <p:nvPr/>
        </p:nvSpPr>
        <p:spPr>
          <a:xfrm>
            <a:off x="4846320" y="3853935"/>
            <a:ext cx="66243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cmake</a:t>
            </a:r>
            <a:r>
              <a:rPr lang="en-IN" dirty="0"/>
              <a:t> .. → Uses CMakeLists.txt to generate native build files.</a:t>
            </a:r>
          </a:p>
          <a:p>
            <a:endParaRPr lang="en-IN" dirty="0"/>
          </a:p>
          <a:p>
            <a:r>
              <a:rPr lang="en-IN" dirty="0"/>
              <a:t>make (or chosen generator) → Builds the defined targets.</a:t>
            </a:r>
          </a:p>
        </p:txBody>
      </p:sp>
    </p:spTree>
    <p:extLst>
      <p:ext uri="{BB962C8B-B14F-4D97-AF65-F5344CB8AC3E}">
        <p14:creationId xmlns:p14="http://schemas.microsoft.com/office/powerpoint/2010/main" val="239494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735E-AF3D-4169-1203-A9AB8E926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814C74-CD20-484F-5A4D-D82C37BEA84F}"/>
              </a:ext>
            </a:extLst>
          </p:cNvPr>
          <p:cNvSpPr txBox="1"/>
          <p:nvPr/>
        </p:nvSpPr>
        <p:spPr>
          <a:xfrm>
            <a:off x="924560" y="287774"/>
            <a:ext cx="1778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  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Cmake</a:t>
            </a:r>
            <a:endParaRPr lang="en-US" dirty="0"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7C37DA-DE09-92B2-A94E-6846E317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2F3323-B04E-554E-3A4F-38252FC8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58" y="2042180"/>
            <a:ext cx="2110923" cy="367315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85FBB0-55B5-6DB0-863D-9B60C965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16768"/>
              </p:ext>
            </p:extLst>
          </p:nvPr>
        </p:nvGraphicFramePr>
        <p:xfrm>
          <a:off x="508000" y="2214204"/>
          <a:ext cx="6775904" cy="3740150"/>
        </p:xfrm>
        <a:graphic>
          <a:graphicData uri="http://schemas.openxmlformats.org/drawingml/2006/table">
            <a:tbl>
              <a:tblPr/>
              <a:tblGrid>
                <a:gridCol w="1805737">
                  <a:extLst>
                    <a:ext uri="{9D8B030D-6E8A-4147-A177-3AD203B41FA5}">
                      <a16:colId xmlns:a16="http://schemas.microsoft.com/office/drawing/2014/main" val="3553794636"/>
                    </a:ext>
                  </a:extLst>
                </a:gridCol>
                <a:gridCol w="4970167">
                  <a:extLst>
                    <a:ext uri="{9D8B030D-6E8A-4147-A177-3AD203B41FA5}">
                      <a16:colId xmlns:a16="http://schemas.microsoft.com/office/drawing/2014/main" val="1863747074"/>
                    </a:ext>
                  </a:extLst>
                </a:gridCol>
              </a:tblGrid>
              <a:tr h="293345">
                <a:tc>
                  <a:txBody>
                    <a:bodyPr/>
                    <a:lstStyle/>
                    <a:p>
                      <a:r>
                        <a:rPr lang="en-IN" sz="1400" b="1"/>
                        <a:t>Function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Explanation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47724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Define build targets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Specifies executables, libraries, and other build outputs.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732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Handle dependencies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Declares internal (source files) and external (packages) dependencies.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31717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Set compiler options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flags for compilers, linkers, and preprocessor defines.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28049"/>
                  </a:ext>
                </a:extLst>
              </a:tr>
              <a:tr h="293345">
                <a:tc>
                  <a:txBody>
                    <a:bodyPr/>
                    <a:lstStyle/>
                    <a:p>
                      <a:r>
                        <a:rPr lang="en-IN" sz="1400" b="1"/>
                        <a:t>Specify include paths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Tells the compiler where to look for header files.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233989"/>
                  </a:ext>
                </a:extLst>
              </a:tr>
              <a:tr h="293345">
                <a:tc>
                  <a:txBody>
                    <a:bodyPr/>
                    <a:lstStyle/>
                    <a:p>
                      <a:r>
                        <a:rPr lang="en-IN" sz="1400" b="1"/>
                        <a:t>Installation rules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how and where to install build products.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14909"/>
                  </a:ext>
                </a:extLst>
              </a:tr>
              <a:tr h="293345">
                <a:tc>
                  <a:txBody>
                    <a:bodyPr/>
                    <a:lstStyle/>
                    <a:p>
                      <a:r>
                        <a:rPr lang="en-IN" sz="1400" b="1" dirty="0"/>
                        <a:t>Testing setup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Enables test discovery and integration with </a:t>
                      </a:r>
                      <a:r>
                        <a:rPr lang="en-US" sz="1400" dirty="0" err="1"/>
                        <a:t>CTest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44626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/>
                        <a:t>Cross-platform logic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conditional logic for platform/toolchain-specific behaviors.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204103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Packaging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Integrates with tools like </a:t>
                      </a:r>
                      <a:r>
                        <a:rPr lang="en-US" sz="1400" dirty="0" err="1"/>
                        <a:t>CPack</a:t>
                      </a:r>
                      <a:r>
                        <a:rPr lang="en-US" sz="1400" dirty="0"/>
                        <a:t> for generating installers.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303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E1E26F-C12A-8B20-407F-7176213ED801}"/>
              </a:ext>
            </a:extLst>
          </p:cNvPr>
          <p:cNvSpPr txBox="1"/>
          <p:nvPr/>
        </p:nvSpPr>
        <p:spPr>
          <a:xfrm>
            <a:off x="507999" y="828387"/>
            <a:ext cx="109817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The CMakeLists.txt file is </a:t>
            </a:r>
            <a:r>
              <a:rPr lang="en-IN" dirty="0" err="1"/>
              <a:t>CMake’s</a:t>
            </a:r>
            <a:r>
              <a:rPr lang="en-IN" dirty="0"/>
              <a:t> project manifest that contains directives and instructions </a:t>
            </a:r>
            <a:r>
              <a:rPr lang="en-IN" dirty="0" err="1"/>
              <a:t>CMake</a:t>
            </a:r>
            <a:r>
              <a:rPr lang="en-IN" dirty="0"/>
              <a:t> uses to generate native build tools like </a:t>
            </a:r>
            <a:r>
              <a:rPr lang="en-IN" dirty="0" err="1"/>
              <a:t>Makefiles</a:t>
            </a:r>
            <a:r>
              <a:rPr lang="en-IN" dirty="0"/>
              <a:t>, Ninja, or Visual Studio project files.</a:t>
            </a:r>
          </a:p>
        </p:txBody>
      </p:sp>
    </p:spTree>
    <p:extLst>
      <p:ext uri="{BB962C8B-B14F-4D97-AF65-F5344CB8AC3E}">
        <p14:creationId xmlns:p14="http://schemas.microsoft.com/office/powerpoint/2010/main" val="269010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24281-460B-476C-70B6-26D98967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99DF45-2C3C-3710-E628-736629F898C5}"/>
              </a:ext>
            </a:extLst>
          </p:cNvPr>
          <p:cNvSpPr txBox="1"/>
          <p:nvPr/>
        </p:nvSpPr>
        <p:spPr>
          <a:xfrm>
            <a:off x="1513840" y="287774"/>
            <a:ext cx="17475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</a:rPr>
              <a:t>Cmake</a:t>
            </a:r>
            <a:endParaRPr lang="en-US" dirty="0"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90DADB-18DF-18A0-D552-CE232D08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CF695-DDFB-E218-B2D2-188541B19EA5}"/>
              </a:ext>
            </a:extLst>
          </p:cNvPr>
          <p:cNvSpPr txBox="1"/>
          <p:nvPr/>
        </p:nvSpPr>
        <p:spPr>
          <a:xfrm>
            <a:off x="772160" y="1002715"/>
            <a:ext cx="393192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Sample for Executable Project</a:t>
            </a:r>
          </a:p>
          <a:p>
            <a:r>
              <a:rPr lang="en-US" b="1" dirty="0"/>
              <a:t>Project structure: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626EC-FAD1-F05B-C65E-09F8A3EE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168822"/>
            <a:ext cx="3188829" cy="1350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F00FD-E25E-7524-3F51-3079C0DE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78" y="1415366"/>
            <a:ext cx="5161697" cy="4410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7A43C-E452-8E7B-E3DD-77A81F1B5C76}"/>
              </a:ext>
            </a:extLst>
          </p:cNvPr>
          <p:cNvSpPr txBox="1"/>
          <p:nvPr/>
        </p:nvSpPr>
        <p:spPr>
          <a:xfrm>
            <a:off x="6716225" y="835160"/>
            <a:ext cx="42568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CMakeLists.txt (for Executable)</a:t>
            </a:r>
          </a:p>
        </p:txBody>
      </p:sp>
    </p:spTree>
    <p:extLst>
      <p:ext uri="{BB962C8B-B14F-4D97-AF65-F5344CB8AC3E}">
        <p14:creationId xmlns:p14="http://schemas.microsoft.com/office/powerpoint/2010/main" val="303881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1BE3-5F10-AA04-B9F6-521DB234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151615-4451-F278-1064-6872D198A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45999"/>
              </p:ext>
            </p:extLst>
          </p:nvPr>
        </p:nvGraphicFramePr>
        <p:xfrm>
          <a:off x="976993" y="1331685"/>
          <a:ext cx="10180863" cy="343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153">
                  <a:extLst>
                    <a:ext uri="{9D8B030D-6E8A-4147-A177-3AD203B41FA5}">
                      <a16:colId xmlns:a16="http://schemas.microsoft.com/office/drawing/2014/main" val="1613145839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4290790487"/>
                    </a:ext>
                  </a:extLst>
                </a:gridCol>
                <a:gridCol w="7733006">
                  <a:extLst>
                    <a:ext uri="{9D8B030D-6E8A-4147-A177-3AD203B41FA5}">
                      <a16:colId xmlns:a16="http://schemas.microsoft.com/office/drawing/2014/main" val="1671994969"/>
                    </a:ext>
                  </a:extLst>
                </a:gridCol>
              </a:tblGrid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Mercurial (hg):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2"/>
                        </a:rPr>
                        <a:t>https://www.mercurial-scm.org/guide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2374465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Buck2: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https://buck2.build/docs/about/getting_started/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190511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VS Code @ Meta: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2776404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Phabricator: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https://releases.llvm.org/17.0.1/docs/Phabricator.html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874433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EdenSCM: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3"/>
                        </a:rPr>
                        <a:t>https://github.com/bergwolf/eden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077569"/>
                  </a:ext>
                </a:extLst>
              </a:tr>
              <a:tr h="7568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CMake</a:t>
                      </a:r>
                      <a:r>
                        <a:rPr lang="en-US" sz="1400" b="1" u="none" strike="noStrike" dirty="0">
                          <a:effectLst/>
                        </a:rPr>
                        <a:t>: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https://cmake.org/cmake/help/latest/manual/cmake-commands.7.html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9369128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LLVM/Clang: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4"/>
                        </a:rPr>
                        <a:t>https://clang.llvm.org/docs/ClangCommandLineReference.html</a:t>
                      </a:r>
                      <a:endParaRPr lang="en-US" sz="18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3234786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Gtest</a:t>
                      </a:r>
                      <a:r>
                        <a:rPr lang="en-US" sz="1400" b="1" u="none" strike="noStrike" dirty="0">
                          <a:effectLst/>
                        </a:rPr>
                        <a:t> (</a:t>
                      </a:r>
                      <a:r>
                        <a:rPr lang="en-US" sz="1400" b="1" u="none" strike="noStrike" dirty="0" err="1">
                          <a:effectLst/>
                        </a:rPr>
                        <a:t>googletest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5"/>
                        </a:rPr>
                        <a:t>https://google.github.io/googletest/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92657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B6C439-73BA-E338-CB93-7F05F5016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96513"/>
              </p:ext>
            </p:extLst>
          </p:nvPr>
        </p:nvGraphicFramePr>
        <p:xfrm>
          <a:off x="976992" y="4767945"/>
          <a:ext cx="10180863" cy="382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153">
                  <a:extLst>
                    <a:ext uri="{9D8B030D-6E8A-4147-A177-3AD203B41FA5}">
                      <a16:colId xmlns:a16="http://schemas.microsoft.com/office/drawing/2014/main" val="2222868535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520228197"/>
                    </a:ext>
                  </a:extLst>
                </a:gridCol>
                <a:gridCol w="7733006">
                  <a:extLst>
                    <a:ext uri="{9D8B030D-6E8A-4147-A177-3AD203B41FA5}">
                      <a16:colId xmlns:a16="http://schemas.microsoft.com/office/drawing/2014/main" val="1758393633"/>
                    </a:ext>
                  </a:extLst>
                </a:gridCol>
              </a:tblGrid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Gcov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>
                          <a:hlinkClick r:id="rId6"/>
                        </a:rPr>
                        <a:t>Gcov</a:t>
                      </a:r>
                      <a:r>
                        <a:rPr lang="en-US" dirty="0">
                          <a:hlinkClick r:id="rId6"/>
                        </a:rPr>
                        <a:t> (Using the GNU Compiler Collection (GCC))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786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9BBBF-C4D5-5470-0ECD-AE2200BF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82FED-E354-50BC-395D-D36E4ACB7CB8}"/>
              </a:ext>
            </a:extLst>
          </p:cNvPr>
          <p:cNvSpPr txBox="1"/>
          <p:nvPr/>
        </p:nvSpPr>
        <p:spPr>
          <a:xfrm>
            <a:off x="2786743" y="120134"/>
            <a:ext cx="23034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LLVM/Clang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AC306D-74C7-C09E-A2DC-D338E8161F9F}"/>
              </a:ext>
            </a:extLst>
          </p:cNvPr>
          <p:cNvSpPr txBox="1"/>
          <p:nvPr/>
        </p:nvSpPr>
        <p:spPr>
          <a:xfrm>
            <a:off x="416560" y="834797"/>
            <a:ext cx="11582400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LLVM (Low-Level Virtual Machine)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is a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modular, reusable compiler infrastructure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designed for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compile-time, link-time, </a:t>
            </a:r>
          </a:p>
          <a:p>
            <a:pPr algn="l" rtl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run-time, and idle-time optimization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of programs.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It is not just a virtual machine—it’s a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toolchain and backend framework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for building compilers, code analyzers, debuggers, and JIT engines.</a:t>
            </a:r>
            <a:endParaRPr lang="en-US" sz="16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E21A0-931D-FE10-2A76-BCEA3C97BBD5}"/>
              </a:ext>
            </a:extLst>
          </p:cNvPr>
          <p:cNvSpPr txBox="1"/>
          <p:nvPr/>
        </p:nvSpPr>
        <p:spPr>
          <a:xfrm>
            <a:off x="416560" y="2274838"/>
            <a:ext cx="1097280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</a:rPr>
              <a:t>Clang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 is a </a:t>
            </a:r>
            <a:r>
              <a:rPr lang="en-IN" sz="1600" b="1" i="0" dirty="0">
                <a:solidFill>
                  <a:srgbClr val="000000"/>
                </a:solidFill>
                <a:effectLst/>
              </a:rPr>
              <a:t>C, C++, and Objective-C front end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 for LLVM. It parses source code and generates LLVM Intermediate Representation (IR).</a:t>
            </a:r>
            <a:endParaRPr lang="en-IN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</a:rPr>
              <a:t>Clang is designed to be:</a:t>
            </a:r>
            <a:endParaRPr lang="en-IN" sz="1600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</a:rPr>
              <a:t>Fast</a:t>
            </a:r>
            <a:endParaRPr lang="en-IN" sz="1600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</a:rPr>
              <a:t>Modular</a:t>
            </a:r>
            <a:endParaRPr lang="en-IN" sz="1600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</a:rPr>
              <a:t>User-friendly with GCC-compatible flags</a:t>
            </a:r>
            <a:endParaRPr lang="en-IN" sz="1600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</a:rPr>
              <a:t>Better diagnostics and tooling support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564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CE8A5-B70E-5255-E39B-1E2534CD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C36A0-9541-35AD-CF2E-3C94C52E42A5}"/>
              </a:ext>
            </a:extLst>
          </p:cNvPr>
          <p:cNvSpPr txBox="1"/>
          <p:nvPr/>
        </p:nvSpPr>
        <p:spPr>
          <a:xfrm>
            <a:off x="2786743" y="120134"/>
            <a:ext cx="4430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LLVM Key Components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171689-501F-16AB-D3C3-EE3D6C313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80308"/>
              </p:ext>
            </p:extLst>
          </p:nvPr>
        </p:nvGraphicFramePr>
        <p:xfrm>
          <a:off x="280102" y="1064260"/>
          <a:ext cx="6557578" cy="4401824"/>
        </p:xfrm>
        <a:graphic>
          <a:graphicData uri="http://schemas.openxmlformats.org/drawingml/2006/table">
            <a:tbl>
              <a:tblPr/>
              <a:tblGrid>
                <a:gridCol w="1551451">
                  <a:extLst>
                    <a:ext uri="{9D8B030D-6E8A-4147-A177-3AD203B41FA5}">
                      <a16:colId xmlns:a16="http://schemas.microsoft.com/office/drawing/2014/main" val="381629785"/>
                    </a:ext>
                  </a:extLst>
                </a:gridCol>
                <a:gridCol w="5006127">
                  <a:extLst>
                    <a:ext uri="{9D8B030D-6E8A-4147-A177-3AD203B41FA5}">
                      <a16:colId xmlns:a16="http://schemas.microsoft.com/office/drawing/2014/main" val="3362385051"/>
                    </a:ext>
                  </a:extLst>
                </a:gridCol>
              </a:tblGrid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600" b="1" i="0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lang="en-IN" sz="1600" b="1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600" b="1" i="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600" b="1" dirty="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2315962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Clang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</a:rPr>
                        <a:t>C/C++/Obj-C frontend → LLVM IR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453005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LLVM IR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</a:rPr>
                        <a:t>Language-independent intermediate code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579664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opt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</a:rPr>
                        <a:t>LLVM Optimizer: applies IR-level optimizations</a:t>
                      </a:r>
                      <a:endParaRPr lang="en-US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678481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llc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</a:rPr>
                        <a:t>Converts LLVM IR to machine code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316150"/>
                  </a:ext>
                </a:extLst>
              </a:tr>
              <a:tr h="716576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clang++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</a:rPr>
                        <a:t>Compiles C++ using Clang frontend and LLVM backend</a:t>
                      </a:r>
                      <a:endParaRPr lang="en-US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408390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llvm-as/llc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nn-NO" sz="1200" b="0" i="0">
                          <a:solidFill>
                            <a:srgbClr val="000000"/>
                          </a:solidFill>
                          <a:effectLst/>
                        </a:rPr>
                        <a:t>Assembler/Disassembler for LLVM IR</a:t>
                      </a:r>
                      <a:endParaRPr lang="nn-NO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894491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libclang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</a:rPr>
                        <a:t>C API for tooling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41354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clangd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</a:rPr>
                        <a:t>Language server for IDE tooling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059756"/>
                  </a:ext>
                </a:extLst>
              </a:tr>
              <a:tr h="409472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</a:rPr>
                        <a:t>LLVM Passes</a:t>
                      </a:r>
                      <a:endParaRPr lang="en-IN" sz="120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fr-FR" sz="1200" b="0" i="0" dirty="0" err="1">
                          <a:solidFill>
                            <a:srgbClr val="000000"/>
                          </a:solidFill>
                          <a:effectLst/>
                        </a:rPr>
                        <a:t>Optimization</a:t>
                      </a:r>
                      <a:r>
                        <a:rPr lang="fr-FR" sz="1200" b="0" i="0" dirty="0">
                          <a:solidFill>
                            <a:srgbClr val="000000"/>
                          </a:solidFill>
                          <a:effectLst/>
                        </a:rPr>
                        <a:t> passes (</a:t>
                      </a:r>
                      <a:r>
                        <a:rPr lang="fr-FR" sz="1200" b="0" i="0" dirty="0" err="1">
                          <a:solidFill>
                            <a:srgbClr val="000000"/>
                          </a:solidFill>
                          <a:effectLst/>
                        </a:rPr>
                        <a:t>inline</a:t>
                      </a:r>
                      <a:r>
                        <a:rPr lang="fr-FR" sz="1200" b="0" i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fr-FR" sz="1200" b="0" i="0" dirty="0" err="1">
                          <a:solidFill>
                            <a:srgbClr val="000000"/>
                          </a:solidFill>
                          <a:effectLst/>
                        </a:rPr>
                        <a:t>loop</a:t>
                      </a:r>
                      <a:r>
                        <a:rPr lang="fr-FR" sz="1200" b="0" i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fr-FR" sz="1200" b="0" i="0" dirty="0" err="1">
                          <a:solidFill>
                            <a:srgbClr val="000000"/>
                          </a:solidFill>
                          <a:effectLst/>
                        </a:rPr>
                        <a:t>unroll</a:t>
                      </a:r>
                      <a:r>
                        <a:rPr lang="fr-FR" sz="1200" b="0" i="0" dirty="0">
                          <a:solidFill>
                            <a:srgbClr val="000000"/>
                          </a:solidFill>
                          <a:effectLst/>
                        </a:rPr>
                        <a:t>, etc.)</a:t>
                      </a:r>
                      <a:endParaRPr lang="fr-FR" sz="1200" dirty="0">
                        <a:effectLst/>
                      </a:endParaRPr>
                    </a:p>
                  </a:txBody>
                  <a:tcPr marL="86980" marR="86980" marT="43490" marB="434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56146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4465F44-C0CA-FB61-A93A-667E79C81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222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1DDDC9-44A3-3AB3-D57C-2611884FD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79" y="1106740"/>
            <a:ext cx="2159702" cy="3660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098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EB0EC-B7FE-3C81-8215-D84D8C70B45E}"/>
              </a:ext>
            </a:extLst>
          </p:cNvPr>
          <p:cNvSpPr txBox="1"/>
          <p:nvPr/>
        </p:nvSpPr>
        <p:spPr>
          <a:xfrm>
            <a:off x="315687" y="1281061"/>
            <a:ext cx="1176745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b="0" i="0" u="none" strike="noStrike" baseline="0" dirty="0">
              <a:solidFill>
                <a:srgbClr val="000000"/>
              </a:solidFill>
              <a:latin typeface="Canva Sans Medium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1.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Mercurial (hg)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Source control system used to manage code versions.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2.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EdenSCM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"/>
              </a:rPr>
              <a:t>Enhances Mercurial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with scalable performance for large repositories.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3.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VS Code @ Meta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Developer environment that interacts with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nva Sans"/>
              </a:rPr>
              <a:t>EdenSCM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 for code editing.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4.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Phabricator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Used for code review and collaboration, integrated with VS Code.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5.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Buck2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Build system triggered post-review for compiling code.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6.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CMake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Generates build con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gurations used by Buck2.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7.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LLVM/Clang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Compiles the code using con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gurations 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nva Sans"/>
              </a:rPr>
              <a:t>CMake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8.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Gtest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(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googletest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Runs unit tests on the compiled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F4A2E-C803-40C7-7325-5AF88809289B}"/>
              </a:ext>
            </a:extLst>
          </p:cNvPr>
          <p:cNvSpPr txBox="1"/>
          <p:nvPr/>
        </p:nvSpPr>
        <p:spPr>
          <a:xfrm>
            <a:off x="1752600" y="141905"/>
            <a:ext cx="7957458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    Meta </a:t>
            </a:r>
            <a:r>
              <a:rPr lang="en-US" sz="2400" b="1" dirty="0"/>
              <a:t>Software development tools and environments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5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5B87D-B6F1-C889-C434-B989BC923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60810-E3F6-DF00-29FC-D9B0B508962A}"/>
              </a:ext>
            </a:extLst>
          </p:cNvPr>
          <p:cNvSpPr txBox="1"/>
          <p:nvPr/>
        </p:nvSpPr>
        <p:spPr>
          <a:xfrm>
            <a:off x="3627550" y="191254"/>
            <a:ext cx="44304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404040"/>
                </a:solidFill>
              </a:rPr>
              <a:t>           Compare Clang with GCC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8A4AC-2554-093B-18A7-29B6ED84228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5B57D9-DF2A-E5B2-250F-CAC0537F5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8292"/>
              </p:ext>
            </p:extLst>
          </p:nvPr>
        </p:nvGraphicFramePr>
        <p:xfrm>
          <a:off x="636547" y="1349174"/>
          <a:ext cx="10412493" cy="3790320"/>
        </p:xfrm>
        <a:graphic>
          <a:graphicData uri="http://schemas.openxmlformats.org/drawingml/2006/table">
            <a:tbl>
              <a:tblPr/>
              <a:tblGrid>
                <a:gridCol w="2269213">
                  <a:extLst>
                    <a:ext uri="{9D8B030D-6E8A-4147-A177-3AD203B41FA5}">
                      <a16:colId xmlns:a16="http://schemas.microsoft.com/office/drawing/2014/main" val="4151211742"/>
                    </a:ext>
                  </a:extLst>
                </a:gridCol>
                <a:gridCol w="4672449">
                  <a:extLst>
                    <a:ext uri="{9D8B030D-6E8A-4147-A177-3AD203B41FA5}">
                      <a16:colId xmlns:a16="http://schemas.microsoft.com/office/drawing/2014/main" val="380844535"/>
                    </a:ext>
                  </a:extLst>
                </a:gridCol>
                <a:gridCol w="3470831">
                  <a:extLst>
                    <a:ext uri="{9D8B030D-6E8A-4147-A177-3AD203B41FA5}">
                      <a16:colId xmlns:a16="http://schemas.microsoft.com/office/drawing/2014/main" val="1355156722"/>
                    </a:ext>
                  </a:extLst>
                </a:gridCol>
              </a:tblGrid>
              <a:tr h="35620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 dirty="0">
                          <a:solidFill>
                            <a:srgbClr val="404040"/>
                          </a:solidFill>
                          <a:effectLst/>
                        </a:rPr>
                        <a:t>Aspect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 dirty="0">
                          <a:solidFill>
                            <a:srgbClr val="404040"/>
                          </a:solidFill>
                          <a:effectLst/>
                        </a:rPr>
                        <a:t>Clang (LLVM)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GCC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027549"/>
                  </a:ext>
                </a:extLst>
              </a:tr>
              <a:tr h="623358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Architecture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 dirty="0">
                          <a:solidFill>
                            <a:srgbClr val="404040"/>
                          </a:solidFill>
                          <a:effectLst/>
                        </a:rPr>
                        <a:t>Modular (frontend + optimizer + backend)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>
                          <a:solidFill>
                            <a:srgbClr val="404040"/>
                          </a:solidFill>
                          <a:effectLst/>
                        </a:rPr>
                        <a:t>Monolithic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770169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Compile Speed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 dirty="0">
                          <a:solidFill>
                            <a:srgbClr val="404040"/>
                          </a:solidFill>
                          <a:effectLst/>
                        </a:rPr>
                        <a:t>1.5–2× faster (avg.)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>
                          <a:solidFill>
                            <a:srgbClr val="404040"/>
                          </a:solidFill>
                          <a:effectLst/>
                        </a:rPr>
                        <a:t>Slower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49733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Memory Usage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>
                          <a:solidFill>
                            <a:srgbClr val="404040"/>
                          </a:solidFill>
                          <a:effectLst/>
                        </a:rPr>
                        <a:t>Lower footprint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>
                          <a:solidFill>
                            <a:srgbClr val="404040"/>
                          </a:solidFill>
                          <a:effectLst/>
                        </a:rPr>
                        <a:t>Higher (especially for templates)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507733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Diagnostics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>
                          <a:solidFill>
                            <a:srgbClr val="404040"/>
                          </a:solidFill>
                          <a:effectLst/>
                        </a:rPr>
                        <a:t>Clear, colorized, actionable errors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 dirty="0">
                          <a:solidFill>
                            <a:srgbClr val="404040"/>
                          </a:solidFill>
                          <a:effectLst/>
                        </a:rPr>
                        <a:t>Less user-friendly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481268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Sanitizers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>
                          <a:solidFill>
                            <a:srgbClr val="404040"/>
                          </a:solidFill>
                          <a:effectLst/>
                        </a:rPr>
                        <a:t>ASan, UBSan, TSan, MSan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 dirty="0">
                          <a:solidFill>
                            <a:srgbClr val="404040"/>
                          </a:solidFill>
                          <a:effectLst/>
                        </a:rPr>
                        <a:t>Limited support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69109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License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>
                          <a:solidFill>
                            <a:srgbClr val="404040"/>
                          </a:solidFill>
                          <a:effectLst/>
                        </a:rPr>
                        <a:t>Apache 2.0 (business-friendly)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 dirty="0">
                          <a:solidFill>
                            <a:srgbClr val="404040"/>
                          </a:solidFill>
                          <a:effectLst/>
                        </a:rPr>
                        <a:t>GPL (copyleft)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156245"/>
                  </a:ext>
                </a:extLst>
              </a:tr>
              <a:tr h="356205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C++ Standards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800" b="0" i="0">
                          <a:solidFill>
                            <a:srgbClr val="404040"/>
                          </a:solidFill>
                          <a:effectLst/>
                        </a:rPr>
                        <a:t>Faster adoption of C++20/23</a:t>
                      </a:r>
                      <a:endParaRPr lang="en-US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800" b="0" i="0" dirty="0">
                          <a:solidFill>
                            <a:srgbClr val="404040"/>
                          </a:solidFill>
                          <a:effectLst/>
                        </a:rPr>
                        <a:t>Slower to implement new features</a:t>
                      </a:r>
                      <a:endParaRPr lang="en-US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717413"/>
                  </a:ext>
                </a:extLst>
              </a:tr>
              <a:tr h="623358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>
                          <a:solidFill>
                            <a:srgbClr val="404040"/>
                          </a:solidFill>
                          <a:effectLst/>
                        </a:rPr>
                        <a:t>Debug Info</a:t>
                      </a:r>
                      <a:endParaRPr lang="en-IN" sz="180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 dirty="0">
                          <a:solidFill>
                            <a:srgbClr val="404040"/>
                          </a:solidFill>
                          <a:effectLst/>
                        </a:rPr>
                        <a:t>Better DWARF5 support (GDB, LLDB)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0" i="0" dirty="0">
                          <a:solidFill>
                            <a:srgbClr val="404040"/>
                          </a:solidFill>
                          <a:effectLst/>
                        </a:rPr>
                        <a:t>Mature but less optimized</a:t>
                      </a:r>
                      <a:endParaRPr lang="en-IN" sz="1800" dirty="0">
                        <a:effectLst/>
                      </a:endParaRPr>
                    </a:p>
                  </a:txBody>
                  <a:tcPr marL="89051" marR="89051" marT="44526" marB="4452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72516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984D101-DB37-359D-97F3-5960FC2F5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2182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2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1EC4E-F1AF-A388-3B06-F5AEB150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62671-28D4-5FBA-C27E-6AFF19A7884B}"/>
              </a:ext>
            </a:extLst>
          </p:cNvPr>
          <p:cNvSpPr txBox="1"/>
          <p:nvPr/>
        </p:nvSpPr>
        <p:spPr>
          <a:xfrm>
            <a:off x="1769828" y="272534"/>
            <a:ext cx="469101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/>
              <a:t>Common Clang/LLVM Commands</a:t>
            </a:r>
            <a:endParaRPr lang="en-IN" dirty="0"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83774F-2C7A-5A55-E022-4C90886CC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68985"/>
              </p:ext>
            </p:extLst>
          </p:nvPr>
        </p:nvGraphicFramePr>
        <p:xfrm>
          <a:off x="1231348" y="1529653"/>
          <a:ext cx="8410092" cy="3798694"/>
        </p:xfrm>
        <a:graphic>
          <a:graphicData uri="http://schemas.openxmlformats.org/drawingml/2006/table">
            <a:tbl>
              <a:tblPr/>
              <a:tblGrid>
                <a:gridCol w="3127292">
                  <a:extLst>
                    <a:ext uri="{9D8B030D-6E8A-4147-A177-3AD203B41FA5}">
                      <a16:colId xmlns:a16="http://schemas.microsoft.com/office/drawing/2014/main" val="164321838"/>
                    </a:ext>
                  </a:extLst>
                </a:gridCol>
                <a:gridCol w="5282800">
                  <a:extLst>
                    <a:ext uri="{9D8B030D-6E8A-4147-A177-3AD203B41FA5}">
                      <a16:colId xmlns:a16="http://schemas.microsoft.com/office/drawing/2014/main" val="2834841620"/>
                    </a:ext>
                  </a:extLst>
                </a:gridCol>
              </a:tblGrid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</a:rPr>
                        <a:t>Purpose</a:t>
                      </a:r>
                      <a:endParaRPr lang="en-IN" sz="1800" b="1" dirty="0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</a:rPr>
                        <a:t>Command</a:t>
                      </a:r>
                      <a:endParaRPr lang="en-IN" sz="1800" b="1" dirty="0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86208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Compile C file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fr-FR" sz="1400" b="1" i="0">
                          <a:solidFill>
                            <a:srgbClr val="000000"/>
                          </a:solidFill>
                          <a:effectLst/>
                        </a:rPr>
                        <a:t>clang main.c -o main</a:t>
                      </a:r>
                      <a:endParaRPr lang="fr-FR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260215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Compile C++ file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fr-FR" sz="1400" b="1" i="0">
                          <a:solidFill>
                            <a:srgbClr val="000000"/>
                          </a:solidFill>
                          <a:effectLst/>
                        </a:rPr>
                        <a:t>clang++ main.cpp -o main</a:t>
                      </a:r>
                      <a:endParaRPr lang="fr-FR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06410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Compile with optimization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pt-BR" sz="1400" b="1" i="0">
                          <a:solidFill>
                            <a:srgbClr val="000000"/>
                          </a:solidFill>
                          <a:effectLst/>
                        </a:rPr>
                        <a:t>clang -O2 main.c -o main</a:t>
                      </a:r>
                      <a:endParaRPr lang="pt-BR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600848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Generate LLVM IR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pt-BR" sz="1400" b="1" i="0">
                          <a:solidFill>
                            <a:srgbClr val="000000"/>
                          </a:solidFill>
                          <a:effectLst/>
                        </a:rPr>
                        <a:t>clang -S -emit-llvm main.c -o main.ll</a:t>
                      </a:r>
                      <a:endParaRPr lang="pt-BR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392446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Static code analysis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clang-tidy main.c -- -I./include</a:t>
                      </a:r>
                      <a:endParaRPr lang="en-US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105723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Code formatting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clang-format -i main.c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385081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Compile with sanitizer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clang -fsanitize=address main.c -o main</a:t>
                      </a:r>
                      <a:endParaRPr lang="en-US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026659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Dump AST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clang -Xclang -ast-dump -fsyntax-only main.c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743757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Disassemble LLVM IR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llvm-dis main.bc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337492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Compile IR to object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pt-BR" sz="1400" b="1" i="0">
                          <a:solidFill>
                            <a:srgbClr val="000000"/>
                          </a:solidFill>
                          <a:effectLst/>
                        </a:rPr>
                        <a:t>llc main.ll -o main.o</a:t>
                      </a:r>
                      <a:endParaRPr lang="pt-BR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7778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Link object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fr-FR" sz="1400" b="1" i="0">
                          <a:solidFill>
                            <a:srgbClr val="000000"/>
                          </a:solidFill>
                          <a:effectLst/>
                        </a:rPr>
                        <a:t>clang main.o -o main</a:t>
                      </a:r>
                      <a:endParaRPr lang="fr-FR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02149"/>
                  </a:ext>
                </a:extLst>
              </a:tr>
              <a:tr h="287704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Convert ELF to binary</a:t>
                      </a:r>
                      <a:endParaRPr lang="en-IN" sz="1400" b="1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 dirty="0" err="1">
                          <a:solidFill>
                            <a:srgbClr val="000000"/>
                          </a:solidFill>
                          <a:effectLst/>
                        </a:rPr>
                        <a:t>llvm-objcopy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</a:rPr>
                        <a:t> -O binary </a:t>
                      </a:r>
                      <a:r>
                        <a:rPr lang="en-IN" sz="1400" b="1" i="0" dirty="0" err="1">
                          <a:solidFill>
                            <a:srgbClr val="000000"/>
                          </a:solidFill>
                          <a:effectLst/>
                        </a:rPr>
                        <a:t>main.elf</a:t>
                      </a: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IN" sz="1400" b="1" i="0" dirty="0" err="1">
                          <a:solidFill>
                            <a:srgbClr val="000000"/>
                          </a:solidFill>
                          <a:effectLst/>
                        </a:rPr>
                        <a:t>main.bin</a:t>
                      </a:r>
                      <a:endParaRPr lang="en-IN" sz="1400" b="1" dirty="0">
                        <a:effectLst/>
                      </a:endParaRPr>
                    </a:p>
                  </a:txBody>
                  <a:tcPr marL="71926" marR="71926" marT="35963" marB="35963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6565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DB0132A-A53B-B3F8-98A6-0B16B70E8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222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4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618A-8D57-482B-4A02-D34733FE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5A38B-1BDB-91EA-8DE0-3DEFD3F40BB8}"/>
              </a:ext>
            </a:extLst>
          </p:cNvPr>
          <p:cNvSpPr txBox="1"/>
          <p:nvPr/>
        </p:nvSpPr>
        <p:spPr>
          <a:xfrm>
            <a:off x="1513114" y="118195"/>
            <a:ext cx="2710543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nva Sans"/>
              </a:rPr>
              <a:t>   Phabricator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A1996-176C-45C3-805D-6B4A3C38E462}"/>
              </a:ext>
            </a:extLst>
          </p:cNvPr>
          <p:cNvSpPr txBox="1"/>
          <p:nvPr/>
        </p:nvSpPr>
        <p:spPr>
          <a:xfrm>
            <a:off x="309826" y="808008"/>
            <a:ext cx="1128848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Phabricator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is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open-source, web-based suite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of tools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peer code review, project management, and code repository browsing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, originally developed by Facebook. It helps software teams collaborate efficiently during development, especially for large-scale and long-term projects.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DAB15F-4860-975D-2F44-6C0887812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--install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05ECD-5442-6316-901F-CAFD4247580F}"/>
              </a:ext>
            </a:extLst>
          </p:cNvPr>
          <p:cNvSpPr txBox="1"/>
          <p:nvPr/>
        </p:nvSpPr>
        <p:spPr>
          <a:xfrm>
            <a:off x="233680" y="1897931"/>
            <a:ext cx="95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Peer Code Review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Ensures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code quality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readability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functional correctness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061ED5-0353-5A42-CF7F-2B0EDEAF615E}"/>
              </a:ext>
            </a:extLst>
          </p:cNvPr>
          <p:cNvSpPr txBox="1"/>
          <p:nvPr/>
        </p:nvSpPr>
        <p:spPr>
          <a:xfrm>
            <a:off x="233680" y="2710855"/>
            <a:ext cx="863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Change Tracking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Maintains a full history of changes, decisions, and review feedback.</a:t>
            </a:r>
            <a:endParaRPr lang="en-US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DA2BE-9D69-58BB-8C7A-C4E91DBEDADC}"/>
              </a:ext>
            </a:extLst>
          </p:cNvPr>
          <p:cNvSpPr txBox="1"/>
          <p:nvPr/>
        </p:nvSpPr>
        <p:spPr>
          <a:xfrm>
            <a:off x="309826" y="3523779"/>
            <a:ext cx="11288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Unified Toolset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Combines code review, repository management, bug tracking, task tracking, and CI integrations into 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single interface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en-US" dirty="0"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E49CEA-AB15-CD77-334C-B35D091AC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14" y="4541520"/>
            <a:ext cx="11461868" cy="1154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2DF6D6-3EFF-2A12-858E-CE80FB18275A}"/>
              </a:ext>
            </a:extLst>
          </p:cNvPr>
          <p:cNvSpPr txBox="1"/>
          <p:nvPr/>
        </p:nvSpPr>
        <p:spPr>
          <a:xfrm>
            <a:off x="3048000" y="5695836"/>
            <a:ext cx="450088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  <a:t>Phabricator-based development workflow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34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6444-88B7-CD58-BCE4-09A8AEC7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5CB82-D6AD-4E2A-2CC9-845AFDC4AF41}"/>
              </a:ext>
            </a:extLst>
          </p:cNvPr>
          <p:cNvSpPr txBox="1"/>
          <p:nvPr/>
        </p:nvSpPr>
        <p:spPr>
          <a:xfrm>
            <a:off x="1513114" y="118195"/>
            <a:ext cx="7143206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nva Sans"/>
              </a:rPr>
              <a:t>   </a:t>
            </a:r>
            <a:r>
              <a:rPr lang="en-IN" b="1" dirty="0"/>
              <a:t>Core Components &amp; Use Cases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F7B42-0D6D-DCFE-21EA-C11396555603}"/>
              </a:ext>
            </a:extLst>
          </p:cNvPr>
          <p:cNvSpPr txBox="1"/>
          <p:nvPr/>
        </p:nvSpPr>
        <p:spPr>
          <a:xfrm>
            <a:off x="119743" y="1054482"/>
            <a:ext cx="5467227" cy="1441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1. Code Review (Differential)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Central tool for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reviewing and approving code changes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Supports inline comments, revision history, and reviewer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Git, Mercurial, and Subversion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BC936-F8C5-0347-0EB4-2C8004ED9BC0}"/>
              </a:ext>
            </a:extLst>
          </p:cNvPr>
          <p:cNvSpPr txBox="1"/>
          <p:nvPr/>
        </p:nvSpPr>
        <p:spPr>
          <a:xfrm>
            <a:off x="119743" y="2836411"/>
            <a:ext cx="5374699" cy="1225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2. Task Management (</a:t>
            </a:r>
            <a:r>
              <a:rPr lang="en-US" sz="1400" b="1" i="0" dirty="0" err="1">
                <a:solidFill>
                  <a:srgbClr val="424242"/>
                </a:solidFill>
                <a:effectLst/>
                <a:latin typeface="Segoe Sans"/>
              </a:rPr>
              <a:t>Maniphest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Lightweight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issue and bug tracking system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Supports custom fields, priorities, and project tagging.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commits and code reviews.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1A4A8-E299-2A38-BCF9-48502167D1A0}"/>
              </a:ext>
            </a:extLst>
          </p:cNvPr>
          <p:cNvSpPr txBox="1"/>
          <p:nvPr/>
        </p:nvSpPr>
        <p:spPr>
          <a:xfrm>
            <a:off x="141931" y="4420388"/>
            <a:ext cx="5374699" cy="1225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. Build &amp; CI Integration (Harbormaster)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Automates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builds and test pipelines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Can trigger builds on code review or commit.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external CI tools.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BE66B-18FE-E028-D128-8FA4D5C580CA}"/>
              </a:ext>
            </a:extLst>
          </p:cNvPr>
          <p:cNvSpPr txBox="1"/>
          <p:nvPr/>
        </p:nvSpPr>
        <p:spPr>
          <a:xfrm>
            <a:off x="5686387" y="1054482"/>
            <a:ext cx="6182669" cy="1318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5. Access Control &amp; Audit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Fine-grained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permissions and policies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Supports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auditing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of commits and code changes.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Useful for compliance and secure development.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D3EB0-6C42-8AFA-F03B-2537B1941659}"/>
              </a:ext>
            </a:extLst>
          </p:cNvPr>
          <p:cNvSpPr txBox="1"/>
          <p:nvPr/>
        </p:nvSpPr>
        <p:spPr>
          <a:xfrm>
            <a:off x="5686387" y="2821023"/>
            <a:ext cx="6182669" cy="12413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6. Developer Tools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Arcanist (arc)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 CLI tool for interacting with Phabricator.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Used for submitting diffs, running lint/tests, and managing workflows.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B0FF5C-6D36-1D9C-A2C7-A144C0BCA5FA}"/>
              </a:ext>
            </a:extLst>
          </p:cNvPr>
          <p:cNvSpPr txBox="1"/>
          <p:nvPr/>
        </p:nvSpPr>
        <p:spPr>
          <a:xfrm>
            <a:off x="5686386" y="4339108"/>
            <a:ext cx="6182669" cy="9951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8. Unified Interface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All tools are integrated into a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single web UI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Enables seamless navigation between code, tasks, and discussions.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116AA-0168-6BA5-F2AF-2941D94BE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--install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6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CE28-31A3-FB48-4814-052592DD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A91D2-7B80-49EB-BB3A-57A06A7E340D}"/>
              </a:ext>
            </a:extLst>
          </p:cNvPr>
          <p:cNvSpPr txBox="1"/>
          <p:nvPr/>
        </p:nvSpPr>
        <p:spPr>
          <a:xfrm>
            <a:off x="2786743" y="120134"/>
            <a:ext cx="443048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Core Arcanist (</a:t>
            </a:r>
            <a:r>
              <a:rPr lang="en-US" sz="2400" dirty="0"/>
              <a:t>arc</a:t>
            </a:r>
            <a:r>
              <a:rPr lang="en-US" dirty="0"/>
              <a:t>)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F4E6B-0766-91E2-D0AB-5CCA89B3FF8C}"/>
              </a:ext>
            </a:extLst>
          </p:cNvPr>
          <p:cNvSpPr txBox="1"/>
          <p:nvPr/>
        </p:nvSpPr>
        <p:spPr>
          <a:xfrm>
            <a:off x="54430" y="1506647"/>
            <a:ext cx="60960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Code Review &amp; Submission</a:t>
            </a:r>
          </a:p>
          <a:p>
            <a:r>
              <a:rPr lang="en-US" dirty="0"/>
              <a:t>arc diff — Create or update a Differential revision (code review).</a:t>
            </a:r>
          </a:p>
          <a:p>
            <a:r>
              <a:rPr lang="en-US" dirty="0"/>
              <a:t>arc amend — Amend the commit message with revision info.</a:t>
            </a:r>
          </a:p>
          <a:p>
            <a:r>
              <a:rPr lang="en-US" dirty="0"/>
              <a:t>arc land — Land a revision (merge and close it).</a:t>
            </a:r>
          </a:p>
          <a:p>
            <a:r>
              <a:rPr lang="en-US" dirty="0"/>
              <a:t>arc patch — Apply a revision or diff to your working copy.</a:t>
            </a:r>
          </a:p>
          <a:p>
            <a:endParaRPr lang="en-US" dirty="0"/>
          </a:p>
          <a:p>
            <a:r>
              <a:rPr lang="en-US" b="1" u="sng" dirty="0"/>
              <a:t>Review &amp; Revision Management</a:t>
            </a:r>
          </a:p>
          <a:p>
            <a:r>
              <a:rPr lang="en-US" dirty="0"/>
              <a:t>arc list — Show revisions associated with your working copy.</a:t>
            </a:r>
          </a:p>
          <a:p>
            <a:r>
              <a:rPr lang="en-US" dirty="0"/>
              <a:t>arc browse — Open a revision or file in the web UI.</a:t>
            </a:r>
          </a:p>
          <a:p>
            <a:r>
              <a:rPr lang="en-US" dirty="0"/>
              <a:t>arc close-revision — Manually close a revision.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5D10F-F9D0-A497-8255-CB82B47E3A02}"/>
              </a:ext>
            </a:extLst>
          </p:cNvPr>
          <p:cNvSpPr txBox="1"/>
          <p:nvPr/>
        </p:nvSpPr>
        <p:spPr>
          <a:xfrm>
            <a:off x="6324596" y="1506647"/>
            <a:ext cx="5747658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 Linting &amp; Testing</a:t>
            </a:r>
          </a:p>
          <a:p>
            <a:r>
              <a:rPr lang="en-US" dirty="0"/>
              <a:t>arc lint — Run configured linters on your code.</a:t>
            </a:r>
          </a:p>
          <a:p>
            <a:r>
              <a:rPr lang="en-US" dirty="0"/>
              <a:t>arc unit — Run unit tests.</a:t>
            </a:r>
          </a:p>
          <a:p>
            <a:r>
              <a:rPr lang="en-US" dirty="0"/>
              <a:t>arc cover — Show code coverage information.</a:t>
            </a:r>
          </a:p>
          <a:p>
            <a:endParaRPr lang="en-US" dirty="0"/>
          </a:p>
          <a:p>
            <a:r>
              <a:rPr lang="en-US" b="1" u="sng" dirty="0"/>
              <a:t>Utilities</a:t>
            </a:r>
          </a:p>
          <a:p>
            <a:r>
              <a:rPr lang="en-US" dirty="0"/>
              <a:t>arc help — Show help for commands.</a:t>
            </a:r>
          </a:p>
          <a:p>
            <a:r>
              <a:rPr lang="en-US" dirty="0"/>
              <a:t>arc which — Show which revision is associated with the current branch.</a:t>
            </a:r>
          </a:p>
          <a:p>
            <a:r>
              <a:rPr lang="en-US" dirty="0"/>
              <a:t>arc install-certificate — Authenticate your machine with Phabricator.</a:t>
            </a:r>
          </a:p>
          <a:p>
            <a:r>
              <a:rPr lang="en-US" dirty="0"/>
              <a:t>arc alias — Create custom command aliases.</a:t>
            </a:r>
          </a:p>
        </p:txBody>
      </p:sp>
    </p:spTree>
    <p:extLst>
      <p:ext uri="{BB962C8B-B14F-4D97-AF65-F5344CB8AC3E}">
        <p14:creationId xmlns:p14="http://schemas.microsoft.com/office/powerpoint/2010/main" val="330722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37A1-413B-F33B-49F2-050392EF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4F0CF-62FE-B932-00A3-A01A46CFFBAC}"/>
              </a:ext>
            </a:extLst>
          </p:cNvPr>
          <p:cNvSpPr txBox="1"/>
          <p:nvPr/>
        </p:nvSpPr>
        <p:spPr>
          <a:xfrm>
            <a:off x="2786743" y="120134"/>
            <a:ext cx="443048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Core Arcanist (</a:t>
            </a:r>
            <a:r>
              <a:rPr lang="en-US" sz="2400" dirty="0"/>
              <a:t>arc</a:t>
            </a:r>
            <a:r>
              <a:rPr lang="en-US" dirty="0"/>
              <a:t>)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B0150-F6E6-438E-2EA2-B23CB7C908A1}"/>
              </a:ext>
            </a:extLst>
          </p:cNvPr>
          <p:cNvSpPr txBox="1"/>
          <p:nvPr/>
        </p:nvSpPr>
        <p:spPr>
          <a:xfrm>
            <a:off x="54430" y="1506647"/>
            <a:ext cx="60960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Code Review &amp; Submission</a:t>
            </a:r>
          </a:p>
          <a:p>
            <a:r>
              <a:rPr lang="en-US" b="1" dirty="0"/>
              <a:t>arc diff </a:t>
            </a:r>
            <a:r>
              <a:rPr lang="en-US" dirty="0"/>
              <a:t>— Create or update a Differential revision (code review).</a:t>
            </a:r>
          </a:p>
          <a:p>
            <a:r>
              <a:rPr lang="en-US" dirty="0"/>
              <a:t>arc amend — Amend the commit message with revision info.</a:t>
            </a:r>
          </a:p>
          <a:p>
            <a:r>
              <a:rPr lang="en-US" b="1" dirty="0"/>
              <a:t>arc land </a:t>
            </a:r>
            <a:r>
              <a:rPr lang="en-US" dirty="0"/>
              <a:t>— Land a revision (merge and close it).</a:t>
            </a:r>
          </a:p>
          <a:p>
            <a:r>
              <a:rPr lang="en-US" dirty="0"/>
              <a:t>arc patch — Apply a revision or diff to your working copy.</a:t>
            </a:r>
          </a:p>
          <a:p>
            <a:endParaRPr lang="en-US" dirty="0"/>
          </a:p>
          <a:p>
            <a:r>
              <a:rPr lang="en-US" b="1" u="sng" dirty="0"/>
              <a:t>Review &amp; Revision Management</a:t>
            </a:r>
          </a:p>
          <a:p>
            <a:r>
              <a:rPr lang="en-US" dirty="0"/>
              <a:t>arc list — Show revisions associated with your working copy.</a:t>
            </a:r>
          </a:p>
          <a:p>
            <a:r>
              <a:rPr lang="en-US" dirty="0"/>
              <a:t>arc browse — Open a revision or file in the web UI.</a:t>
            </a:r>
          </a:p>
          <a:p>
            <a:r>
              <a:rPr lang="en-US" dirty="0"/>
              <a:t>arc close-revision — Manually close a revision.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C64A6-3F18-1786-4C17-BED3F523B476}"/>
              </a:ext>
            </a:extLst>
          </p:cNvPr>
          <p:cNvSpPr txBox="1"/>
          <p:nvPr/>
        </p:nvSpPr>
        <p:spPr>
          <a:xfrm>
            <a:off x="6324596" y="1506647"/>
            <a:ext cx="5747658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 Linting &amp; Testing</a:t>
            </a:r>
          </a:p>
          <a:p>
            <a:r>
              <a:rPr lang="en-US" dirty="0"/>
              <a:t>arc lint — Run configured linters on your code.</a:t>
            </a:r>
          </a:p>
          <a:p>
            <a:r>
              <a:rPr lang="en-US" dirty="0"/>
              <a:t>arc unit — Run unit tests.</a:t>
            </a:r>
          </a:p>
          <a:p>
            <a:r>
              <a:rPr lang="en-US" dirty="0"/>
              <a:t>arc cover — Show code coverage information.</a:t>
            </a:r>
          </a:p>
          <a:p>
            <a:endParaRPr lang="en-US" dirty="0"/>
          </a:p>
          <a:p>
            <a:r>
              <a:rPr lang="en-US" b="1" u="sng" dirty="0"/>
              <a:t>Utilities</a:t>
            </a:r>
          </a:p>
          <a:p>
            <a:r>
              <a:rPr lang="en-US" dirty="0"/>
              <a:t>arc help — Show help for commands.</a:t>
            </a:r>
          </a:p>
          <a:p>
            <a:r>
              <a:rPr lang="en-US" dirty="0"/>
              <a:t>arc which — Show which revision is associated with the current branch.</a:t>
            </a:r>
          </a:p>
          <a:p>
            <a:r>
              <a:rPr lang="en-US" dirty="0"/>
              <a:t>arc install-certificate — Authenticate your machine with Phabricator.</a:t>
            </a:r>
          </a:p>
          <a:p>
            <a:r>
              <a:rPr lang="en-US" dirty="0"/>
              <a:t>arc alias — Create custom command aliases.</a:t>
            </a:r>
          </a:p>
        </p:txBody>
      </p:sp>
    </p:spTree>
    <p:extLst>
      <p:ext uri="{BB962C8B-B14F-4D97-AF65-F5344CB8AC3E}">
        <p14:creationId xmlns:p14="http://schemas.microsoft.com/office/powerpoint/2010/main" val="153222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7396-0D08-72EE-2919-1EC0B412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AB14E-41B8-D645-6F87-3607083F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85" y="873758"/>
            <a:ext cx="2721427" cy="511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5D2DD-732D-E0EB-7630-93138F0BDBE4}"/>
              </a:ext>
            </a:extLst>
          </p:cNvPr>
          <p:cNvSpPr txBox="1"/>
          <p:nvPr/>
        </p:nvSpPr>
        <p:spPr>
          <a:xfrm>
            <a:off x="2514600" y="154357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          Sequence of Processes Build to 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EAF4B-D747-D997-AD88-E19AEFE7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E992A-AFF4-0B32-D988-8A42631CC00F}"/>
              </a:ext>
            </a:extLst>
          </p:cNvPr>
          <p:cNvSpPr txBox="1"/>
          <p:nvPr/>
        </p:nvSpPr>
        <p:spPr>
          <a:xfrm>
            <a:off x="239487" y="793866"/>
            <a:ext cx="113211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Mercurial 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Hg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) is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distributed source control management system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similar to Git but designed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scalability and performance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. It enables developers to efficiently track changes, collaborate, and manage large codebases. Meta uses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custom internal extensions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to enhance its functionality for large-scale projects.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89E6F-8C6A-C7C4-E8A2-58AC31D08482}"/>
              </a:ext>
            </a:extLst>
          </p:cNvPr>
          <p:cNvSpPr txBox="1"/>
          <p:nvPr/>
        </p:nvSpPr>
        <p:spPr>
          <a:xfrm>
            <a:off x="3331029" y="109247"/>
            <a:ext cx="3113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   Mercurial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 Medium"/>
              </a:rPr>
              <a:t> (hg):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62240-0520-295C-84F2-69F0705785A9}"/>
              </a:ext>
            </a:extLst>
          </p:cNvPr>
          <p:cNvSpPr txBox="1"/>
          <p:nvPr/>
        </p:nvSpPr>
        <p:spPr>
          <a:xfrm>
            <a:off x="239487" y="2004651"/>
            <a:ext cx="6013829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Why Mercurial is Neede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d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Distributed Architecture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Every developer has a full local repository (including entire history).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Enables offline work and reduces dependency on central servers.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Scalability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Handles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large repositories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(e.g., Linux kernel, Mozilla)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Optimized for projects with extensive histories and binary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les.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Intuitive Workflow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Simpler CLI syntax than Git for common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Explicit branch management avoids accidental complexity.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Platform Agnostic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Native support for Windows/Linux/macOS.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No reliance on POSIX shell environments.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Enterprise Features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Built-in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access control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nva Sans"/>
              </a:rPr>
              <a:t>hg.acl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 extension).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Audit trails with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signed commits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4A0101-6075-2728-9AAA-A0C6521E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08911"/>
              </p:ext>
            </p:extLst>
          </p:nvPr>
        </p:nvGraphicFramePr>
        <p:xfrm>
          <a:off x="6444343" y="2148402"/>
          <a:ext cx="5624278" cy="3915732"/>
        </p:xfrm>
        <a:graphic>
          <a:graphicData uri="http://schemas.openxmlformats.org/drawingml/2006/table">
            <a:tbl>
              <a:tblPr/>
              <a:tblGrid>
                <a:gridCol w="1012949">
                  <a:extLst>
                    <a:ext uri="{9D8B030D-6E8A-4147-A177-3AD203B41FA5}">
                      <a16:colId xmlns:a16="http://schemas.microsoft.com/office/drawing/2014/main" val="2740231459"/>
                    </a:ext>
                  </a:extLst>
                </a:gridCol>
                <a:gridCol w="4611329">
                  <a:extLst>
                    <a:ext uri="{9D8B030D-6E8A-4147-A177-3AD203B41FA5}">
                      <a16:colId xmlns:a16="http://schemas.microsoft.com/office/drawing/2014/main" val="2364323012"/>
                    </a:ext>
                  </a:extLst>
                </a:gridCol>
              </a:tblGrid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Concept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Description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58979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Repository (repo)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A collection of tracked files and their revision history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64530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 dirty="0">
                          <a:solidFill>
                            <a:srgbClr val="404040"/>
                          </a:solidFill>
                          <a:effectLst/>
                        </a:rPr>
                        <a:t>Changeset</a:t>
                      </a:r>
                      <a:endParaRPr lang="en-IN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A snapshot of the project at a given time (a commit in Git)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975826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Working Directory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Local copy of project files that can be modified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30663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.hg Directory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Metadata directory storing history, settings, branches, etc.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071898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Branch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</a:rPr>
                        <a:t>A named line of development</a:t>
                      </a:r>
                      <a:endParaRPr lang="en-US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920743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Tag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</a:rPr>
                        <a:t>A human-readable label for a specific changeset</a:t>
                      </a:r>
                      <a:endParaRPr lang="en-US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532052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Revision ID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</a:rPr>
                        <a:t>A unique identifier (hash) for each changeset</a:t>
                      </a:r>
                      <a:endParaRPr lang="en-US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63588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Clone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A complete copy of a repository, including its full history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369690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Pull / Push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Sync changes between repositories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96896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Merge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Combine changes from different lines of development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32915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64142DF-2348-F9F3-ABD5-E12C9939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846" y="2419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2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0417C-7484-C278-1DCF-4A736EF26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5AB6A5-77C2-FD0D-45B5-9B7A65B4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92420"/>
              </p:ext>
            </p:extLst>
          </p:nvPr>
        </p:nvGraphicFramePr>
        <p:xfrm>
          <a:off x="413657" y="521717"/>
          <a:ext cx="10978244" cy="582465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2388948">
                  <a:extLst>
                    <a:ext uri="{9D8B030D-6E8A-4147-A177-3AD203B41FA5}">
                      <a16:colId xmlns:a16="http://schemas.microsoft.com/office/drawing/2014/main" val="184984069"/>
                    </a:ext>
                  </a:extLst>
                </a:gridCol>
                <a:gridCol w="4389323">
                  <a:extLst>
                    <a:ext uri="{9D8B030D-6E8A-4147-A177-3AD203B41FA5}">
                      <a16:colId xmlns:a16="http://schemas.microsoft.com/office/drawing/2014/main" val="859778209"/>
                    </a:ext>
                  </a:extLst>
                </a:gridCol>
                <a:gridCol w="4199973">
                  <a:extLst>
                    <a:ext uri="{9D8B030D-6E8A-4147-A177-3AD203B41FA5}">
                      <a16:colId xmlns:a16="http://schemas.microsoft.com/office/drawing/2014/main" val="3540312196"/>
                    </a:ext>
                  </a:extLst>
                </a:gridCol>
              </a:tblGrid>
              <a:tr h="434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Feature / Aspect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Git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Mercurial (hg)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949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Initial Release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4041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Creator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Linus Torvalds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Matt Mackall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48905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Command Line Interface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Powerful but can be complex and inconsistent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Simpler, more consistent and user-friendly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89600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Staging Area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Yes (index allows staging changes before commit)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No (commits all changes directly)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07583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Branching Model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Lightweight, fast, and flexible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Heavier, more linear and structured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18790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Excellent, especially for small to medium repos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Comparable, sometimes better for large repos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32592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Steeper due to complex commands and concepts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Gentler, easier for beginners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1296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Tooling and Ecosystem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Vast ecosystem, widely supported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Smaller ecosystem, fewer third-party tools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69087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Windows Support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Improved over time, now solid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Historically better on Windows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98322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Extensibility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Good, but less modular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Very modular with native extension support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1782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Popularity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Extremely popular and widely adopted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Niche, used by specific teams or legacy systems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76571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Hosting Platforms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GitHub, GitLab, Bitbucket (Git)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Bitbucket (until 2020), Phabricator (legacy)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07283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Community and Support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Large, active community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Smaller, less active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75271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Use in Industry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Used by most open-source and enterprise projects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Used by some large companies (e.g., Facebook)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77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35DD-647A-B0F5-1EF3-043CB221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B08AA-7001-5CD0-BFB4-084C75C4C4F7}"/>
              </a:ext>
            </a:extLst>
          </p:cNvPr>
          <p:cNvSpPr txBox="1"/>
          <p:nvPr/>
        </p:nvSpPr>
        <p:spPr>
          <a:xfrm>
            <a:off x="1741713" y="120135"/>
            <a:ext cx="7859485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  <a:latin typeface="Segoe Sans"/>
              </a:rPr>
              <a:t>       Why Teams Choose Mercurial Over Git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FD1343-809F-0DC1-5872-B19FA62EC7EE}"/>
              </a:ext>
            </a:extLst>
          </p:cNvPr>
          <p:cNvSpPr txBox="1"/>
          <p:nvPr/>
        </p:nvSpPr>
        <p:spPr>
          <a:xfrm>
            <a:off x="751115" y="1138650"/>
            <a:ext cx="8186057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Simpler CLI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Consistent commands, no staging area confusion.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Immutable Changesets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Safer history, better traceability.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Efficient with large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Segoe Sans"/>
              </a:rPr>
              <a:t>monorepos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 (e.g., Facebook, Mozilla).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Extensible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Built-in support for plugins and custom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Centralized-Friendly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Easier SVN-like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Better Defaults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Fewer destructive operations, safer for teams.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Tooling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Strong IDE and CI/CD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144CF-D5B6-2483-C737-5ADF09826B96}"/>
              </a:ext>
            </a:extLst>
          </p:cNvPr>
          <p:cNvSpPr txBox="1"/>
          <p:nvPr/>
        </p:nvSpPr>
        <p:spPr>
          <a:xfrm>
            <a:off x="751114" y="4405303"/>
            <a:ext cx="86091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b="1" i="0" u="sng" dirty="0">
                <a:solidFill>
                  <a:srgbClr val="404040"/>
                </a:solidFill>
                <a:effectLst/>
              </a:rPr>
              <a:t>Note ::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</a:rPr>
              <a:t>No explicit staging area like Git; changes go directly into a changeset.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</a:rPr>
              <a:t>.hg/ folder is central to all operations (like .git/ in Git).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82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94B3-335E-DBA7-E778-BE35083B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172D6-6019-D7E5-35CD-9C0F96F3F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6883"/>
              </p:ext>
            </p:extLst>
          </p:nvPr>
        </p:nvGraphicFramePr>
        <p:xfrm>
          <a:off x="421140" y="829129"/>
          <a:ext cx="5018315" cy="543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8315">
                  <a:extLst>
                    <a:ext uri="{9D8B030D-6E8A-4147-A177-3AD203B41FA5}">
                      <a16:colId xmlns:a16="http://schemas.microsoft.com/office/drawing/2014/main" val="3249435041"/>
                    </a:ext>
                  </a:extLst>
                </a:gridCol>
              </a:tblGrid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init` — Create a new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90554724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clone [source] [dest]` — Clone a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10499671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serve` — Start a web server for the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09332109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13645190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status` — Show changed files in the working directory.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66412899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diff` — Show differences between revisions.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74791668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add [files]` — Add new files to version control.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28249774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remove [files]` — Remove files from version control.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58999605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rename old new` — Rename a file.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61549583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copy old new` — Copy a file.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23365103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9988881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commit -m "message"` — Commit changes.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2949881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rollback` — Undo the last transaction.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02168823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update [rev]` — Update working directory to a revision.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7335421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revert [files]` — Revert files to an earlier state.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3411405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13736111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log` — Show commit history.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07412350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tip` — Show the latest changeset.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1396016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annotate [file]` — Show who changed each line of a file.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7921012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568618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EF6BE-2FC7-A24F-5ADC-E067F8C05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56881"/>
              </p:ext>
            </p:extLst>
          </p:nvPr>
        </p:nvGraphicFramePr>
        <p:xfrm>
          <a:off x="6527349" y="829129"/>
          <a:ext cx="5243511" cy="4936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511">
                  <a:extLst>
                    <a:ext uri="{9D8B030D-6E8A-4147-A177-3AD203B41FA5}">
                      <a16:colId xmlns:a16="http://schemas.microsoft.com/office/drawing/2014/main" val="1731780135"/>
                    </a:ext>
                  </a:extLst>
                </a:gridCol>
              </a:tblGrid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branch [name]` — Create or switch to a branch.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1792824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branches` — List branches.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00125977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merge` — Merge another branch into the current one.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5370453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resolve` — Resolve merge conflicts.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6692217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50545583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pull` — Pull changes from another repository.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95320335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push` — Push changes to another repository.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618699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incoming` — Show changesets not yet pulled.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0907993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outgoing` — Show changesets not yet pushed.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9477396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48099654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tag [name]` — Tag a revision.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364770787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u="none" strike="noStrike" dirty="0">
                          <a:effectLst/>
                        </a:rPr>
                        <a:t>hg tags` — List all tags.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08668364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bookmark [name]` — Create a bookmark (lightweight branch).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4561967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92217000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graft [rev]` — Copy changesets from another branch (cherry-pick).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72089370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backout [rev]` — Reverse a changeset.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958123134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bundle` / `hg unbundle` — Package and apply changesets.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069408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BCC7A8-2CD2-5DDB-BAD9-EE09897C3DA7}"/>
              </a:ext>
            </a:extLst>
          </p:cNvPr>
          <p:cNvSpPr txBox="1"/>
          <p:nvPr/>
        </p:nvSpPr>
        <p:spPr>
          <a:xfrm>
            <a:off x="2601686" y="152791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     Mercurial (hg) Core Command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96F5-FE40-2C20-8AEE-C36C8842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87605-3410-180F-51C4-E3376380E195}"/>
              </a:ext>
            </a:extLst>
          </p:cNvPr>
          <p:cNvSpPr txBox="1"/>
          <p:nvPr/>
        </p:nvSpPr>
        <p:spPr>
          <a:xfrm>
            <a:off x="2405743" y="192386"/>
            <a:ext cx="3537857" cy="364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US" sz="2400" b="1" i="0" dirty="0">
                <a:solidFill>
                  <a:srgbClr val="424242"/>
                </a:solidFill>
                <a:effectLst/>
                <a:latin typeface="Segoe Sans"/>
              </a:rPr>
              <a:t>  </a:t>
            </a:r>
            <a:r>
              <a:rPr lang="en-US" sz="2400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endParaRPr lang="en-US" sz="2400" b="1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E018-21DB-3AE2-3A1A-1A2321E0368B}"/>
              </a:ext>
            </a:extLst>
          </p:cNvPr>
          <p:cNvSpPr txBox="1"/>
          <p:nvPr/>
        </p:nvSpPr>
        <p:spPr>
          <a:xfrm>
            <a:off x="326572" y="833950"/>
            <a:ext cx="10820399" cy="10002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is 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high-performance source control system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designed to handle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large-scale 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monorepos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It was built to support Meta’s massive codebase, where traditional systems like Git struggled with performance and scalability.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087ED-BF7E-63E9-7BE7-B28F6D327422}"/>
              </a:ext>
            </a:extLst>
          </p:cNvPr>
          <p:cNvSpPr txBox="1"/>
          <p:nvPr/>
        </p:nvSpPr>
        <p:spPr>
          <a:xfrm>
            <a:off x="326572" y="2111778"/>
            <a:ext cx="8817428" cy="21185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u="sng" dirty="0">
                <a:solidFill>
                  <a:srgbClr val="424242"/>
                </a:solidFill>
                <a:effectLst/>
                <a:latin typeface="Segoe Sans"/>
              </a:rPr>
              <a:t>Key Features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Scalability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Designed for repositories with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millions of files and commits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Performance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Fast operations due to lazy loading and efficient metadata handling.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Centralized Model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Clients fetch only what they need, reducing overhead.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Cross-Platform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Works on Linux, macOS, and Windows.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Git Compatibility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Through Sapling, developers can use Git-like commands.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2AC0D-7CC9-5EAC-BA51-CA94DCBE2DA6}"/>
              </a:ext>
            </a:extLst>
          </p:cNvPr>
          <p:cNvSpPr txBox="1"/>
          <p:nvPr/>
        </p:nvSpPr>
        <p:spPr>
          <a:xfrm>
            <a:off x="544285" y="4688452"/>
            <a:ext cx="852351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</a:t>
            </a:r>
            <a:endParaRPr lang="en-US" sz="2800" b="1" u="sng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Massive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Monorepos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Ideal for organizations like Meta, Google, or Microsoft.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CI/CD Pipelines   :: Speeds up CI jobs by reducing clone/checkout times.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Developer Productivity :: Enables quick context switches between branches.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3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5B2C5-7B3D-C252-0557-B1E13A8D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08CFDF-636F-9F35-237F-6318742F5B6A}"/>
              </a:ext>
            </a:extLst>
          </p:cNvPr>
          <p:cNvSpPr txBox="1"/>
          <p:nvPr/>
        </p:nvSpPr>
        <p:spPr>
          <a:xfrm>
            <a:off x="1491343" y="189296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Architecture &amp; Key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77D0D-2332-CA0E-F9BA-2E071BB182CA}"/>
              </a:ext>
            </a:extLst>
          </p:cNvPr>
          <p:cNvSpPr txBox="1"/>
          <p:nvPr/>
        </p:nvSpPr>
        <p:spPr>
          <a:xfrm>
            <a:off x="609600" y="984183"/>
            <a:ext cx="643128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IN" b="0" i="0" dirty="0" err="1">
                <a:solidFill>
                  <a:srgbClr val="404040"/>
                </a:solidFill>
                <a:effectLst/>
              </a:rPr>
              <a:t>EdenSCM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comprises three main components </a:t>
            </a:r>
            <a:endParaRPr lang="en-IN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404040"/>
                </a:solidFill>
                <a:effectLst/>
              </a:rPr>
              <a:t>eden</a:t>
            </a:r>
            <a:r>
              <a:rPr lang="en-IN" b="1" i="0" dirty="0">
                <a:solidFill>
                  <a:srgbClr val="404040"/>
                </a:solidFill>
                <a:effectLst/>
              </a:rPr>
              <a:t> CLI</a:t>
            </a:r>
            <a:r>
              <a:rPr lang="en-IN" b="0" i="0" dirty="0">
                <a:solidFill>
                  <a:srgbClr val="404040"/>
                </a:solidFill>
                <a:effectLst/>
              </a:rPr>
              <a:t>: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User-facing command tool, Mercurial-inspired (e.g., </a:t>
            </a:r>
            <a:r>
              <a:rPr lang="en-IN" b="0" i="0" dirty="0" err="1">
                <a:solidFill>
                  <a:srgbClr val="404040"/>
                </a:solidFill>
                <a:effectLst/>
              </a:rPr>
              <a:t>eden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commit, </a:t>
            </a:r>
            <a:r>
              <a:rPr lang="en-IN" b="0" i="0" dirty="0" err="1">
                <a:solidFill>
                  <a:srgbClr val="404040"/>
                </a:solidFill>
                <a:effectLst/>
              </a:rPr>
              <a:t>eden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update).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Mercurial-style working operations—commit, update, branch, diff.</a:t>
            </a:r>
            <a:endParaRPr lang="en-IN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</a:rPr>
              <a:t>Mononoke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(server-side):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Rust-based system managing repository data.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Enables </a:t>
            </a:r>
            <a:r>
              <a:rPr lang="en-IN" b="1" i="0" dirty="0">
                <a:solidFill>
                  <a:srgbClr val="404040"/>
                </a:solidFill>
                <a:effectLst/>
              </a:rPr>
              <a:t>on-demand fetch</a:t>
            </a:r>
            <a:r>
              <a:rPr lang="en-IN" b="0" i="0" dirty="0">
                <a:solidFill>
                  <a:srgbClr val="404040"/>
                </a:solidFill>
                <a:effectLst/>
              </a:rPr>
              <a:t>—clients download only what is needed, not the entire history .</a:t>
            </a:r>
            <a:endParaRPr lang="en-IN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404040"/>
                </a:solidFill>
                <a:effectLst/>
              </a:rPr>
              <a:t>EdenFS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(virtual filesystem):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A FUSE-like layer that populates files only when accessed.</a:t>
            </a:r>
            <a:endParaRPr lang="en-I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Provides sparse-checkout </a:t>
            </a:r>
            <a:r>
              <a:rPr lang="en-IN" b="0" i="0" dirty="0" err="1">
                <a:solidFill>
                  <a:srgbClr val="404040"/>
                </a:solidFill>
                <a:effectLst/>
              </a:rPr>
              <a:t>behavior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transparently, with fast status queries and Watchman integration.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lazy-loading of file content. Tracks file changes efficiently using Watchman for event-driven updates</a:t>
            </a:r>
            <a:endParaRPr lang="en-IN" b="0" i="0" dirty="0">
              <a:solidFill>
                <a:srgbClr val="40404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6709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3350</Words>
  <Application>Microsoft Office PowerPoint</Application>
  <PresentationFormat>Widescreen</PresentationFormat>
  <Paragraphs>497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Aptos Narrow</vt:lpstr>
      <vt:lpstr>Arial</vt:lpstr>
      <vt:lpstr>Arial Unicode MS</vt:lpstr>
      <vt:lpstr>Calisto MT</vt:lpstr>
      <vt:lpstr>Canva Sans</vt:lpstr>
      <vt:lpstr>Canva Sans Medium</vt:lpstr>
      <vt:lpstr>quote-cjk-patch</vt:lpstr>
      <vt:lpstr>Segoe Sans</vt:lpstr>
      <vt:lpstr>Univers Condensed</vt:lpstr>
      <vt:lpstr>ChronicleVTI</vt:lpstr>
      <vt:lpstr>Meta Software development tools and environments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Ulla Shariff, Aleem</dc:creator>
  <cp:lastModifiedBy>nadeem shariff</cp:lastModifiedBy>
  <cp:revision>14</cp:revision>
  <dcterms:created xsi:type="dcterms:W3CDTF">2025-06-04T05:17:13Z</dcterms:created>
  <dcterms:modified xsi:type="dcterms:W3CDTF">2025-06-10T11:18:17Z</dcterms:modified>
</cp:coreProperties>
</file>