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81" r:id="rId6"/>
    <p:sldId id="260" r:id="rId7"/>
    <p:sldId id="259" r:id="rId8"/>
    <p:sldId id="276" r:id="rId9"/>
    <p:sldId id="277" r:id="rId10"/>
    <p:sldId id="278" r:id="rId11"/>
    <p:sldId id="279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gwolf/eden" TargetMode="External"/><Relationship Id="rId2" Type="http://schemas.openxmlformats.org/officeDocument/2006/relationships/hyperlink" Target="https://www.mercurial-scm.org/gui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cc.gnu.org/onlinedocs/gcc/Gcov.html" TargetMode="External"/><Relationship Id="rId5" Type="http://schemas.openxmlformats.org/officeDocument/2006/relationships/hyperlink" Target="https://google.github.io/googletest/" TargetMode="External"/><Relationship Id="rId4" Type="http://schemas.openxmlformats.org/officeDocument/2006/relationships/hyperlink" Target="https://clang.llvm.org/docs/ClangCommandLineReferen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29EF-CCDA-60CD-C06D-B45608A00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IN" sz="3200" b="1" dirty="0"/>
              <a:t>Meta </a:t>
            </a:r>
            <a:r>
              <a:rPr lang="en-US" sz="3200" b="1" dirty="0"/>
              <a:t>Software development tools and environments :</a:t>
            </a:r>
            <a:b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US" sz="3200" b="1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0166052-5973-9504-18B8-424743AD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36" r="16387" b="2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618A-8D57-482B-4A02-D34733FE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5A38B-1BDB-91EA-8DE0-3DEFD3F40BB8}"/>
              </a:ext>
            </a:extLst>
          </p:cNvPr>
          <p:cNvSpPr txBox="1"/>
          <p:nvPr/>
        </p:nvSpPr>
        <p:spPr>
          <a:xfrm>
            <a:off x="1513114" y="118195"/>
            <a:ext cx="2710543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nva Sans"/>
              </a:rPr>
              <a:t>   Phabricator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1996-176C-45C3-805D-6B4A3C38E462}"/>
              </a:ext>
            </a:extLst>
          </p:cNvPr>
          <p:cNvSpPr txBox="1"/>
          <p:nvPr/>
        </p:nvSpPr>
        <p:spPr>
          <a:xfrm>
            <a:off x="309826" y="808008"/>
            <a:ext cx="1128848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Phabricator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is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open-source, web-based suite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of tools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peer code review, project management, and code repository browsing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, originally developed by Facebook. It helps software teams collaborate efficiently during development, especially for large-scale and long-term projects.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5806B-F8B4-CCA2-074B-859674BD1988}"/>
              </a:ext>
            </a:extLst>
          </p:cNvPr>
          <p:cNvSpPr txBox="1"/>
          <p:nvPr/>
        </p:nvSpPr>
        <p:spPr>
          <a:xfrm>
            <a:off x="119743" y="1897931"/>
            <a:ext cx="5467227" cy="1441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1. Code Review (Differential)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Central tool for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reviewing and approving code changes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Supports inline comments, revision history, and reviewer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Git, Mercurial, and Subversion.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73010-FB1E-40EC-A874-A98DEBA39B55}"/>
              </a:ext>
            </a:extLst>
          </p:cNvPr>
          <p:cNvSpPr txBox="1"/>
          <p:nvPr/>
        </p:nvSpPr>
        <p:spPr>
          <a:xfrm>
            <a:off x="212271" y="3549427"/>
            <a:ext cx="5374699" cy="1225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2. Task Management (</a:t>
            </a:r>
            <a:r>
              <a:rPr lang="en-US" sz="1400" b="1" i="0" dirty="0" err="1">
                <a:solidFill>
                  <a:srgbClr val="424242"/>
                </a:solidFill>
                <a:effectLst/>
                <a:latin typeface="Segoe Sans"/>
              </a:rPr>
              <a:t>Maniphest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Lightweight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issue and bug tracking system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Supports custom fields, priorities, and project tagging.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commits and code reviews.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EA6B9-B4FE-2D5D-79F5-5B916D129D89}"/>
              </a:ext>
            </a:extLst>
          </p:cNvPr>
          <p:cNvSpPr txBox="1"/>
          <p:nvPr/>
        </p:nvSpPr>
        <p:spPr>
          <a:xfrm>
            <a:off x="212271" y="4955251"/>
            <a:ext cx="5374699" cy="1225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. Build &amp; CI Integration (Harbormaster)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Automates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builds and test pipelines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Can trigger builds on code review or commit.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external CI tools.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2F7DF-D4ED-95A7-0917-00B3041B6761}"/>
              </a:ext>
            </a:extLst>
          </p:cNvPr>
          <p:cNvSpPr txBox="1"/>
          <p:nvPr/>
        </p:nvSpPr>
        <p:spPr>
          <a:xfrm>
            <a:off x="5737188" y="1836747"/>
            <a:ext cx="6182669" cy="1318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5. Access Control &amp; Audit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Fine-grained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permissions and policies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Supports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auditing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of commits and code changes.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Useful for compliance and secure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7702-58FA-EF61-3C3C-A2FD09619BCE}"/>
              </a:ext>
            </a:extLst>
          </p:cNvPr>
          <p:cNvSpPr txBox="1"/>
          <p:nvPr/>
        </p:nvSpPr>
        <p:spPr>
          <a:xfrm>
            <a:off x="5867400" y="3441706"/>
            <a:ext cx="6182669" cy="12413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6. Developer Tools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Arcanist (arc)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 CLI tool for interacting with Phabricator.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Used for submitting diffs, running lint/tests, and managing workflows.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7BCB6-90A1-829B-1749-91CB4017E17F}"/>
              </a:ext>
            </a:extLst>
          </p:cNvPr>
          <p:cNvSpPr txBox="1"/>
          <p:nvPr/>
        </p:nvSpPr>
        <p:spPr>
          <a:xfrm>
            <a:off x="5867400" y="4901390"/>
            <a:ext cx="6182669" cy="995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8. Unified Interface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All tools are integrated into a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single web UI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Enables seamless navigation between code, tasks, and discussions.</a:t>
            </a:r>
          </a:p>
        </p:txBody>
      </p:sp>
    </p:spTree>
    <p:extLst>
      <p:ext uri="{BB962C8B-B14F-4D97-AF65-F5344CB8AC3E}">
        <p14:creationId xmlns:p14="http://schemas.microsoft.com/office/powerpoint/2010/main" val="360734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CE28-31A3-FB48-4814-052592DD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A91D2-7B80-49EB-BB3A-57A06A7E340D}"/>
              </a:ext>
            </a:extLst>
          </p:cNvPr>
          <p:cNvSpPr txBox="1"/>
          <p:nvPr/>
        </p:nvSpPr>
        <p:spPr>
          <a:xfrm>
            <a:off x="2786743" y="120134"/>
            <a:ext cx="44304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Core Arcanist (</a:t>
            </a:r>
            <a:r>
              <a:rPr lang="en-US" sz="2400" dirty="0"/>
              <a:t>arc</a:t>
            </a:r>
            <a:r>
              <a:rPr lang="en-US" dirty="0"/>
              <a:t>)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F4E6B-0766-91E2-D0AB-5CCA89B3FF8C}"/>
              </a:ext>
            </a:extLst>
          </p:cNvPr>
          <p:cNvSpPr txBox="1"/>
          <p:nvPr/>
        </p:nvSpPr>
        <p:spPr>
          <a:xfrm>
            <a:off x="54430" y="1506647"/>
            <a:ext cx="60960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Code Review &amp; Submission</a:t>
            </a:r>
          </a:p>
          <a:p>
            <a:r>
              <a:rPr lang="en-US" dirty="0"/>
              <a:t>arc diff — Create or update a Differential revision (code review).</a:t>
            </a:r>
          </a:p>
          <a:p>
            <a:r>
              <a:rPr lang="en-US" dirty="0"/>
              <a:t>arc amend — Amend the commit message with revision info.</a:t>
            </a:r>
          </a:p>
          <a:p>
            <a:r>
              <a:rPr lang="en-US" dirty="0"/>
              <a:t>arc land — Land a revision (merge and close it).</a:t>
            </a:r>
          </a:p>
          <a:p>
            <a:r>
              <a:rPr lang="en-US" dirty="0"/>
              <a:t>arc patch — Apply a revision or diff to your working copy.</a:t>
            </a:r>
          </a:p>
          <a:p>
            <a:endParaRPr lang="en-US" dirty="0"/>
          </a:p>
          <a:p>
            <a:r>
              <a:rPr lang="en-US" b="1" u="sng" dirty="0"/>
              <a:t>Review &amp; Revision Management</a:t>
            </a:r>
          </a:p>
          <a:p>
            <a:r>
              <a:rPr lang="en-US" dirty="0"/>
              <a:t>arc list — Show revisions associated with your working copy.</a:t>
            </a:r>
          </a:p>
          <a:p>
            <a:r>
              <a:rPr lang="en-US" dirty="0"/>
              <a:t>arc browse — Open a revision or file in the web UI.</a:t>
            </a:r>
          </a:p>
          <a:p>
            <a:r>
              <a:rPr lang="en-US" dirty="0"/>
              <a:t>arc close-revision — Manually close a revision.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5D10F-F9D0-A497-8255-CB82B47E3A02}"/>
              </a:ext>
            </a:extLst>
          </p:cNvPr>
          <p:cNvSpPr txBox="1"/>
          <p:nvPr/>
        </p:nvSpPr>
        <p:spPr>
          <a:xfrm>
            <a:off x="6324596" y="1506647"/>
            <a:ext cx="5747658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 Linting &amp; Testing</a:t>
            </a:r>
          </a:p>
          <a:p>
            <a:r>
              <a:rPr lang="en-US" dirty="0"/>
              <a:t>arc lint — Run configured linters on your code.</a:t>
            </a:r>
          </a:p>
          <a:p>
            <a:r>
              <a:rPr lang="en-US" dirty="0"/>
              <a:t>arc unit — Run unit tests.</a:t>
            </a:r>
          </a:p>
          <a:p>
            <a:r>
              <a:rPr lang="en-US" dirty="0"/>
              <a:t>arc cover — Show code coverage information.</a:t>
            </a:r>
          </a:p>
          <a:p>
            <a:endParaRPr lang="en-US" dirty="0"/>
          </a:p>
          <a:p>
            <a:r>
              <a:rPr lang="en-US" b="1" u="sng" dirty="0"/>
              <a:t>Utilities</a:t>
            </a:r>
          </a:p>
          <a:p>
            <a:r>
              <a:rPr lang="en-US" dirty="0"/>
              <a:t>arc help — Show help for commands.</a:t>
            </a:r>
          </a:p>
          <a:p>
            <a:r>
              <a:rPr lang="en-US" dirty="0"/>
              <a:t>arc which — Show which revision is associated with the current branch.</a:t>
            </a:r>
          </a:p>
          <a:p>
            <a:r>
              <a:rPr lang="en-US" dirty="0"/>
              <a:t>arc install-certificate — Authenticate your machine with Phabricator.</a:t>
            </a:r>
          </a:p>
          <a:p>
            <a:r>
              <a:rPr lang="en-US" dirty="0"/>
              <a:t>arc alias — Create custom command aliases.</a:t>
            </a:r>
          </a:p>
        </p:txBody>
      </p:sp>
    </p:spTree>
    <p:extLst>
      <p:ext uri="{BB962C8B-B14F-4D97-AF65-F5344CB8AC3E}">
        <p14:creationId xmlns:p14="http://schemas.microsoft.com/office/powerpoint/2010/main" val="330722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1BE3-5F10-AA04-B9F6-521DB234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151615-4451-F278-1064-6872D198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5999"/>
              </p:ext>
            </p:extLst>
          </p:nvPr>
        </p:nvGraphicFramePr>
        <p:xfrm>
          <a:off x="976993" y="1331685"/>
          <a:ext cx="10180863" cy="343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153">
                  <a:extLst>
                    <a:ext uri="{9D8B030D-6E8A-4147-A177-3AD203B41FA5}">
                      <a16:colId xmlns:a16="http://schemas.microsoft.com/office/drawing/2014/main" val="1613145839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4290790487"/>
                    </a:ext>
                  </a:extLst>
                </a:gridCol>
                <a:gridCol w="7733006">
                  <a:extLst>
                    <a:ext uri="{9D8B030D-6E8A-4147-A177-3AD203B41FA5}">
                      <a16:colId xmlns:a16="http://schemas.microsoft.com/office/drawing/2014/main" val="1671994969"/>
                    </a:ext>
                  </a:extLst>
                </a:gridCol>
              </a:tblGrid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Mercurial (hg):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2"/>
                        </a:rPr>
                        <a:t>https://www.mercurial-scm.org/guide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2374465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Buck2: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https://buck2.build/docs/about/getting_started/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190511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VS Code @ Meta: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2776404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Phabricator: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https://releases.llvm.org/17.0.1/docs/Phabricator.html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874433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EdenSCM: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3"/>
                        </a:rPr>
                        <a:t>https://github.com/bergwolf/eden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077569"/>
                  </a:ext>
                </a:extLst>
              </a:tr>
              <a:tr h="7568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CMake</a:t>
                      </a:r>
                      <a:r>
                        <a:rPr lang="en-US" sz="1400" b="1" u="none" strike="noStrike" dirty="0">
                          <a:effectLst/>
                        </a:rPr>
                        <a:t>: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https://cmake.org/cmake/help/latest/manual/cmake-commands.7.html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9369128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LLVM/Clang: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4"/>
                        </a:rPr>
                        <a:t>https://clang.llvm.org/docs/ClangCommandLineReference.html</a:t>
                      </a:r>
                      <a:endParaRPr lang="en-US" sz="18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3234786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Gtest</a:t>
                      </a:r>
                      <a:r>
                        <a:rPr lang="en-US" sz="1400" b="1" u="none" strike="noStrike" dirty="0">
                          <a:effectLst/>
                        </a:rPr>
                        <a:t> (</a:t>
                      </a:r>
                      <a:r>
                        <a:rPr lang="en-US" sz="1400" b="1" u="none" strike="noStrike" dirty="0" err="1">
                          <a:effectLst/>
                        </a:rPr>
                        <a:t>googletest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5"/>
                        </a:rPr>
                        <a:t>https://google.github.io/googletest/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2657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B6C439-73BA-E338-CB93-7F05F501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96513"/>
              </p:ext>
            </p:extLst>
          </p:nvPr>
        </p:nvGraphicFramePr>
        <p:xfrm>
          <a:off x="976992" y="4767945"/>
          <a:ext cx="10180863" cy="382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153">
                  <a:extLst>
                    <a:ext uri="{9D8B030D-6E8A-4147-A177-3AD203B41FA5}">
                      <a16:colId xmlns:a16="http://schemas.microsoft.com/office/drawing/2014/main" val="2222868535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520228197"/>
                    </a:ext>
                  </a:extLst>
                </a:gridCol>
                <a:gridCol w="7733006">
                  <a:extLst>
                    <a:ext uri="{9D8B030D-6E8A-4147-A177-3AD203B41FA5}">
                      <a16:colId xmlns:a16="http://schemas.microsoft.com/office/drawing/2014/main" val="1758393633"/>
                    </a:ext>
                  </a:extLst>
                </a:gridCol>
              </a:tblGrid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Gcov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>
                          <a:hlinkClick r:id="rId6"/>
                        </a:rPr>
                        <a:t>Gcov</a:t>
                      </a:r>
                      <a:r>
                        <a:rPr lang="en-US" dirty="0">
                          <a:hlinkClick r:id="rId6"/>
                        </a:rPr>
                        <a:t> (Using the GNU Compiler Collection (GCC))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8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EB0EC-B7FE-3C81-8215-D84D8C70B45E}"/>
              </a:ext>
            </a:extLst>
          </p:cNvPr>
          <p:cNvSpPr txBox="1"/>
          <p:nvPr/>
        </p:nvSpPr>
        <p:spPr>
          <a:xfrm>
            <a:off x="315687" y="1281061"/>
            <a:ext cx="1176745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0" i="0" u="none" strike="noStrike" baseline="0" dirty="0">
              <a:solidFill>
                <a:srgbClr val="000000"/>
              </a:solidFill>
              <a:latin typeface="Canva Sans Medium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1.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Mercurial (hg)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Source control system used to manage code versions.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2.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EdenSCM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"/>
              </a:rPr>
              <a:t>Enhances Mercurial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with scalable performance for large repositories.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3.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VS Code @ Meta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Developer environment that interacts with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va Sans"/>
              </a:rPr>
              <a:t>EdenSCM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 for code editing.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4.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Phabricator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Used for code review and collaboration, integrated with VS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5.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Buck2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Build system triggered post-review for compiling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6.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CMake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Generates build con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gurations used by Buck2.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7.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LLVM/Clang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Compiles the code using con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gurations 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va Sans"/>
              </a:rPr>
              <a:t>CMake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8.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Gtest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(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googletest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Runs unit tests on the compiled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F4A2E-C803-40C7-7325-5AF88809289B}"/>
              </a:ext>
            </a:extLst>
          </p:cNvPr>
          <p:cNvSpPr txBox="1"/>
          <p:nvPr/>
        </p:nvSpPr>
        <p:spPr>
          <a:xfrm>
            <a:off x="1752600" y="141905"/>
            <a:ext cx="7957458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    Meta </a:t>
            </a:r>
            <a:r>
              <a:rPr lang="en-US" sz="2400" b="1" dirty="0"/>
              <a:t>Software development tools and environments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7396-0D08-72EE-2919-1EC0B412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AB14E-41B8-D645-6F87-3607083F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85" y="873758"/>
            <a:ext cx="2721427" cy="511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5D2DD-732D-E0EB-7630-93138F0BDBE4}"/>
              </a:ext>
            </a:extLst>
          </p:cNvPr>
          <p:cNvSpPr txBox="1"/>
          <p:nvPr/>
        </p:nvSpPr>
        <p:spPr>
          <a:xfrm>
            <a:off x="2514600" y="154357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          Sequence of Processes Build to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EAF4B-D747-D997-AD88-E19AEFE7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E992A-AFF4-0B32-D988-8A42631CC00F}"/>
              </a:ext>
            </a:extLst>
          </p:cNvPr>
          <p:cNvSpPr txBox="1"/>
          <p:nvPr/>
        </p:nvSpPr>
        <p:spPr>
          <a:xfrm>
            <a:off x="239487" y="793866"/>
            <a:ext cx="113211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Mercurial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Hg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) is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distributed source control management system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similar to Git but designed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scalability and performance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. It enables developers to efficiently track changes, collaborate, and manage large codebases. Meta uses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custom internal extensions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to enhance its functionality for large-scale projects.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89E6F-8C6A-C7C4-E8A2-58AC31D08482}"/>
              </a:ext>
            </a:extLst>
          </p:cNvPr>
          <p:cNvSpPr txBox="1"/>
          <p:nvPr/>
        </p:nvSpPr>
        <p:spPr>
          <a:xfrm>
            <a:off x="3331029" y="109247"/>
            <a:ext cx="3113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   Mercurial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 Medium"/>
              </a:rPr>
              <a:t> (hg):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2240-0520-295C-84F2-69F0705785A9}"/>
              </a:ext>
            </a:extLst>
          </p:cNvPr>
          <p:cNvSpPr txBox="1"/>
          <p:nvPr/>
        </p:nvSpPr>
        <p:spPr>
          <a:xfrm>
            <a:off x="239487" y="2004651"/>
            <a:ext cx="6204856" cy="40318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Why Mercurial is Neede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d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Distributed Architecture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Every developer has a full local repository (including entire history).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Enables offline work and reduces dependency on central servers.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Scalability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Handles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large repositories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(e.g., Linux kernel, Mozilla)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Optimized for projects with extensive histories and binary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les.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Intuitive Workflow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Simpler CLI syntax than Git for common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Explicit branch management avoids accidental complexity.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Platform Agnostic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Native support for Windows/Linux/macOS.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No reliance on POSIX shell environments.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Enterprise Features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Built-in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access control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nva Sans"/>
              </a:rPr>
              <a:t>hg.acl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 extension).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Audit trails with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signed commits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81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0417C-7484-C278-1DCF-4A736EF2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5AB6A5-77C2-FD0D-45B5-9B7A65B4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92420"/>
              </p:ext>
            </p:extLst>
          </p:nvPr>
        </p:nvGraphicFramePr>
        <p:xfrm>
          <a:off x="413657" y="521717"/>
          <a:ext cx="10978244" cy="582465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2388948">
                  <a:extLst>
                    <a:ext uri="{9D8B030D-6E8A-4147-A177-3AD203B41FA5}">
                      <a16:colId xmlns:a16="http://schemas.microsoft.com/office/drawing/2014/main" val="184984069"/>
                    </a:ext>
                  </a:extLst>
                </a:gridCol>
                <a:gridCol w="4389323">
                  <a:extLst>
                    <a:ext uri="{9D8B030D-6E8A-4147-A177-3AD203B41FA5}">
                      <a16:colId xmlns:a16="http://schemas.microsoft.com/office/drawing/2014/main" val="859778209"/>
                    </a:ext>
                  </a:extLst>
                </a:gridCol>
                <a:gridCol w="4199973">
                  <a:extLst>
                    <a:ext uri="{9D8B030D-6E8A-4147-A177-3AD203B41FA5}">
                      <a16:colId xmlns:a16="http://schemas.microsoft.com/office/drawing/2014/main" val="3540312196"/>
                    </a:ext>
                  </a:extLst>
                </a:gridCol>
              </a:tblGrid>
              <a:tr h="434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Feature / Aspect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Git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Mercurial (hg)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949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Initial Release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4041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Creator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Linus Torvalds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Matt Mackall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48905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Command Line Interface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Powerful but can be complex and inconsistent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Simpler, more consistent and user-friendly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89600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Staging Area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Yes (index allows staging changes before commit)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No (commits all changes directly)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07583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Branching Model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Lightweight, fast, and flexible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Heavier, more linear and structured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18790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Excellent, especially for small to medium repos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Comparable, sometimes better for large repos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32592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Steeper due to complex commands and concepts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Gentler, easier for beginners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1296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Tooling and Ecosystem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Vast ecosystem, widely supported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Smaller ecosystem, fewer third-party tools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69087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Windows Support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Improved over time, now solid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Historically better on Windows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98322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Extensibility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Good, but less modular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Very modular with native extension support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1782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Popularity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Extremely popular and widely adopted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Niche, used by specific teams or legacy systems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76571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Hosting Platforms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GitHub, GitLab, Bitbucket (Git)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Bitbucket (until 2020), Phabricator (legacy)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07283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Community and Support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Large, active community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Smaller, less active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75271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Use in Industry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Used by most open-source and enterprise projects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Used by some large companies (e.g., Facebook)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77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35DD-647A-B0F5-1EF3-043CB221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B08AA-7001-5CD0-BFB4-084C75C4C4F7}"/>
              </a:ext>
            </a:extLst>
          </p:cNvPr>
          <p:cNvSpPr txBox="1"/>
          <p:nvPr/>
        </p:nvSpPr>
        <p:spPr>
          <a:xfrm>
            <a:off x="1741713" y="120135"/>
            <a:ext cx="7859485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  <a:latin typeface="Segoe Sans"/>
              </a:rPr>
              <a:t>       Why Teams Choose Mercurial Over Git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FD1343-809F-0DC1-5872-B19FA62EC7EE}"/>
              </a:ext>
            </a:extLst>
          </p:cNvPr>
          <p:cNvSpPr txBox="1"/>
          <p:nvPr/>
        </p:nvSpPr>
        <p:spPr>
          <a:xfrm>
            <a:off x="751115" y="1138650"/>
            <a:ext cx="8186057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Simpler CLI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Consistent commands, no staging area confusion.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Immutable Changesets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Safer history, better traceability.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Efficient with large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monorepos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 (e.g., Facebook, Mozilla).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Extensible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Built-in support for plugins and custom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Centralized-Friendly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Easier SVN-like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Better Defaults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Fewer destructive operations, safer for teams.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Tooling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Strong IDE and CI/CD integration</a:t>
            </a:r>
          </a:p>
        </p:txBody>
      </p:sp>
    </p:spTree>
    <p:extLst>
      <p:ext uri="{BB962C8B-B14F-4D97-AF65-F5344CB8AC3E}">
        <p14:creationId xmlns:p14="http://schemas.microsoft.com/office/powerpoint/2010/main" val="32982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94B3-335E-DBA7-E778-BE35083B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172D6-6019-D7E5-35CD-9C0F96F3F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6883"/>
              </p:ext>
            </p:extLst>
          </p:nvPr>
        </p:nvGraphicFramePr>
        <p:xfrm>
          <a:off x="421140" y="829129"/>
          <a:ext cx="5018315" cy="543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8315">
                  <a:extLst>
                    <a:ext uri="{9D8B030D-6E8A-4147-A177-3AD203B41FA5}">
                      <a16:colId xmlns:a16="http://schemas.microsoft.com/office/drawing/2014/main" val="3249435041"/>
                    </a:ext>
                  </a:extLst>
                </a:gridCol>
              </a:tblGrid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init` — Create a new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90554724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clone [source] [dest]` — Clone a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10499671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serve` — Start a web server for the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09332109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13645190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status` — Show changed files in the working directory.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66412899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diff` — Show differences between revisions.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74791668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add [files]` — Add new files to version control.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28249774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remove [files]` — Remove files from version control.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58999605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rename old new` — Rename a file.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61549583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copy old new` — Copy a file.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23365103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9988881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commit -m "message"` — Commit changes.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2949881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rollback` — Undo the last transaction.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02168823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update [rev]` — Update working directory to a revision.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7335421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revert [files]` — Revert files to an earlier state.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3411405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13736111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log` — Show commit history.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07412350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tip` — Show the latest changeset.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1396016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annotate [file]` — Show who changed each line of a file.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7921012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568618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EF6BE-2FC7-A24F-5ADC-E067F8C05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56881"/>
              </p:ext>
            </p:extLst>
          </p:nvPr>
        </p:nvGraphicFramePr>
        <p:xfrm>
          <a:off x="6527349" y="829129"/>
          <a:ext cx="5243511" cy="4936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511">
                  <a:extLst>
                    <a:ext uri="{9D8B030D-6E8A-4147-A177-3AD203B41FA5}">
                      <a16:colId xmlns:a16="http://schemas.microsoft.com/office/drawing/2014/main" val="1731780135"/>
                    </a:ext>
                  </a:extLst>
                </a:gridCol>
              </a:tblGrid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branch [name]` — Create or switch to a branch.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1792824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branches` — List branches.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00125977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merge` — Merge another branch into the current one.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5370453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resolve` — Resolve merge conflicts.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6692217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50545583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pull` — Pull changes from another repository.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95320335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push` — Push changes to another repository.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618699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incoming` — Show changesets not yet pulled.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0907993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outgoing` — Show changesets not yet pushed.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9477396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48099654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tag [name]` — Tag a revision.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364770787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u="none" strike="noStrike" dirty="0">
                          <a:effectLst/>
                        </a:rPr>
                        <a:t>hg tags` — List all tags.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08668364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bookmark [name]` — Create a bookmark (lightweight branch).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4561967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92217000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graft [rev]` — Copy changesets from another branch (cherry-pick).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72089370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backout [rev]` — Reverse a changeset.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958123134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bundle` / `hg unbundle` — Package and apply changesets.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069408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BCC7A8-2CD2-5DDB-BAD9-EE09897C3DA7}"/>
              </a:ext>
            </a:extLst>
          </p:cNvPr>
          <p:cNvSpPr txBox="1"/>
          <p:nvPr/>
        </p:nvSpPr>
        <p:spPr>
          <a:xfrm>
            <a:off x="2601686" y="152791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    Mercurial (hg) Core Command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96F5-FE40-2C20-8AEE-C36C8842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7605-3410-180F-51C4-E3376380E195}"/>
              </a:ext>
            </a:extLst>
          </p:cNvPr>
          <p:cNvSpPr txBox="1"/>
          <p:nvPr/>
        </p:nvSpPr>
        <p:spPr>
          <a:xfrm>
            <a:off x="2405743" y="192386"/>
            <a:ext cx="3537857" cy="364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US" sz="2400" b="1" i="0" dirty="0">
                <a:solidFill>
                  <a:srgbClr val="424242"/>
                </a:solidFill>
                <a:effectLst/>
                <a:latin typeface="Segoe Sans"/>
              </a:rPr>
              <a:t>  </a:t>
            </a:r>
            <a:r>
              <a:rPr lang="en-US" sz="2400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endParaRPr lang="en-US" sz="2400" b="1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E018-21DB-3AE2-3A1A-1A2321E0368B}"/>
              </a:ext>
            </a:extLst>
          </p:cNvPr>
          <p:cNvSpPr txBox="1"/>
          <p:nvPr/>
        </p:nvSpPr>
        <p:spPr>
          <a:xfrm>
            <a:off x="326572" y="833950"/>
            <a:ext cx="10820399" cy="10002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high-performance source control system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designed to handle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large-scale 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monorepos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It was built to support Meta’s massive codebase, where traditional systems like Git struggled with performance and scalability.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087ED-BF7E-63E9-7BE7-B28F6D327422}"/>
              </a:ext>
            </a:extLst>
          </p:cNvPr>
          <p:cNvSpPr txBox="1"/>
          <p:nvPr/>
        </p:nvSpPr>
        <p:spPr>
          <a:xfrm>
            <a:off x="326572" y="2111778"/>
            <a:ext cx="8817428" cy="21185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Key Features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Designed for repositories with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millions of files and commits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Performance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Fast operations due to lazy loading and efficient metadata handling.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 Model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Clients fetch only what they need, reducing overhead.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Cross-Platform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Works on Linux, macOS, and Windows.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Git Compatibility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Through Sapling, developers can use Git-like commands.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2AC0D-7CC9-5EAC-BA51-CA94DCBE2DA6}"/>
              </a:ext>
            </a:extLst>
          </p:cNvPr>
          <p:cNvSpPr txBox="1"/>
          <p:nvPr/>
        </p:nvSpPr>
        <p:spPr>
          <a:xfrm>
            <a:off x="544285" y="4688452"/>
            <a:ext cx="852351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</a:t>
            </a:r>
            <a:endParaRPr lang="en-US" sz="2800" b="1" u="sng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Massive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Monorepos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Ideal for organizations like Meta, Google, or Microsoft.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CI/CD Pipelines   :: Speeds up CI jobs by reducing clone/checkout times.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Developer Productivity :: Enables quick context switches between branches.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3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848D-7DC7-45B7-F261-354E086F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C9C5E-83F0-EE24-9721-53F84BB84270}"/>
              </a:ext>
            </a:extLst>
          </p:cNvPr>
          <p:cNvSpPr txBox="1"/>
          <p:nvPr/>
        </p:nvSpPr>
        <p:spPr>
          <a:xfrm>
            <a:off x="1491343" y="189296"/>
            <a:ext cx="6096000" cy="3616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Common 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 </a:t>
            </a:r>
            <a:r>
              <a:rPr lang="en-US" b="1" dirty="0">
                <a:solidFill>
                  <a:srgbClr val="424242"/>
                </a:solidFill>
                <a:latin typeface="Segoe Sans"/>
              </a:rPr>
              <a:t>- 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Sapling /Daily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5355E2-862F-AECB-B0B0-AC29D5105289}"/>
              </a:ext>
            </a:extLst>
          </p:cNvPr>
          <p:cNvSpPr txBox="1"/>
          <p:nvPr/>
        </p:nvSpPr>
        <p:spPr>
          <a:xfrm>
            <a:off x="685799" y="827544"/>
            <a:ext cx="5780315" cy="5355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eden</a:t>
            </a:r>
            <a:r>
              <a:rPr lang="en-US" b="1" dirty="0"/>
              <a:t> clone &lt;repo&gt; – Clone a repository.</a:t>
            </a:r>
          </a:p>
          <a:p>
            <a:r>
              <a:rPr lang="en-US" b="1" dirty="0" err="1"/>
              <a:t>eden</a:t>
            </a:r>
            <a:r>
              <a:rPr lang="en-US" b="1" dirty="0"/>
              <a:t> checkout &lt;branch&gt; – Checkout a branch.</a:t>
            </a:r>
          </a:p>
          <a:p>
            <a:r>
              <a:rPr lang="en-US" b="1" dirty="0" err="1"/>
              <a:t>eden</a:t>
            </a:r>
            <a:r>
              <a:rPr lang="en-US" b="1" dirty="0"/>
              <a:t> status – Show working directory status.</a:t>
            </a:r>
          </a:p>
          <a:p>
            <a:r>
              <a:rPr lang="en-US" b="1" dirty="0" err="1"/>
              <a:t>eden</a:t>
            </a:r>
            <a:r>
              <a:rPr lang="en-US" b="1" dirty="0"/>
              <a:t> diff – Show changes.</a:t>
            </a:r>
          </a:p>
          <a:p>
            <a:r>
              <a:rPr lang="en-US" b="1" dirty="0" err="1"/>
              <a:t>eden</a:t>
            </a:r>
            <a:r>
              <a:rPr lang="en-US" b="1" dirty="0"/>
              <a:t> commit -m "message" – Commit changes.</a:t>
            </a:r>
          </a:p>
          <a:p>
            <a:r>
              <a:rPr lang="en-US" b="1" dirty="0" err="1"/>
              <a:t>eden</a:t>
            </a:r>
            <a:r>
              <a:rPr lang="en-US" b="1" dirty="0"/>
              <a:t> update – Update to the latest revision.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branch – List or create branches.</a:t>
            </a:r>
          </a:p>
          <a:p>
            <a:r>
              <a:rPr lang="en-US" b="1" dirty="0" err="1"/>
              <a:t>eden</a:t>
            </a:r>
            <a:r>
              <a:rPr lang="en-US" b="1" dirty="0"/>
              <a:t> merge &lt;branch&gt; – Merge another branch.</a:t>
            </a:r>
          </a:p>
          <a:p>
            <a:r>
              <a:rPr lang="en-US" b="1" dirty="0" err="1"/>
              <a:t>eden</a:t>
            </a:r>
            <a:r>
              <a:rPr lang="en-US" b="1" dirty="0"/>
              <a:t> rebase – Rebase current branch.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pull – Pull latest changes from the server.</a:t>
            </a:r>
          </a:p>
          <a:p>
            <a:r>
              <a:rPr lang="en-US" b="1" dirty="0" err="1"/>
              <a:t>eden</a:t>
            </a:r>
            <a:r>
              <a:rPr lang="en-US" b="1" dirty="0"/>
              <a:t> push – Push local commits to the server.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clean – Remove untracked files.</a:t>
            </a:r>
          </a:p>
          <a:p>
            <a:r>
              <a:rPr lang="en-US" b="1" dirty="0" err="1"/>
              <a:t>eden</a:t>
            </a:r>
            <a:r>
              <a:rPr lang="en-US" b="1" dirty="0"/>
              <a:t> revert &lt;file&gt; – Revert changes in a file.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log – View commit history.</a:t>
            </a:r>
          </a:p>
          <a:p>
            <a:r>
              <a:rPr lang="en-US" b="1" dirty="0" err="1"/>
              <a:t>eden</a:t>
            </a:r>
            <a:r>
              <a:rPr lang="en-US" b="1" dirty="0"/>
              <a:t> blame &lt;file&gt; – Show who last modified each line.</a:t>
            </a:r>
          </a:p>
        </p:txBody>
      </p:sp>
    </p:spTree>
    <p:extLst>
      <p:ext uri="{BB962C8B-B14F-4D97-AF65-F5344CB8AC3E}">
        <p14:creationId xmlns:p14="http://schemas.microsoft.com/office/powerpoint/2010/main" val="5965163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1731</Words>
  <Application>Microsoft Office PowerPoint</Application>
  <PresentationFormat>Widescreen</PresentationFormat>
  <Paragraphs>224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Narrow</vt:lpstr>
      <vt:lpstr>Arial</vt:lpstr>
      <vt:lpstr>Calisto MT</vt:lpstr>
      <vt:lpstr>Canva Sans</vt:lpstr>
      <vt:lpstr>Canva Sans Medium</vt:lpstr>
      <vt:lpstr>Segoe Sans</vt:lpstr>
      <vt:lpstr>Univers Condensed</vt:lpstr>
      <vt:lpstr>ChronicleVTI</vt:lpstr>
      <vt:lpstr>Meta Software development tools and environments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Ulla Shariff, Aleem</dc:creator>
  <cp:lastModifiedBy>Ulla Shariff, Aleem</cp:lastModifiedBy>
  <cp:revision>8</cp:revision>
  <dcterms:created xsi:type="dcterms:W3CDTF">2025-06-04T05:17:13Z</dcterms:created>
  <dcterms:modified xsi:type="dcterms:W3CDTF">2025-06-09T04:41:09Z</dcterms:modified>
</cp:coreProperties>
</file>