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use our classes to construct objects</a:t>
            </a:r>
          </a:p>
          <a:p>
            <a:r>
              <a:rPr lang="en-US" dirty="0"/>
              <a:t>Each object maintains its own state</a:t>
            </a:r>
          </a:p>
          <a:p>
            <a:r>
              <a:rPr lang="en-US" dirty="0"/>
              <a:t>Remember all objects are created on the heap!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8BB8-C5ED-4A24-B691-C60C3F9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the Stack and Heap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8CA72A-7487-4B2F-BA49-EF38ED9D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4A906-5F58-4F53-B1E0-007DCB968E6E}"/>
              </a:ext>
            </a:extLst>
          </p:cNvPr>
          <p:cNvSpPr/>
          <p:nvPr/>
        </p:nvSpPr>
        <p:spPr>
          <a:xfrm>
            <a:off x="444500" y="1253164"/>
            <a:ext cx="2654969" cy="386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C148C-FA0A-41DB-8689-1173F699AA0A}"/>
              </a:ext>
            </a:extLst>
          </p:cNvPr>
          <p:cNvSpPr/>
          <p:nvPr/>
        </p:nvSpPr>
        <p:spPr>
          <a:xfrm>
            <a:off x="4344068" y="1237357"/>
            <a:ext cx="7403432" cy="386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2D2EF-1C64-4844-908C-6A21A96B52F4}"/>
              </a:ext>
            </a:extLst>
          </p:cNvPr>
          <p:cNvSpPr txBox="1"/>
          <p:nvPr/>
        </p:nvSpPr>
        <p:spPr>
          <a:xfrm>
            <a:off x="7801392" y="13681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F43F1-D079-48F2-AB5D-1EC696E50EF5}"/>
              </a:ext>
            </a:extLst>
          </p:cNvPr>
          <p:cNvSpPr txBox="1"/>
          <p:nvPr/>
        </p:nvSpPr>
        <p:spPr>
          <a:xfrm>
            <a:off x="1391110" y="13681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2EEAC6-FFF3-4FEE-AE08-AF9F9BAB5784}"/>
              </a:ext>
            </a:extLst>
          </p:cNvPr>
          <p:cNvGrpSpPr/>
          <p:nvPr/>
        </p:nvGrpSpPr>
        <p:grpSpPr>
          <a:xfrm>
            <a:off x="4632254" y="1989221"/>
            <a:ext cx="2116028" cy="1171074"/>
            <a:chOff x="4632254" y="1989221"/>
            <a:chExt cx="2116028" cy="11710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ADA59C-69D0-4326-A710-22F15C0805C6}"/>
                </a:ext>
              </a:extLst>
            </p:cNvPr>
            <p:cNvSpPr/>
            <p:nvPr/>
          </p:nvSpPr>
          <p:spPr>
            <a:xfrm>
              <a:off x="4692316" y="2013284"/>
              <a:ext cx="1997242" cy="11470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D1889-F9DE-4F85-8C67-34F2D0D80590}"/>
                </a:ext>
              </a:extLst>
            </p:cNvPr>
            <p:cNvSpPr txBox="1"/>
            <p:nvPr/>
          </p:nvSpPr>
          <p:spPr>
            <a:xfrm>
              <a:off x="4632254" y="1989221"/>
              <a:ext cx="2116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String Pool / Apartments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0DEA3F-C702-4588-BA21-B713771987A8}"/>
              </a:ext>
            </a:extLst>
          </p:cNvPr>
          <p:cNvGrpSpPr/>
          <p:nvPr/>
        </p:nvGrpSpPr>
        <p:grpSpPr>
          <a:xfrm>
            <a:off x="4748463" y="2297378"/>
            <a:ext cx="1884948" cy="276999"/>
            <a:chOff x="4748463" y="2297378"/>
            <a:chExt cx="1884948" cy="276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2B0C18-E2B3-4945-831E-66F8DF763A1E}"/>
                </a:ext>
              </a:extLst>
            </p:cNvPr>
            <p:cNvSpPr/>
            <p:nvPr/>
          </p:nvSpPr>
          <p:spPr>
            <a:xfrm>
              <a:off x="4748463" y="2321061"/>
              <a:ext cx="1884948" cy="2296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D115B2-5F8D-48E7-9DCB-7203EC816F3A}"/>
                </a:ext>
              </a:extLst>
            </p:cNvPr>
            <p:cNvSpPr txBox="1"/>
            <p:nvPr/>
          </p:nvSpPr>
          <p:spPr>
            <a:xfrm>
              <a:off x="4881970" y="2297378"/>
              <a:ext cx="1538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xC3F- “Hello World”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7034C-55E3-4FC4-BD59-7FEEC072DA0A}"/>
              </a:ext>
            </a:extLst>
          </p:cNvPr>
          <p:cNvSpPr/>
          <p:nvPr/>
        </p:nvSpPr>
        <p:spPr>
          <a:xfrm>
            <a:off x="617621" y="1737435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 x =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3B921-7E4F-4F8B-98A2-863FB875BAB8}"/>
              </a:ext>
            </a:extLst>
          </p:cNvPr>
          <p:cNvSpPr/>
          <p:nvPr/>
        </p:nvSpPr>
        <p:spPr>
          <a:xfrm>
            <a:off x="617621" y="2187992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hello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3F0168-D15D-475F-8287-1105F3B32304}"/>
              </a:ext>
            </a:extLst>
          </p:cNvPr>
          <p:cNvSpPr/>
          <p:nvPr/>
        </p:nvSpPr>
        <p:spPr>
          <a:xfrm>
            <a:off x="617621" y="2641133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LemonJuice</a:t>
            </a:r>
            <a:r>
              <a:rPr lang="en-US" sz="1000" dirty="0"/>
              <a:t> </a:t>
            </a:r>
            <a:r>
              <a:rPr lang="en-US" sz="1000" dirty="0" err="1"/>
              <a:t>lemonJuice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536C5-A9AA-4417-8765-1EF6EE1285A5}"/>
              </a:ext>
            </a:extLst>
          </p:cNvPr>
          <p:cNvSpPr/>
          <p:nvPr/>
        </p:nvSpPr>
        <p:spPr>
          <a:xfrm>
            <a:off x="617621" y="3091081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Sugar </a:t>
            </a:r>
            <a:r>
              <a:rPr lang="en-US" sz="1000" dirty="0" err="1"/>
              <a:t>sugar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1EB79-DEC7-4061-85DF-DF3717722C07}"/>
              </a:ext>
            </a:extLst>
          </p:cNvPr>
          <p:cNvSpPr/>
          <p:nvPr/>
        </p:nvSpPr>
        <p:spPr>
          <a:xfrm>
            <a:off x="617621" y="3541029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Water </a:t>
            </a:r>
            <a:r>
              <a:rPr lang="en-US" sz="1000" dirty="0" err="1"/>
              <a:t>water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30E0B-5B90-4222-A91E-3B4627EE7F5C}"/>
              </a:ext>
            </a:extLst>
          </p:cNvPr>
          <p:cNvSpPr/>
          <p:nvPr/>
        </p:nvSpPr>
        <p:spPr>
          <a:xfrm>
            <a:off x="617621" y="3990977"/>
            <a:ext cx="2370623" cy="2758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Lemonade </a:t>
            </a:r>
            <a:r>
              <a:rPr lang="en-US" sz="1000" dirty="0" err="1"/>
              <a:t>lemonade</a:t>
            </a:r>
            <a:endParaRPr lang="en-US" sz="1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8DFE04-0379-496A-8E07-B6DEE0A7A6C1}"/>
              </a:ext>
            </a:extLst>
          </p:cNvPr>
          <p:cNvGrpSpPr/>
          <p:nvPr/>
        </p:nvGrpSpPr>
        <p:grpSpPr>
          <a:xfrm>
            <a:off x="4425987" y="3327091"/>
            <a:ext cx="1859066" cy="1256483"/>
            <a:chOff x="4425987" y="3327092"/>
            <a:chExt cx="1317437" cy="9795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7A7969-FF58-47FB-A53A-1433C9688678}"/>
                </a:ext>
              </a:extLst>
            </p:cNvPr>
            <p:cNvGrpSpPr/>
            <p:nvPr/>
          </p:nvGrpSpPr>
          <p:grpSpPr>
            <a:xfrm>
              <a:off x="4632254" y="3327092"/>
              <a:ext cx="1111170" cy="979572"/>
              <a:chOff x="7234177" y="2181363"/>
              <a:chExt cx="1111170" cy="97957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9E82C5-9F80-47C6-B201-664EFD0ADE9A}"/>
                  </a:ext>
                </a:extLst>
              </p:cNvPr>
              <p:cNvSpPr/>
              <p:nvPr/>
            </p:nvSpPr>
            <p:spPr>
              <a:xfrm>
                <a:off x="7420138" y="2550695"/>
                <a:ext cx="762507" cy="6102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401B569F-58C7-4173-9E68-05BA62EDDF79}"/>
                  </a:ext>
                </a:extLst>
              </p:cNvPr>
              <p:cNvSpPr/>
              <p:nvPr/>
            </p:nvSpPr>
            <p:spPr>
              <a:xfrm>
                <a:off x="7234177" y="2181363"/>
                <a:ext cx="1111170" cy="36933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04C6BD-36DF-47BF-BA4C-0347E750FDD4}"/>
                </a:ext>
              </a:extLst>
            </p:cNvPr>
            <p:cNvSpPr txBox="1"/>
            <p:nvPr/>
          </p:nvSpPr>
          <p:spPr>
            <a:xfrm>
              <a:off x="4926537" y="342904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Lemonade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C12CD7-ED82-4573-A8B0-D7D702E4323A}"/>
                </a:ext>
              </a:extLst>
            </p:cNvPr>
            <p:cNvGrpSpPr/>
            <p:nvPr/>
          </p:nvGrpSpPr>
          <p:grpSpPr>
            <a:xfrm>
              <a:off x="4497075" y="3797253"/>
              <a:ext cx="296437" cy="509411"/>
              <a:chOff x="7234177" y="4260980"/>
              <a:chExt cx="462988" cy="65826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2C72324-F10C-41E9-9BBA-E0A5EBF4E082}"/>
                  </a:ext>
                </a:extLst>
              </p:cNvPr>
              <p:cNvSpPr/>
              <p:nvPr/>
            </p:nvSpPr>
            <p:spPr>
              <a:xfrm>
                <a:off x="7234177" y="4346746"/>
                <a:ext cx="462988" cy="1803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Half Frame 75">
                <a:extLst>
                  <a:ext uri="{FF2B5EF4-FFF2-40B4-BE49-F238E27FC236}">
                    <a16:creationId xmlns:a16="http://schemas.microsoft.com/office/drawing/2014/main" id="{3C50AE16-5DE8-4E48-B01A-7891EB12B089}"/>
                  </a:ext>
                </a:extLst>
              </p:cNvPr>
              <p:cNvSpPr/>
              <p:nvPr/>
            </p:nvSpPr>
            <p:spPr>
              <a:xfrm>
                <a:off x="7304390" y="4260980"/>
                <a:ext cx="92598" cy="180337"/>
              </a:xfrm>
              <a:prstGeom prst="halfFram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389D253-0C67-4A0A-AC8F-2DA936B10443}"/>
                  </a:ext>
                </a:extLst>
              </p:cNvPr>
              <p:cNvSpPr/>
              <p:nvPr/>
            </p:nvSpPr>
            <p:spPr>
              <a:xfrm>
                <a:off x="7396988" y="4527083"/>
                <a:ext cx="92598" cy="3921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B14CCF-A30C-46C9-B1C0-3A8D5AE82C1E}"/>
                </a:ext>
              </a:extLst>
            </p:cNvPr>
            <p:cNvSpPr txBox="1"/>
            <p:nvPr/>
          </p:nvSpPr>
          <p:spPr>
            <a:xfrm>
              <a:off x="4425987" y="3823537"/>
              <a:ext cx="4386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xD92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8A0DD07-07D9-4772-B0DF-8D11BC458AD3}"/>
              </a:ext>
            </a:extLst>
          </p:cNvPr>
          <p:cNvGrpSpPr/>
          <p:nvPr/>
        </p:nvGrpSpPr>
        <p:grpSpPr>
          <a:xfrm>
            <a:off x="2102710" y="2202805"/>
            <a:ext cx="2779260" cy="246221"/>
            <a:chOff x="2102710" y="2202805"/>
            <a:chExt cx="2779260" cy="24622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04CB6D-4934-4240-BEDC-F87E95837846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2988244" y="2325917"/>
              <a:ext cx="1893726" cy="1099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17DDA9-48B7-4CDA-95AF-92DC1237DCBD}"/>
                </a:ext>
              </a:extLst>
            </p:cNvPr>
            <p:cNvSpPr txBox="1"/>
            <p:nvPr/>
          </p:nvSpPr>
          <p:spPr>
            <a:xfrm>
              <a:off x="2102710" y="2202805"/>
              <a:ext cx="6014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= xC3F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1B0739-DDB3-4EFD-B62C-0FC148C742B6}"/>
              </a:ext>
            </a:extLst>
          </p:cNvPr>
          <p:cNvGrpSpPr/>
          <p:nvPr/>
        </p:nvGrpSpPr>
        <p:grpSpPr>
          <a:xfrm>
            <a:off x="2448638" y="2653535"/>
            <a:ext cx="4642782" cy="329745"/>
            <a:chOff x="2448638" y="2653535"/>
            <a:chExt cx="4642782" cy="32974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D9B7C7-DE73-483F-BA70-56720A407B68}"/>
                </a:ext>
              </a:extLst>
            </p:cNvPr>
            <p:cNvCxnSpPr>
              <a:cxnSpLocks/>
              <a:stCxn id="87" idx="3"/>
              <a:endCxn id="64" idx="1"/>
            </p:cNvCxnSpPr>
            <p:nvPr/>
          </p:nvCxnSpPr>
          <p:spPr>
            <a:xfrm>
              <a:off x="3007226" y="2818408"/>
              <a:ext cx="4084194" cy="1423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CE0AA6-4449-410A-9CA3-8EDAA42B1C43}"/>
                </a:ext>
              </a:extLst>
            </p:cNvPr>
            <p:cNvSpPr txBox="1"/>
            <p:nvPr/>
          </p:nvSpPr>
          <p:spPr>
            <a:xfrm>
              <a:off x="2448638" y="2653535"/>
              <a:ext cx="558588" cy="329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= x589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D49092-AA23-48A1-B53B-E705D1AED880}"/>
              </a:ext>
            </a:extLst>
          </p:cNvPr>
          <p:cNvGrpSpPr/>
          <p:nvPr/>
        </p:nvGrpSpPr>
        <p:grpSpPr>
          <a:xfrm>
            <a:off x="2150277" y="2832643"/>
            <a:ext cx="6305700" cy="522918"/>
            <a:chOff x="2150277" y="2832643"/>
            <a:chExt cx="6305700" cy="52291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16DFF1-08FB-4641-AFFE-1BF4F98F8454}"/>
                </a:ext>
              </a:extLst>
            </p:cNvPr>
            <p:cNvCxnSpPr>
              <a:cxnSpLocks/>
              <a:stCxn id="20" idx="3"/>
              <a:endCxn id="60" idx="1"/>
            </p:cNvCxnSpPr>
            <p:nvPr/>
          </p:nvCxnSpPr>
          <p:spPr>
            <a:xfrm flipV="1">
              <a:off x="2988244" y="2832643"/>
              <a:ext cx="5467733" cy="3963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D0DC701-B14F-4BB9-BE2E-61807BA9F20D}"/>
                </a:ext>
              </a:extLst>
            </p:cNvPr>
            <p:cNvSpPr txBox="1"/>
            <p:nvPr/>
          </p:nvSpPr>
          <p:spPr>
            <a:xfrm>
              <a:off x="2150277" y="3109340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= xA6f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F989335-AE04-460D-9743-EE256A0F8D5F}"/>
              </a:ext>
            </a:extLst>
          </p:cNvPr>
          <p:cNvGrpSpPr/>
          <p:nvPr/>
        </p:nvGrpSpPr>
        <p:grpSpPr>
          <a:xfrm>
            <a:off x="2106390" y="2832643"/>
            <a:ext cx="7716082" cy="964610"/>
            <a:chOff x="2106390" y="2832643"/>
            <a:chExt cx="7716082" cy="96461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525101D-44BB-413B-B485-C759770D51BD}"/>
                </a:ext>
              </a:extLst>
            </p:cNvPr>
            <p:cNvCxnSpPr>
              <a:cxnSpLocks/>
              <a:stCxn id="21" idx="3"/>
              <a:endCxn id="68" idx="1"/>
            </p:cNvCxnSpPr>
            <p:nvPr/>
          </p:nvCxnSpPr>
          <p:spPr>
            <a:xfrm flipV="1">
              <a:off x="2988244" y="2832643"/>
              <a:ext cx="6834228" cy="84631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BA1AE6-2B4C-49D7-9F97-BC3159808529}"/>
                </a:ext>
              </a:extLst>
            </p:cNvPr>
            <p:cNvSpPr txBox="1"/>
            <p:nvPr/>
          </p:nvSpPr>
          <p:spPr>
            <a:xfrm>
              <a:off x="2106390" y="3551032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= x9B1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DD9E1C-B154-4FE8-83BD-837852267FE9}"/>
              </a:ext>
            </a:extLst>
          </p:cNvPr>
          <p:cNvGrpSpPr/>
          <p:nvPr/>
        </p:nvGrpSpPr>
        <p:grpSpPr>
          <a:xfrm>
            <a:off x="2357540" y="4005790"/>
            <a:ext cx="2168761" cy="246221"/>
            <a:chOff x="2357540" y="4005790"/>
            <a:chExt cx="2168761" cy="24622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3645F53-F9C5-498A-8453-70FD058807FF}"/>
                </a:ext>
              </a:extLst>
            </p:cNvPr>
            <p:cNvCxnSpPr>
              <a:cxnSpLocks/>
              <a:stCxn id="22" idx="3"/>
              <a:endCxn id="75" idx="1"/>
            </p:cNvCxnSpPr>
            <p:nvPr/>
          </p:nvCxnSpPr>
          <p:spPr>
            <a:xfrm flipV="1">
              <a:off x="2988244" y="4104799"/>
              <a:ext cx="1538057" cy="2410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6E4A1DC-E218-4416-B205-9472ED965B23}"/>
                </a:ext>
              </a:extLst>
            </p:cNvPr>
            <p:cNvSpPr txBox="1"/>
            <p:nvPr/>
          </p:nvSpPr>
          <p:spPr>
            <a:xfrm>
              <a:off x="2357540" y="4005790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= xD92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B888BB7-2D13-4819-854A-995B99215CE1}"/>
              </a:ext>
            </a:extLst>
          </p:cNvPr>
          <p:cNvGrpSpPr/>
          <p:nvPr/>
        </p:nvGrpSpPr>
        <p:grpSpPr>
          <a:xfrm>
            <a:off x="7018080" y="2181363"/>
            <a:ext cx="1327267" cy="1024540"/>
            <a:chOff x="7018080" y="2181363"/>
            <a:chExt cx="1327267" cy="10245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145F492-38E6-47CE-B28E-3BFF100F2251}"/>
                </a:ext>
              </a:extLst>
            </p:cNvPr>
            <p:cNvGrpSpPr/>
            <p:nvPr/>
          </p:nvGrpSpPr>
          <p:grpSpPr>
            <a:xfrm>
              <a:off x="7018080" y="2181363"/>
              <a:ext cx="1327267" cy="1024540"/>
              <a:chOff x="7018080" y="2181363"/>
              <a:chExt cx="1327267" cy="102454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CF850FD-0419-44DF-B70C-E19C88620C26}"/>
                  </a:ext>
                </a:extLst>
              </p:cNvPr>
              <p:cNvGrpSpPr/>
              <p:nvPr/>
            </p:nvGrpSpPr>
            <p:grpSpPr>
              <a:xfrm>
                <a:off x="7234177" y="2181363"/>
                <a:ext cx="1111170" cy="979572"/>
                <a:chOff x="7234177" y="2181363"/>
                <a:chExt cx="1111170" cy="97957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A903BF4-977B-44EE-B1DF-E78908B9DE1C}"/>
                    </a:ext>
                  </a:extLst>
                </p:cNvPr>
                <p:cNvSpPr/>
                <p:nvPr/>
              </p:nvSpPr>
              <p:spPr>
                <a:xfrm>
                  <a:off x="7420138" y="2550695"/>
                  <a:ext cx="762507" cy="61024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D8ED001-1C62-4FF2-B6DB-17E40105112B}"/>
                    </a:ext>
                  </a:extLst>
                </p:cNvPr>
                <p:cNvSpPr/>
                <p:nvPr/>
              </p:nvSpPr>
              <p:spPr>
                <a:xfrm>
                  <a:off x="7234177" y="2181363"/>
                  <a:ext cx="1111170" cy="369332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FC515B-9130-46C4-A3C7-94BDC2CCD003}"/>
                  </a:ext>
                </a:extLst>
              </p:cNvPr>
              <p:cNvSpPr txBox="1"/>
              <p:nvPr/>
            </p:nvSpPr>
            <p:spPr>
              <a:xfrm>
                <a:off x="7365213" y="2289660"/>
                <a:ext cx="87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schemeClr val="bg1"/>
                    </a:solidFill>
                  </a:rPr>
                  <a:t>LemonJuice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238C68D-ED6B-41E7-B983-5BC89E412050}"/>
                  </a:ext>
                </a:extLst>
              </p:cNvPr>
              <p:cNvGrpSpPr/>
              <p:nvPr/>
            </p:nvGrpSpPr>
            <p:grpSpPr>
              <a:xfrm>
                <a:off x="7091420" y="2696492"/>
                <a:ext cx="296437" cy="509411"/>
                <a:chOff x="7234177" y="4260980"/>
                <a:chExt cx="462988" cy="65826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D6FB1DA-9FBA-4740-8630-0B6AE2EBBA12}"/>
                    </a:ext>
                  </a:extLst>
                </p:cNvPr>
                <p:cNvSpPr/>
                <p:nvPr/>
              </p:nvSpPr>
              <p:spPr>
                <a:xfrm>
                  <a:off x="7234177" y="4346746"/>
                  <a:ext cx="462988" cy="1803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Half Frame 64">
                  <a:extLst>
                    <a:ext uri="{FF2B5EF4-FFF2-40B4-BE49-F238E27FC236}">
                      <a16:creationId xmlns:a16="http://schemas.microsoft.com/office/drawing/2014/main" id="{D1C61D80-D754-45CB-B8ED-B470D9D4E2AC}"/>
                    </a:ext>
                  </a:extLst>
                </p:cNvPr>
                <p:cNvSpPr/>
                <p:nvPr/>
              </p:nvSpPr>
              <p:spPr>
                <a:xfrm>
                  <a:off x="7304390" y="4260980"/>
                  <a:ext cx="92598" cy="180337"/>
                </a:xfrm>
                <a:prstGeom prst="halfFram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522A025-8FE4-4884-99FE-7F481ED79A05}"/>
                    </a:ext>
                  </a:extLst>
                </p:cNvPr>
                <p:cNvSpPr/>
                <p:nvPr/>
              </p:nvSpPr>
              <p:spPr>
                <a:xfrm>
                  <a:off x="7396988" y="4527083"/>
                  <a:ext cx="92598" cy="39215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C5582BB-9D21-4BBE-A317-986635993290}"/>
                  </a:ext>
                </a:extLst>
              </p:cNvPr>
              <p:cNvSpPr txBox="1"/>
              <p:nvPr/>
            </p:nvSpPr>
            <p:spPr>
              <a:xfrm>
                <a:off x="7018080" y="2719049"/>
                <a:ext cx="4386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x589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B9DD8E-427A-43A6-9311-1DE7F9C193B7}"/>
                </a:ext>
              </a:extLst>
            </p:cNvPr>
            <p:cNvSpPr txBox="1"/>
            <p:nvPr/>
          </p:nvSpPr>
          <p:spPr>
            <a:xfrm>
              <a:off x="7381624" y="2570739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int ounces = 5;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878AB2E-185B-408E-AD6C-AF4B6FE378C7}"/>
              </a:ext>
            </a:extLst>
          </p:cNvPr>
          <p:cNvGrpSpPr/>
          <p:nvPr/>
        </p:nvGrpSpPr>
        <p:grpSpPr>
          <a:xfrm>
            <a:off x="8394934" y="2180723"/>
            <a:ext cx="1318670" cy="1025180"/>
            <a:chOff x="8394934" y="2180723"/>
            <a:chExt cx="1318670" cy="102518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FE15FBF-4F83-4B08-9349-4FFB37877FE3}"/>
                </a:ext>
              </a:extLst>
            </p:cNvPr>
            <p:cNvGrpSpPr/>
            <p:nvPr/>
          </p:nvGrpSpPr>
          <p:grpSpPr>
            <a:xfrm>
              <a:off x="8394934" y="2180723"/>
              <a:ext cx="1318670" cy="1025180"/>
              <a:chOff x="8394934" y="2180723"/>
              <a:chExt cx="1318670" cy="102518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ED093AC-6CAA-4D4B-9B5C-8BE725CDE23C}"/>
                  </a:ext>
                </a:extLst>
              </p:cNvPr>
              <p:cNvGrpSpPr/>
              <p:nvPr/>
            </p:nvGrpSpPr>
            <p:grpSpPr>
              <a:xfrm>
                <a:off x="8602434" y="2180723"/>
                <a:ext cx="1111170" cy="979572"/>
                <a:chOff x="7234177" y="2181363"/>
                <a:chExt cx="1111170" cy="97957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CE6622F-6E58-4F1B-92E1-9EAEE5E9A09E}"/>
                    </a:ext>
                  </a:extLst>
                </p:cNvPr>
                <p:cNvSpPr/>
                <p:nvPr/>
              </p:nvSpPr>
              <p:spPr>
                <a:xfrm>
                  <a:off x="7420138" y="2550695"/>
                  <a:ext cx="762507" cy="61024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0F3FF210-F0B1-4478-8709-C8750E8FA980}"/>
                    </a:ext>
                  </a:extLst>
                </p:cNvPr>
                <p:cNvSpPr/>
                <p:nvPr/>
              </p:nvSpPr>
              <p:spPr>
                <a:xfrm>
                  <a:off x="7234177" y="2181363"/>
                  <a:ext cx="1111170" cy="369332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87D7-E679-4988-BBCE-69DE267B9389}"/>
                  </a:ext>
                </a:extLst>
              </p:cNvPr>
              <p:cNvSpPr txBox="1"/>
              <p:nvPr/>
            </p:nvSpPr>
            <p:spPr>
              <a:xfrm>
                <a:off x="8905014" y="2291504"/>
                <a:ext cx="5245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Sugar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F283465-CD87-49F1-B685-9DCE655EAA57}"/>
                  </a:ext>
                </a:extLst>
              </p:cNvPr>
              <p:cNvGrpSpPr/>
              <p:nvPr/>
            </p:nvGrpSpPr>
            <p:grpSpPr>
              <a:xfrm>
                <a:off x="8455977" y="2696492"/>
                <a:ext cx="296437" cy="509411"/>
                <a:chOff x="7234177" y="4260980"/>
                <a:chExt cx="462988" cy="65826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3245ED0-620F-43A7-8FA9-AA562A23E48E}"/>
                    </a:ext>
                  </a:extLst>
                </p:cNvPr>
                <p:cNvSpPr/>
                <p:nvPr/>
              </p:nvSpPr>
              <p:spPr>
                <a:xfrm>
                  <a:off x="7234177" y="4346746"/>
                  <a:ext cx="462988" cy="1803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Half Frame 60">
                  <a:extLst>
                    <a:ext uri="{FF2B5EF4-FFF2-40B4-BE49-F238E27FC236}">
                      <a16:creationId xmlns:a16="http://schemas.microsoft.com/office/drawing/2014/main" id="{A80CAE01-E737-4E18-ADE1-762D873B472D}"/>
                    </a:ext>
                  </a:extLst>
                </p:cNvPr>
                <p:cNvSpPr/>
                <p:nvPr/>
              </p:nvSpPr>
              <p:spPr>
                <a:xfrm>
                  <a:off x="7304390" y="4260980"/>
                  <a:ext cx="92598" cy="180337"/>
                </a:xfrm>
                <a:prstGeom prst="halfFram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5CFE8BF-77C0-4C15-97E9-B156C754DB83}"/>
                    </a:ext>
                  </a:extLst>
                </p:cNvPr>
                <p:cNvSpPr/>
                <p:nvPr/>
              </p:nvSpPr>
              <p:spPr>
                <a:xfrm>
                  <a:off x="7396988" y="4527083"/>
                  <a:ext cx="92598" cy="39215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D86A9D-71F4-4418-85AC-DEC826DDDEDA}"/>
                  </a:ext>
                </a:extLst>
              </p:cNvPr>
              <p:cNvSpPr txBox="1"/>
              <p:nvPr/>
            </p:nvSpPr>
            <p:spPr>
              <a:xfrm>
                <a:off x="8394934" y="2722261"/>
                <a:ext cx="4386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xA6F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292F0A-0B54-4DB1-8CCA-41F274DA604B}"/>
                </a:ext>
              </a:extLst>
            </p:cNvPr>
            <p:cNvSpPr txBox="1"/>
            <p:nvPr/>
          </p:nvSpPr>
          <p:spPr>
            <a:xfrm>
              <a:off x="8813457" y="2563247"/>
              <a:ext cx="7216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int tsp = 12;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136BF6-6314-48DD-A237-2B7CE53BDBF0}"/>
              </a:ext>
            </a:extLst>
          </p:cNvPr>
          <p:cNvGrpSpPr/>
          <p:nvPr/>
        </p:nvGrpSpPr>
        <p:grpSpPr>
          <a:xfrm>
            <a:off x="9761429" y="2184220"/>
            <a:ext cx="1320432" cy="1021683"/>
            <a:chOff x="9761429" y="2184220"/>
            <a:chExt cx="1320432" cy="102168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1FB2E6C-70D8-4C9E-A08E-2E69AA9FD174}"/>
                </a:ext>
              </a:extLst>
            </p:cNvPr>
            <p:cNvGrpSpPr/>
            <p:nvPr/>
          </p:nvGrpSpPr>
          <p:grpSpPr>
            <a:xfrm>
              <a:off x="9761429" y="2184220"/>
              <a:ext cx="1320432" cy="1021683"/>
              <a:chOff x="9761429" y="2184220"/>
              <a:chExt cx="1320432" cy="102168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60C963D-2F8F-426B-80FE-DC7690A5B7FC}"/>
                  </a:ext>
                </a:extLst>
              </p:cNvPr>
              <p:cNvGrpSpPr/>
              <p:nvPr/>
            </p:nvGrpSpPr>
            <p:grpSpPr>
              <a:xfrm>
                <a:off x="9970691" y="2184220"/>
                <a:ext cx="1111170" cy="979572"/>
                <a:chOff x="7234177" y="2181363"/>
                <a:chExt cx="1111170" cy="9795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0ADAAB2-3C34-4933-AA9D-5C65FB74D79A}"/>
                    </a:ext>
                  </a:extLst>
                </p:cNvPr>
                <p:cNvSpPr/>
                <p:nvPr/>
              </p:nvSpPr>
              <p:spPr>
                <a:xfrm>
                  <a:off x="7420138" y="2550695"/>
                  <a:ext cx="762507" cy="61024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A8430BEA-0EBF-421D-96D4-077AA65D2405}"/>
                    </a:ext>
                  </a:extLst>
                </p:cNvPr>
                <p:cNvSpPr/>
                <p:nvPr/>
              </p:nvSpPr>
              <p:spPr>
                <a:xfrm>
                  <a:off x="7234177" y="2181363"/>
                  <a:ext cx="1111170" cy="369332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59E485-5FE0-4022-AFD1-A3BD9A63AD3E}"/>
                  </a:ext>
                </a:extLst>
              </p:cNvPr>
              <p:cNvSpPr txBox="1"/>
              <p:nvPr/>
            </p:nvSpPr>
            <p:spPr>
              <a:xfrm>
                <a:off x="10274852" y="2291503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2DAC532-83CC-447D-BC87-30674DA4FAE0}"/>
                  </a:ext>
                </a:extLst>
              </p:cNvPr>
              <p:cNvGrpSpPr/>
              <p:nvPr/>
            </p:nvGrpSpPr>
            <p:grpSpPr>
              <a:xfrm>
                <a:off x="9822472" y="2696492"/>
                <a:ext cx="296437" cy="509411"/>
                <a:chOff x="7234177" y="4260980"/>
                <a:chExt cx="462988" cy="65826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7E28CA1-A7BE-4438-9D4C-D7FC87D803B8}"/>
                    </a:ext>
                  </a:extLst>
                </p:cNvPr>
                <p:cNvSpPr/>
                <p:nvPr/>
              </p:nvSpPr>
              <p:spPr>
                <a:xfrm>
                  <a:off x="7234177" y="4346746"/>
                  <a:ext cx="462988" cy="1803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Half Frame 68">
                  <a:extLst>
                    <a:ext uri="{FF2B5EF4-FFF2-40B4-BE49-F238E27FC236}">
                      <a16:creationId xmlns:a16="http://schemas.microsoft.com/office/drawing/2014/main" id="{AC660B03-C658-42FA-AF74-536AB8F00610}"/>
                    </a:ext>
                  </a:extLst>
                </p:cNvPr>
                <p:cNvSpPr/>
                <p:nvPr/>
              </p:nvSpPr>
              <p:spPr>
                <a:xfrm>
                  <a:off x="7304390" y="4260980"/>
                  <a:ext cx="92598" cy="180337"/>
                </a:xfrm>
                <a:prstGeom prst="halfFram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273371E-62EB-4B7F-90CD-D2F807826069}"/>
                    </a:ext>
                  </a:extLst>
                </p:cNvPr>
                <p:cNvSpPr/>
                <p:nvPr/>
              </p:nvSpPr>
              <p:spPr>
                <a:xfrm>
                  <a:off x="7396988" y="4527083"/>
                  <a:ext cx="92598" cy="39215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0E10A01-0F7F-4299-AE3D-346485E5479A}"/>
                  </a:ext>
                </a:extLst>
              </p:cNvPr>
              <p:cNvSpPr txBox="1"/>
              <p:nvPr/>
            </p:nvSpPr>
            <p:spPr>
              <a:xfrm>
                <a:off x="9761429" y="2730988"/>
                <a:ext cx="4386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x9B1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680E7C-9F51-4A54-812A-BB24D8D58781}"/>
                </a:ext>
              </a:extLst>
            </p:cNvPr>
            <p:cNvSpPr txBox="1"/>
            <p:nvPr/>
          </p:nvSpPr>
          <p:spPr>
            <a:xfrm>
              <a:off x="10093304" y="2570739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int ounces = 2;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B0FCA3-345E-4984-B65A-E70C76992FFD}"/>
              </a:ext>
            </a:extLst>
          </p:cNvPr>
          <p:cNvGrpSpPr/>
          <p:nvPr/>
        </p:nvGrpSpPr>
        <p:grpSpPr>
          <a:xfrm>
            <a:off x="4930648" y="2937705"/>
            <a:ext cx="3683592" cy="1329121"/>
            <a:chOff x="4930648" y="2937705"/>
            <a:chExt cx="3683592" cy="132912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AB44757-EEDD-4464-BF24-8D0F3949D5C8}"/>
                </a:ext>
              </a:extLst>
            </p:cNvPr>
            <p:cNvSpPr txBox="1"/>
            <p:nvPr/>
          </p:nvSpPr>
          <p:spPr>
            <a:xfrm>
              <a:off x="4930648" y="4051382"/>
              <a:ext cx="1119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sugar = xA8F;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C1CC4EA-C3C6-46CE-ADE8-458AEC3284A9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5697215" y="2937705"/>
              <a:ext cx="2917025" cy="12202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A0457D-DBB2-4465-8612-D2F59481BC95}"/>
              </a:ext>
            </a:extLst>
          </p:cNvPr>
          <p:cNvGrpSpPr/>
          <p:nvPr/>
        </p:nvGrpSpPr>
        <p:grpSpPr>
          <a:xfrm>
            <a:off x="4944610" y="2934493"/>
            <a:ext cx="2292776" cy="1089745"/>
            <a:chOff x="4944610" y="2934493"/>
            <a:chExt cx="2292776" cy="108974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F9349C-C4DB-4631-9A09-7C010E801DE3}"/>
                </a:ext>
              </a:extLst>
            </p:cNvPr>
            <p:cNvSpPr txBox="1"/>
            <p:nvPr/>
          </p:nvSpPr>
          <p:spPr>
            <a:xfrm>
              <a:off x="4944610" y="3808794"/>
              <a:ext cx="1119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</a:rPr>
                <a:t>lemonJuice</a:t>
              </a:r>
              <a:r>
                <a:rPr lang="en-US" sz="800" dirty="0">
                  <a:solidFill>
                    <a:schemeClr val="bg1"/>
                  </a:solidFill>
                </a:rPr>
                <a:t> = x589;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ECA8F66-D297-414A-B9BC-EEBE02B9E765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5917999" y="2934493"/>
              <a:ext cx="1319387" cy="98482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9992C77-24A3-4DA5-B84B-DFCC47F84D99}"/>
              </a:ext>
            </a:extLst>
          </p:cNvPr>
          <p:cNvGrpSpPr/>
          <p:nvPr/>
        </p:nvGrpSpPr>
        <p:grpSpPr>
          <a:xfrm>
            <a:off x="4954175" y="2946432"/>
            <a:ext cx="5026560" cy="1566752"/>
            <a:chOff x="4954175" y="2946432"/>
            <a:chExt cx="5026560" cy="156675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36E1F89-730D-426C-A288-7F10A5635565}"/>
                </a:ext>
              </a:extLst>
            </p:cNvPr>
            <p:cNvSpPr txBox="1"/>
            <p:nvPr/>
          </p:nvSpPr>
          <p:spPr>
            <a:xfrm>
              <a:off x="4954175" y="4297740"/>
              <a:ext cx="1119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water = x9B1;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1E331A2-004E-42C1-B431-663145C09ECB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5697215" y="2946432"/>
              <a:ext cx="4283520" cy="144174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82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381</TotalTime>
  <Words>105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</vt:lpstr>
      <vt:lpstr>Creating Objects</vt:lpstr>
      <vt:lpstr>Looking back at the Stack and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17</cp:revision>
  <dcterms:created xsi:type="dcterms:W3CDTF">2020-12-09T02:28:02Z</dcterms:created>
  <dcterms:modified xsi:type="dcterms:W3CDTF">2020-12-09T22:01:12Z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