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381416" cy="535531"/>
          </a:xfrm>
        </p:spPr>
        <p:txBody>
          <a:bodyPr/>
          <a:lstStyle/>
          <a:p>
            <a:r>
              <a:rPr lang="en-US" dirty="0"/>
              <a:t>Restarting our app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2A9AE2-3973-49F0-B7F5-06DE479FC330}"/>
              </a:ext>
            </a:extLst>
          </p:cNvPr>
          <p:cNvGrpSpPr/>
          <p:nvPr/>
        </p:nvGrpSpPr>
        <p:grpSpPr>
          <a:xfrm>
            <a:off x="3028946" y="3429000"/>
            <a:ext cx="1664371" cy="1495552"/>
            <a:chOff x="577515" y="2013284"/>
            <a:chExt cx="914401" cy="122722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6130FE-F895-445F-B9BD-B91021A4AC68}"/>
                </a:ext>
              </a:extLst>
            </p:cNvPr>
            <p:cNvSpPr/>
            <p:nvPr/>
          </p:nvSpPr>
          <p:spPr>
            <a:xfrm>
              <a:off x="577516" y="2013284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Order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28DA85-2BF3-478B-8098-1C3CCD883007}"/>
                </a:ext>
              </a:extLst>
            </p:cNvPr>
            <p:cNvSpPr/>
            <p:nvPr/>
          </p:nvSpPr>
          <p:spPr>
            <a:xfrm>
              <a:off x="577515" y="2422358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/>
                <a:t>customer</a:t>
              </a:r>
            </a:p>
            <a:p>
              <a:r>
                <a:rPr lang="en-US" sz="800" dirty="0"/>
                <a:t>lemonades</a:t>
              </a:r>
            </a:p>
            <a:p>
              <a:r>
                <a:rPr lang="en-US" sz="800" dirty="0"/>
                <a:t>total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CD7E040-0686-42D8-9D6B-5F08D7DF2891}"/>
                </a:ext>
              </a:extLst>
            </p:cNvPr>
            <p:cNvSpPr/>
            <p:nvPr/>
          </p:nvSpPr>
          <p:spPr>
            <a:xfrm>
              <a:off x="577516" y="2831432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err="1"/>
                <a:t>updateTotal</a:t>
              </a:r>
              <a:endParaRPr lang="en-US" sz="800" dirty="0"/>
            </a:p>
            <a:p>
              <a:r>
                <a:rPr lang="en-US" sz="800" dirty="0" err="1"/>
                <a:t>addLemonade</a:t>
              </a:r>
              <a:endParaRPr lang="en-US" sz="800" dirty="0"/>
            </a:p>
            <a:p>
              <a:r>
                <a:rPr lang="en-US" sz="800" dirty="0"/>
                <a:t>getters &amp; setters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89241-040E-4C8B-A9FA-D49C76AA3ADA}"/>
              </a:ext>
            </a:extLst>
          </p:cNvPr>
          <p:cNvGrpSpPr/>
          <p:nvPr/>
        </p:nvGrpSpPr>
        <p:grpSpPr>
          <a:xfrm>
            <a:off x="5161547" y="3429000"/>
            <a:ext cx="1664369" cy="1495552"/>
            <a:chOff x="577516" y="2013284"/>
            <a:chExt cx="914400" cy="122722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29ECE6-2284-438E-B51B-3AC6A99B7E4F}"/>
                </a:ext>
              </a:extLst>
            </p:cNvPr>
            <p:cNvSpPr/>
            <p:nvPr/>
          </p:nvSpPr>
          <p:spPr>
            <a:xfrm>
              <a:off x="577516" y="2013284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Customer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0566D5-32CB-4B5E-954C-F20CE08F1282}"/>
                </a:ext>
              </a:extLst>
            </p:cNvPr>
            <p:cNvSpPr/>
            <p:nvPr/>
          </p:nvSpPr>
          <p:spPr>
            <a:xfrm>
              <a:off x="577516" y="2422358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/>
                <a:t>name</a:t>
              </a:r>
            </a:p>
            <a:p>
              <a:r>
                <a:rPr lang="en-US" sz="800" dirty="0" err="1"/>
                <a:t>phoneNumber</a:t>
              </a:r>
              <a:endParaRPr lang="en-US" sz="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CC35C2-E502-4D81-AAAE-17BEDD47EDF3}"/>
                </a:ext>
              </a:extLst>
            </p:cNvPr>
            <p:cNvSpPr/>
            <p:nvPr/>
          </p:nvSpPr>
          <p:spPr>
            <a:xfrm>
              <a:off x="577516" y="2831432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/>
                <a:t>getter &amp; setters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ADDDA4-5506-4F52-94C2-4BB3CD952D8F}"/>
              </a:ext>
            </a:extLst>
          </p:cNvPr>
          <p:cNvGrpSpPr/>
          <p:nvPr/>
        </p:nvGrpSpPr>
        <p:grpSpPr>
          <a:xfrm>
            <a:off x="807117" y="3429000"/>
            <a:ext cx="1664369" cy="1495552"/>
            <a:chOff x="577516" y="2013284"/>
            <a:chExt cx="914400" cy="122722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22469C-76E9-4A71-B638-DA423A2C7BE3}"/>
                </a:ext>
              </a:extLst>
            </p:cNvPr>
            <p:cNvSpPr/>
            <p:nvPr/>
          </p:nvSpPr>
          <p:spPr>
            <a:xfrm>
              <a:off x="577516" y="2013284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Lemonade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8EB0D0-FEEF-43B2-8A2B-E75CB7D5A356}"/>
                </a:ext>
              </a:extLst>
            </p:cNvPr>
            <p:cNvSpPr/>
            <p:nvPr/>
          </p:nvSpPr>
          <p:spPr>
            <a:xfrm>
              <a:off x="577516" y="2422358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r>
                <a:rPr lang="en-US" sz="800" dirty="0" err="1"/>
                <a:t>lemonJuice</a:t>
              </a:r>
              <a:endParaRPr lang="en-US" sz="800" dirty="0"/>
            </a:p>
            <a:p>
              <a:r>
                <a:rPr lang="en-US" sz="800" dirty="0"/>
                <a:t>water</a:t>
              </a:r>
            </a:p>
            <a:p>
              <a:r>
                <a:rPr lang="en-US" sz="800" dirty="0"/>
                <a:t>sugar</a:t>
              </a:r>
            </a:p>
            <a:p>
              <a:r>
                <a:rPr lang="en-US" sz="800" dirty="0" err="1"/>
                <a:t>iceCubes</a:t>
              </a:r>
              <a:endParaRPr lang="en-US" sz="800" dirty="0"/>
            </a:p>
            <a:p>
              <a:r>
                <a:rPr lang="en-US" sz="800" dirty="0"/>
                <a:t>cup</a:t>
              </a:r>
            </a:p>
            <a:p>
              <a:r>
                <a:rPr lang="en-US" sz="800" dirty="0"/>
                <a:t>price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3171AC-23F9-48AB-B351-AB712EA39930}"/>
                </a:ext>
              </a:extLst>
            </p:cNvPr>
            <p:cNvSpPr/>
            <p:nvPr/>
          </p:nvSpPr>
          <p:spPr>
            <a:xfrm>
              <a:off x="577516" y="2831432"/>
              <a:ext cx="914400" cy="409074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err="1"/>
                <a:t>calculatePrice</a:t>
              </a:r>
              <a:endParaRPr lang="en-US" sz="800" dirty="0"/>
            </a:p>
            <a:p>
              <a:r>
                <a:rPr lang="en-US" sz="800" dirty="0"/>
                <a:t>getters &amp; setters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F5650-A0C2-453A-ABC8-264A772D37DE}"/>
              </a:ext>
            </a:extLst>
          </p:cNvPr>
          <p:cNvGrpSpPr/>
          <p:nvPr/>
        </p:nvGrpSpPr>
        <p:grpSpPr>
          <a:xfrm>
            <a:off x="1639302" y="1643478"/>
            <a:ext cx="4354430" cy="1785522"/>
            <a:chOff x="1639302" y="1643478"/>
            <a:chExt cx="4354430" cy="17855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1E00-3CBC-4627-968A-4F48F07C928F}"/>
                </a:ext>
              </a:extLst>
            </p:cNvPr>
            <p:cNvSpPr/>
            <p:nvPr/>
          </p:nvSpPr>
          <p:spPr>
            <a:xfrm>
              <a:off x="3028945" y="1643478"/>
              <a:ext cx="1664369" cy="49851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Object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054474-A227-4005-B5FB-26DF464821CA}"/>
                </a:ext>
              </a:extLst>
            </p:cNvPr>
            <p:cNvGrpSpPr/>
            <p:nvPr/>
          </p:nvGrpSpPr>
          <p:grpSpPr>
            <a:xfrm>
              <a:off x="1639302" y="2141996"/>
              <a:ext cx="4354430" cy="1287004"/>
              <a:chOff x="1639302" y="2141996"/>
              <a:chExt cx="4354430" cy="1287004"/>
            </a:xfrm>
          </p:grpSpPr>
          <p:cxnSp>
            <p:nvCxnSpPr>
              <p:cNvPr id="5" name="Connector: Elbow 4">
                <a:extLst>
                  <a:ext uri="{FF2B5EF4-FFF2-40B4-BE49-F238E27FC236}">
                    <a16:creationId xmlns:a16="http://schemas.microsoft.com/office/drawing/2014/main" id="{872199C6-966A-465D-A9FA-CE70F9BCFF40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5400000" flipH="1" flipV="1">
                <a:off x="2106714" y="1674584"/>
                <a:ext cx="1287004" cy="222182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D10E9B66-B095-4507-87CE-EA03CD4FAF33}"/>
                  </a:ext>
                </a:extLst>
              </p:cNvPr>
              <p:cNvCxnSpPr>
                <a:stCxn id="63" idx="0"/>
                <a:endCxn id="31" idx="2"/>
              </p:cNvCxnSpPr>
              <p:nvPr/>
            </p:nvCxnSpPr>
            <p:spPr>
              <a:xfrm rot="16200000" flipV="1">
                <a:off x="3217630" y="2785496"/>
                <a:ext cx="1287004" cy="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C93FF831-C119-4C93-9B9D-8C0A7B446823}"/>
                  </a:ext>
                </a:extLst>
              </p:cNvPr>
              <p:cNvCxnSpPr>
                <a:stCxn id="23" idx="0"/>
                <a:endCxn id="31" idx="2"/>
              </p:cNvCxnSpPr>
              <p:nvPr/>
            </p:nvCxnSpPr>
            <p:spPr>
              <a:xfrm rot="16200000" flipV="1">
                <a:off x="4283929" y="1719197"/>
                <a:ext cx="1287004" cy="213260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EDEB-AAA8-42E5-9EC5-EBDAACCA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Object in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A3633-E370-4955-964A-58FAB530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1EF8-B981-4DA9-AF11-4B78859C2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/>
              <a:t>equals</a:t>
            </a:r>
          </a:p>
        </p:txBody>
      </p:sp>
    </p:spTree>
    <p:extLst>
      <p:ext uri="{BB962C8B-B14F-4D97-AF65-F5344CB8AC3E}">
        <p14:creationId xmlns:p14="http://schemas.microsoft.com/office/powerpoint/2010/main" val="36094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9745-3007-4B43-8617-6F2EB059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8F161-4F3A-4A66-BAD9-0F5D8538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3F59-D051-43DD-86F2-CB40CF14E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Based</a:t>
            </a:r>
          </a:p>
          <a:p>
            <a:pPr lvl="1"/>
            <a:r>
              <a:rPr lang="en-US" dirty="0"/>
              <a:t>extends</a:t>
            </a:r>
          </a:p>
          <a:p>
            <a:pPr lvl="1"/>
            <a:r>
              <a:rPr lang="en-US" dirty="0"/>
              <a:t>A class can only extend 1 other class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implements</a:t>
            </a:r>
          </a:p>
          <a:p>
            <a:pPr lvl="1"/>
            <a:r>
              <a:rPr lang="en-US" dirty="0"/>
              <a:t>A class can implement any number of interfaces</a:t>
            </a:r>
          </a:p>
          <a:p>
            <a:pPr lvl="1"/>
            <a:r>
              <a:rPr lang="en-US" dirty="0"/>
              <a:t>An interface may extend any number of other interfaces</a:t>
            </a:r>
          </a:p>
          <a:p>
            <a:pPr lvl="1"/>
            <a:r>
              <a:rPr lang="en-US" dirty="0"/>
              <a:t>The default keyword can be used to add default behavior</a:t>
            </a:r>
          </a:p>
        </p:txBody>
      </p:sp>
    </p:spTree>
    <p:extLst>
      <p:ext uri="{BB962C8B-B14F-4D97-AF65-F5344CB8AC3E}">
        <p14:creationId xmlns:p14="http://schemas.microsoft.com/office/powerpoint/2010/main" val="420837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1737</TotalTime>
  <Words>85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Java OOP</vt:lpstr>
      <vt:lpstr>Restarting our app</vt:lpstr>
      <vt:lpstr>The Root Object in Java</vt:lpstr>
      <vt:lpstr>Basic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38</cp:revision>
  <dcterms:created xsi:type="dcterms:W3CDTF">2020-12-09T02:28:02Z</dcterms:created>
  <dcterms:modified xsi:type="dcterms:W3CDTF">2020-12-15T20:14:51Z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