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86" r:id="rId7"/>
    <p:sldId id="287" r:id="rId8"/>
    <p:sldId id="289" r:id="rId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9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416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11/16/20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203531" y="-3130"/>
            <a:ext cx="10347533" cy="5718130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116" y="1996440"/>
            <a:ext cx="5308092" cy="1036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713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116" y="3101340"/>
            <a:ext cx="5308092" cy="7239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013" spc="169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28588" lvl="0" indent="-128588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25" y="1264762"/>
            <a:ext cx="3888328" cy="388270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1125">
                <a:solidFill>
                  <a:schemeClr val="bg1"/>
                </a:solidFill>
              </a:defRPr>
            </a:lvl1pPr>
            <a:lvl2pPr marL="450056" indent="-192881">
              <a:buFont typeface="Arial" panose="020B0604020202020204" pitchFamily="34" charset="0"/>
              <a:buChar char="•"/>
              <a:defRPr sz="1013">
                <a:solidFill>
                  <a:schemeClr val="bg1"/>
                </a:solidFill>
              </a:defRPr>
            </a:lvl2pPr>
            <a:lvl3pPr marL="707231" indent="-192881"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3pPr>
            <a:lvl4pPr marL="932260" indent="-160735">
              <a:buFont typeface="Arial" panose="020B0604020202020204" pitchFamily="34" charset="0"/>
              <a:buChar char="•"/>
              <a:defRPr sz="788">
                <a:solidFill>
                  <a:schemeClr val="bg1"/>
                </a:solidFill>
              </a:defRPr>
            </a:lvl4pPr>
            <a:lvl5pPr marL="1189435" indent="-160735">
              <a:buFont typeface="Arial" panose="020B0604020202020204" pitchFamily="34" charset="0"/>
              <a:buChar char="•"/>
              <a:defRPr sz="78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5623" y="1264762"/>
            <a:ext cx="3888328" cy="3882707"/>
          </a:xfrm>
        </p:spPr>
        <p:txBody>
          <a:bodyPr>
            <a:normAutofit/>
          </a:bodyPr>
          <a:lstStyle>
            <a:lvl1pPr>
              <a:defRPr sz="1125">
                <a:solidFill>
                  <a:schemeClr val="bg1"/>
                </a:solidFill>
              </a:defRPr>
            </a:lvl1pPr>
            <a:lvl2pPr>
              <a:defRPr sz="1013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788">
                <a:solidFill>
                  <a:schemeClr val="bg1"/>
                </a:solidFill>
              </a:defRPr>
            </a:lvl4pPr>
            <a:lvl5pPr>
              <a:defRPr sz="78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3660" y="1747265"/>
            <a:ext cx="944629" cy="1049588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6674" y="1747265"/>
            <a:ext cx="944629" cy="1049588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9687" y="1747265"/>
            <a:ext cx="944629" cy="1049588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82701" y="1747265"/>
            <a:ext cx="944629" cy="1049588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65714" y="1747265"/>
            <a:ext cx="944629" cy="1049588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921" y="3533411"/>
            <a:ext cx="1332105" cy="1219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22935" y="3533411"/>
            <a:ext cx="1332105" cy="1219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05948" y="3533411"/>
            <a:ext cx="1332105" cy="1219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8962" y="3533411"/>
            <a:ext cx="1332105" cy="1219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71975" y="3533411"/>
            <a:ext cx="1332105" cy="1219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931767" y="3187518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2614779" y="3187518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4297794" y="3187518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5980806" y="3187518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7663820" y="3187518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3533411"/>
            <a:ext cx="2469980" cy="12192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127148"/>
            <a:ext cx="9144002" cy="1908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788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3127" y="3533411"/>
            <a:ext cx="2469980" cy="12192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9684" y="3533411"/>
            <a:ext cx="2469980" cy="12192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1" y="3533411"/>
            <a:ext cx="7051505" cy="12192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69"/>
              </a:spcBef>
              <a:spcAft>
                <a:spcPts val="169"/>
              </a:spcAft>
              <a:buNone/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127148"/>
            <a:ext cx="9144002" cy="1908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788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82567" y="1203876"/>
            <a:ext cx="5661385" cy="3815899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6" y="1203876"/>
            <a:ext cx="2523797" cy="381589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6" y="1203876"/>
            <a:ext cx="2523797" cy="381589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18" y="1203876"/>
            <a:ext cx="5770733" cy="3815899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125">
                <a:solidFill>
                  <a:schemeClr val="bg1"/>
                </a:solidFill>
              </a:defRPr>
            </a:lvl2pPr>
            <a:lvl3pPr>
              <a:defRPr sz="1013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5715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714500" y="-1714501"/>
            <a:ext cx="5715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714500" y="-1714501"/>
            <a:ext cx="5715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1" y="0"/>
            <a:ext cx="5161475" cy="5715730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912932" y="2339340"/>
            <a:ext cx="3709199" cy="103632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3038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5715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714500" y="-1714501"/>
            <a:ext cx="5715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714500" y="-1714501"/>
            <a:ext cx="5715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770182" y="2857500"/>
            <a:ext cx="3709199" cy="103632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3038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99237" y="-662085"/>
            <a:ext cx="5036268" cy="6320308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10736" y="-1394508"/>
            <a:ext cx="5036268" cy="675666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010864" y="-388299"/>
            <a:ext cx="6479339" cy="4783135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2"/>
            <a:ext cx="9144000" cy="5718954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1684157" y="-1684156"/>
            <a:ext cx="571895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4124668" y="255603"/>
            <a:ext cx="5271795" cy="47605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7068149" y="1391130"/>
            <a:ext cx="3671790" cy="397442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7187681" y="906747"/>
            <a:ext cx="3804135" cy="403625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8542365" y="4794609"/>
            <a:ext cx="731482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7936700" y="4867842"/>
            <a:ext cx="1779261" cy="988478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259907" y="-688363"/>
            <a:ext cx="1276668" cy="1369847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460545" y="-373252"/>
            <a:ext cx="681998" cy="73962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400"/>
            <a:ext cx="5102352" cy="30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900" spc="169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28588" lvl="0" indent="-128588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238502"/>
            <a:ext cx="5836158" cy="71587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3038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1855875" y="-1569173"/>
            <a:ext cx="571895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1684158" y="-1684156"/>
            <a:ext cx="571895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7332058" y="1714501"/>
            <a:ext cx="3310169" cy="3278703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8542365" y="4794609"/>
            <a:ext cx="731482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7936700" y="4867842"/>
            <a:ext cx="1779261" cy="988478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7391427" y="5265390"/>
            <a:ext cx="877061" cy="907084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238502"/>
            <a:ext cx="5836158" cy="71587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3038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400"/>
            <a:ext cx="5102352" cy="30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900" spc="169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28588" lvl="0" indent="-128588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1855875" y="-1569173"/>
            <a:ext cx="571895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1684158" y="-1684156"/>
            <a:ext cx="571895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400050" y="762000"/>
            <a:ext cx="1458686" cy="16207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717745" y="769423"/>
            <a:ext cx="753836" cy="2382761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035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1" y="2667002"/>
            <a:ext cx="5663293" cy="238276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18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6" y="1354489"/>
            <a:ext cx="5038725" cy="3411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788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38"/>
              </a:spcBef>
              <a:spcAft>
                <a:spcPts val="225"/>
              </a:spcAft>
              <a:defRPr sz="675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7275" y="1457975"/>
            <a:ext cx="7029450" cy="27990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3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24" y="1521354"/>
            <a:ext cx="8411426" cy="3626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2"/>
            <a:ext cx="9144000" cy="5736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1" y="2"/>
            <a:ext cx="9144001" cy="5736826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712524" y="-1712523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452439"/>
            <a:ext cx="8410575" cy="353943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1800" b="1" spc="-4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013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5262565"/>
            <a:ext cx="304800" cy="304271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6" y="1400969"/>
            <a:ext cx="3868340" cy="686593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25" b="1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5610" y="1400969"/>
            <a:ext cx="3868341" cy="686593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125" b="1">
                <a:solidFill>
                  <a:schemeClr val="bg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376" y="2087563"/>
            <a:ext cx="3868340" cy="3070490"/>
          </a:xfrm>
        </p:spPr>
        <p:txBody>
          <a:bodyPr>
            <a:normAutofit/>
          </a:bodyPr>
          <a:lstStyle>
            <a:lvl1pPr>
              <a:defRPr sz="1013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675">
                <a:solidFill>
                  <a:schemeClr val="bg1"/>
                </a:solidFill>
              </a:defRPr>
            </a:lvl4pPr>
            <a:lvl5pPr>
              <a:defRPr sz="67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56560" y="2087563"/>
            <a:ext cx="3887391" cy="3070490"/>
          </a:xfrm>
        </p:spPr>
        <p:txBody>
          <a:bodyPr>
            <a:normAutofit/>
          </a:bodyPr>
          <a:lstStyle>
            <a:lvl1pPr>
              <a:defRPr sz="1013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675">
                <a:solidFill>
                  <a:schemeClr val="bg1"/>
                </a:solidFill>
              </a:defRPr>
            </a:lvl4pPr>
            <a:lvl5pPr>
              <a:defRPr sz="67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3"/>
            <a:ext cx="81153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81153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4375" y="5296960"/>
            <a:ext cx="4953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3"/>
            <a:ext cx="9144000" cy="5714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1" y="3"/>
            <a:ext cx="9144001" cy="5714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1937659" y="-1487386"/>
            <a:ext cx="5718953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1712524" y="-1716477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1712524" y="-1716477"/>
            <a:ext cx="5718953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333376" y="452438"/>
            <a:ext cx="8410575" cy="301237"/>
          </a:xfrm>
          <a:prstGeom prst="rect">
            <a:avLst/>
          </a:prstGeom>
        </p:spPr>
        <p:txBody>
          <a:bodyPr vert="horz" wrap="square" lIns="51435" tIns="25718" rIns="51435" bIns="25718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352228" y="-241991"/>
            <a:ext cx="446276" cy="483982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131174"/>
            <a:ext cx="9144001" cy="403860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013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8086726" y="4540249"/>
            <a:ext cx="1057275" cy="117475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8439150" y="5262565"/>
            <a:ext cx="30480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z="563" noProof="0" smtClean="0"/>
              <a:pPr/>
              <a:t>‹#›</a:t>
            </a:fld>
            <a:endParaRPr lang="en-US" sz="563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Clr>
          <a:schemeClr val="accent2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Clr>
          <a:schemeClr val="accent2"/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Clr>
          <a:schemeClr val="accent2"/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52" userDrawn="1">
          <p15:clr>
            <a:srgbClr val="F26B43"/>
          </p15:clr>
        </p15:guide>
        <p15:guide id="4" orient="horz" pos="280" userDrawn="1">
          <p15:clr>
            <a:srgbClr val="F26B43"/>
          </p15:clr>
        </p15:guide>
        <p15:guide id="5" pos="5508" userDrawn="1">
          <p15:clr>
            <a:srgbClr val="F26B43"/>
          </p15:clr>
        </p15:guide>
        <p15:guide id="6" orient="horz" pos="3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338" y="2276285"/>
            <a:ext cx="4592258" cy="699516"/>
          </a:xfrm>
        </p:spPr>
        <p:txBody>
          <a:bodyPr/>
          <a:lstStyle/>
          <a:p>
            <a:r>
              <a:rPr lang="en-US" dirty="0"/>
              <a:t>History of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Multi-page Websites, Templating Engines, Single-page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700" y="2507742"/>
            <a:ext cx="2781899" cy="699516"/>
          </a:xfrm>
        </p:spPr>
        <p:txBody>
          <a:bodyPr anchor="ctr">
            <a:normAutofit fontScale="90000"/>
          </a:bodyPr>
          <a:lstStyle/>
          <a:p>
            <a:r>
              <a:rPr lang="en-US" sz="2363"/>
              <a:t>How’d we get here?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72363" y="4480918"/>
            <a:ext cx="228600" cy="205383"/>
          </a:xfrm>
        </p:spPr>
        <p:txBody>
          <a:bodyPr anchor="ctr">
            <a:normAutofit/>
          </a:bodyPr>
          <a:lstStyle/>
          <a:p>
            <a:pPr>
              <a:spcAft>
                <a:spcPts val="338"/>
              </a:spcAft>
            </a:pPr>
            <a:fld id="{C263D6C4-4840-40CC-AC84-17E24B3B7BDE}" type="slidenum">
              <a:rPr lang="en-US" smtClean="0"/>
              <a:pPr>
                <a:spcAft>
                  <a:spcPts val="338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930997C-5839-4550-98D1-6B793CCA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33" y="1234083"/>
            <a:ext cx="6307931" cy="301236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Multipage Web Applications (MPA)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8FF5D4D2-C2DB-439F-9497-582894B5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923" y="1969759"/>
            <a:ext cx="2395479" cy="2716542"/>
          </a:xfrm>
        </p:spPr>
        <p:txBody>
          <a:bodyPr>
            <a:norm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400" dirty="0"/>
              <a:t>Every page is its own html file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400" dirty="0"/>
              <a:t>Each request to the server reloads the entire page and potential renders a different page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400" dirty="0"/>
              <a:t>Can be slow because all images and CSS must be re-rendered on reload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1C8A9A-9BC3-42BE-97FC-A4C14C2145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41" y="1959368"/>
            <a:ext cx="5469038" cy="269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3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A904-2719-4471-BAF4-A839E2E1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33" y="1234083"/>
            <a:ext cx="6307931" cy="301236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E631FD-272D-49C0-871E-B6C8D67E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15" y="1992800"/>
            <a:ext cx="5469038" cy="26935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C5A29188-9415-42B3-B608-43123F43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8153" y="1992801"/>
            <a:ext cx="2744902" cy="2961584"/>
          </a:xfrm>
        </p:spPr>
        <p:txBody>
          <a:bodyPr>
            <a:no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400" dirty="0"/>
              <a:t>Slow initial loading times, but page updates are significantly faster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400" dirty="0"/>
              <a:t>Much better for interactive web sites / web applications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400" dirty="0"/>
              <a:t>Initial request loads the 1 html file and all JS, then subsequent requests just receive JSON data</a:t>
            </a:r>
          </a:p>
        </p:txBody>
      </p:sp>
    </p:spTree>
    <p:extLst>
      <p:ext uri="{BB962C8B-B14F-4D97-AF65-F5344CB8AC3E}">
        <p14:creationId xmlns:p14="http://schemas.microsoft.com/office/powerpoint/2010/main" val="185802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BD1F-E110-42EB-A5F0-78473A56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861A4-4AD3-482E-9746-6FD422BF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2" descr="A Comparison of Single-Page and Multi-Page Applications - DZone ...">
            <a:extLst>
              <a:ext uri="{FF2B5EF4-FFF2-40B4-BE49-F238E27FC236}">
                <a16:creationId xmlns:a16="http://schemas.microsoft.com/office/drawing/2014/main" id="{8AA75832-7070-4118-9437-5DBF0ED85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846" y="1550284"/>
            <a:ext cx="6886323" cy="27889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259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102</Words>
  <Application>Microsoft Macintosh PowerPoint</Application>
  <PresentationFormat>On-screen Show (16:10)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History of Web Development</vt:lpstr>
      <vt:lpstr>How’d we get here?</vt:lpstr>
      <vt:lpstr>Multipage Web Applications (MPA)</vt:lpstr>
      <vt:lpstr>Single Page Applications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React</dc:title>
  <dc:creator>Will Marttala</dc:creator>
  <cp:lastModifiedBy>Will Marttala</cp:lastModifiedBy>
  <cp:revision>10</cp:revision>
  <dcterms:created xsi:type="dcterms:W3CDTF">2020-08-12T15:23:11Z</dcterms:created>
  <dcterms:modified xsi:type="dcterms:W3CDTF">2020-11-16T22:08:01Z</dcterms:modified>
</cp:coreProperties>
</file>