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8" r:id="rId3"/>
    <p:sldId id="349" r:id="rId4"/>
    <p:sldId id="342" r:id="rId5"/>
    <p:sldId id="348" r:id="rId6"/>
    <p:sldId id="347" r:id="rId7"/>
    <p:sldId id="346" r:id="rId8"/>
    <p:sldId id="345" r:id="rId9"/>
    <p:sldId id="344" r:id="rId10"/>
    <p:sldId id="343" r:id="rId11"/>
    <p:sldId id="353" r:id="rId12"/>
    <p:sldId id="352" r:id="rId13"/>
    <p:sldId id="351" r:id="rId14"/>
    <p:sldId id="350" r:id="rId15"/>
    <p:sldId id="354" r:id="rId16"/>
    <p:sldId id="355" r:id="rId17"/>
    <p:sldId id="259" r:id="rId18"/>
    <p:sldId id="264" r:id="rId19"/>
    <p:sldId id="287" r:id="rId20"/>
    <p:sldId id="288" r:id="rId21"/>
    <p:sldId id="289" r:id="rId22"/>
    <p:sldId id="290" r:id="rId23"/>
    <p:sldId id="338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32" r:id="rId34"/>
    <p:sldId id="333" r:id="rId35"/>
    <p:sldId id="302" r:id="rId36"/>
    <p:sldId id="304" r:id="rId37"/>
    <p:sldId id="308" r:id="rId38"/>
    <p:sldId id="309" r:id="rId39"/>
    <p:sldId id="310" r:id="rId40"/>
    <p:sldId id="311" r:id="rId41"/>
    <p:sldId id="312" r:id="rId42"/>
    <p:sldId id="316" r:id="rId43"/>
    <p:sldId id="313" r:id="rId44"/>
    <p:sldId id="317" r:id="rId45"/>
    <p:sldId id="314" r:id="rId46"/>
    <p:sldId id="315" r:id="rId47"/>
    <p:sldId id="335" r:id="rId48"/>
    <p:sldId id="336" r:id="rId49"/>
    <p:sldId id="334" r:id="rId50"/>
    <p:sldId id="305" r:id="rId51"/>
    <p:sldId id="306" r:id="rId52"/>
    <p:sldId id="321" r:id="rId53"/>
    <p:sldId id="307" r:id="rId54"/>
    <p:sldId id="322" r:id="rId55"/>
    <p:sldId id="337" r:id="rId56"/>
    <p:sldId id="323" r:id="rId57"/>
    <p:sldId id="324" r:id="rId58"/>
    <p:sldId id="325" r:id="rId59"/>
    <p:sldId id="339" r:id="rId60"/>
    <p:sldId id="326" r:id="rId61"/>
    <p:sldId id="340" r:id="rId62"/>
    <p:sldId id="327" r:id="rId63"/>
    <p:sldId id="328" r:id="rId64"/>
    <p:sldId id="329" r:id="rId65"/>
    <p:sldId id="330" r:id="rId66"/>
    <p:sldId id="341" r:id="rId67"/>
    <p:sldId id="331" r:id="rId68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40B"/>
    <a:srgbClr val="313437"/>
    <a:srgbClr val="0000FF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>
      <p:cViewPr varScale="1">
        <p:scale>
          <a:sx n="81" d="100"/>
          <a:sy n="81" d="100"/>
        </p:scale>
        <p:origin x="-14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81AB5F-7B5A-435C-9464-5B2DC66E746C}" type="datetimeFigureOut">
              <a:rPr lang="ko-KR" altLang="en-US"/>
              <a:pPr/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200"/>
              <a:pPr eaLnBrk="1" hangingPunct="1"/>
              <a:t>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118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IT </a:t>
            </a:r>
            <a:r>
              <a:rPr lang="ko-KR" altLang="en-US" smtClean="0">
                <a:solidFill>
                  <a:srgbClr val="7E040B"/>
                </a:solidFill>
              </a:rPr>
              <a:t>개론</a:t>
            </a:r>
            <a:endParaRPr lang="en-US" altLang="ko-KR" smtClean="0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 smtClean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4000" b="1" smtClean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 smtClean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 smtClean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  <a:r>
              <a:rPr lang="en-US" altLang="ko-KR" sz="4000" b="1" smtClean="0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" y="1884642"/>
            <a:ext cx="8138162" cy="30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598901"/>
            <a:ext cx="8515350" cy="30658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867014"/>
            <a:ext cx="6572250" cy="9810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29640" y="3352800"/>
            <a:ext cx="1379220" cy="2819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325" y="6050364"/>
            <a:ext cx="8234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아무 것도 출력되지 않는다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0252"/>
          <a:stretch/>
        </p:blipFill>
        <p:spPr>
          <a:xfrm>
            <a:off x="449579" y="1112829"/>
            <a:ext cx="8244842" cy="2072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49575"/>
          <a:stretch/>
        </p:blipFill>
        <p:spPr>
          <a:xfrm>
            <a:off x="449578" y="3185160"/>
            <a:ext cx="8244844" cy="89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865" y="3339562"/>
            <a:ext cx="2266950" cy="57150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59798" y="4230162"/>
            <a:ext cx="8234623" cy="17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add_10(42)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는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42 + 10, 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즉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52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를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return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한다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.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n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에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add_10(42)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가 할당되어 있으므로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, n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에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52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가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return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된다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.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ea typeface="함초롬돋움" panose="020B0604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309" y="3566160"/>
            <a:ext cx="1341120" cy="3449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52450"/>
            <a:ext cx="8515350" cy="2676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30" y="3048952"/>
            <a:ext cx="3009900" cy="6381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59798" y="4230162"/>
            <a:ext cx="8234623" cy="11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return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은 실행된 즉시 함수 실행을 끝낸다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.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따라서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return 10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에서 함수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add_10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은 종료된다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.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ea typeface="함초롬돋움" panose="020B0604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9125" y="1121672"/>
            <a:ext cx="7905750" cy="4796200"/>
            <a:chOff x="-609601" y="700088"/>
            <a:chExt cx="10363201" cy="62870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274" r="274" b="5149"/>
            <a:stretch/>
          </p:blipFill>
          <p:spPr>
            <a:xfrm>
              <a:off x="-609601" y="700088"/>
              <a:ext cx="10363201" cy="517683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09600" y="5691756"/>
              <a:ext cx="10363200" cy="129540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887" y="5427334"/>
            <a:ext cx="3267075" cy="9810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504950" y="2733675"/>
            <a:ext cx="1066800" cy="36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3950" y="3497621"/>
            <a:ext cx="1409700" cy="36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3950" y="3159143"/>
            <a:ext cx="1885950" cy="27938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092785"/>
            <a:ext cx="8515352" cy="34532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4732712"/>
            <a:ext cx="2505075" cy="6000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47389" y="5519484"/>
            <a:ext cx="8582285" cy="112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이차방정식의 근을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return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해야 하는데 한 개의 값만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return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되고 있다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62182"/>
            <a:ext cx="8515350" cy="35049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819650"/>
            <a:ext cx="3362325" cy="55245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47389" y="5519484"/>
            <a:ext cx="8582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방식으로 여러 개의 값을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return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 것이 가능하다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0048" y="3648802"/>
            <a:ext cx="4939223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en-US" altLang="ko-KR" sz="1600" b="1" dirty="0" smtClean="0">
                <a:ln w="0"/>
                <a:solidFill>
                  <a:srgbClr val="3DBDAA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r1, r2</a:t>
            </a:r>
            <a:r>
              <a:rPr kumimoji="0" lang="ko-KR" altLang="en-US" sz="1600" b="1" dirty="0" smtClean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순서대로 들어간다</a:t>
            </a:r>
            <a:r>
              <a:rPr kumimoji="0" lang="en-US" altLang="ko-KR" sz="1600" b="1" dirty="0" smtClean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80048" y="2836921"/>
            <a:ext cx="4939223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1600" b="1" dirty="0" smtClean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두개를 </a:t>
            </a:r>
            <a:r>
              <a:rPr kumimoji="0" lang="en-US" altLang="ko-KR" sz="1600" b="1" dirty="0" smtClean="0">
                <a:ln w="0"/>
                <a:solidFill>
                  <a:srgbClr val="3DBDAA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return</a:t>
            </a:r>
            <a:r>
              <a:rPr kumimoji="0" lang="ko-KR" altLang="en-US" sz="1600" b="1" dirty="0" smtClean="0">
                <a:ln w="0"/>
                <a:solidFill>
                  <a:srgbClr val="3DBDAA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한다</a:t>
            </a:r>
            <a:endParaRPr kumimoji="0" lang="en-US" altLang="ko-KR" sz="1600" b="1" dirty="0" smtClean="0">
              <a:ln w="0"/>
              <a:solidFill>
                <a:srgbClr val="3DBDAA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7E040B"/>
                </a:solidFill>
              </a:rPr>
              <a:t>1</a:t>
            </a:r>
            <a:r>
              <a:rPr lang="en-US" altLang="ko-KR" smtClean="0">
                <a:solidFill>
                  <a:srgbClr val="7E040B"/>
                </a:solidFill>
              </a:rPr>
              <a:t>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추상화 개념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추상화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(abstraction)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추상화는 무언가를 숨긴다는 것으로 현실 세계의 사물을 개념화하고 단순화시키는 것이다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현실 세계의 사물을 구성하는 데이터와 그 데이터에 적용하는 기능으로 나누어서 추상화하는 것이 일반적이다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가지 추상화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abstraction (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추상화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→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abstraction (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추상화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17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7E040B"/>
                </a:solidFill>
              </a:rPr>
              <a:t>2.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4591386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(black box)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입력과 출력을 갖는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입력에 대해서 어떤 과정을 거쳐 출력이 나오는지가 숨겨져 있다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18</a:t>
            </a:fld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5706694" y="2135993"/>
            <a:ext cx="222666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7496486" y="3518874"/>
            <a:ext cx="222666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 flipH="1">
            <a:off x="6433925" y="2145675"/>
            <a:ext cx="324679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5281050" y="2568041"/>
            <a:ext cx="6483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 flipV="1">
            <a:off x="6444134" y="2564904"/>
            <a:ext cx="1715282" cy="313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5281050" y="2564904"/>
            <a:ext cx="0" cy="9665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 flipV="1">
            <a:off x="5271633" y="3520875"/>
            <a:ext cx="1715282" cy="313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 flipH="1">
            <a:off x="6674606" y="3520874"/>
            <a:ext cx="324679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7496486" y="3531433"/>
            <a:ext cx="6483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8144796" y="2564903"/>
            <a:ext cx="0" cy="9665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6228110" y="1916832"/>
            <a:ext cx="0" cy="57672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7E040B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7236222" y="3717032"/>
            <a:ext cx="0" cy="50405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7E040B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045920" y="2755086"/>
            <a:ext cx="1242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Consolas" panose="020B0609020204030204" pitchFamily="49" charset="0"/>
              </a:rPr>
              <a:t>print</a:t>
            </a:r>
            <a:endParaRPr lang="ko-KR" altLang="en-US" sz="3000" b="1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06456" y="14589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</a:rPr>
              <a:t>Hello world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86" y="4221088"/>
            <a:ext cx="2376264" cy="16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56102" y="472514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latin typeface="Consolas" panose="020B0609020204030204" pitchFamily="49" charset="0"/>
              </a:rPr>
              <a:t>Hello world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976" y="5063698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</a:rPr>
              <a:t>&gt;&gt;&gt; print(‘Hello world’)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7E040B"/>
                </a:solidFill>
              </a:rPr>
              <a:t>2.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(black box)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입력받아서 두 수의 곱을 구하고자 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박스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부분이 다르지만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구현이 다르지만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같은 값이 주어지면 동일한 결과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사용자는 박스 안의 구현은 신경쓰지 않고 주어진 입력에 대해서 어떤 결과가 출력되는지만 알면 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624" y="4221088"/>
            <a:ext cx="2664296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51720" y="39330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97285" y="35730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14213" y="35730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2539" y="60932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632" y="4221088"/>
            <a:ext cx="25827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count = 1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y = 0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while count &lt;= b: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   y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   count += 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95936" y="4221088"/>
            <a:ext cx="4032448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60931" y="59492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67944" y="4437112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y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for count in range(1, b+1):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y += a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39330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011261" y="39330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876256" y="39330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60032" y="35730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0637" y="35730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483768" y="587727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012160" y="57332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>
                <a:solidFill>
                  <a:schemeClr val="tx1"/>
                </a:solidFill>
              </a:rPr>
              <a:t>목차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124744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추상화 개념</a:t>
            </a:r>
            <a:endParaRPr lang="en-US" altLang="ko-KR" sz="2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소개</a:t>
            </a:r>
            <a:endParaRPr lang="en-US" altLang="ko-KR" sz="2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 내장 함수</a:t>
            </a:r>
            <a:endParaRPr lang="en-US" altLang="ko-KR" sz="2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  <a:endParaRPr lang="en-US" altLang="ko-KR" sz="2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</a:t>
            </a:r>
            <a:r>
              <a:rPr lang="en-US" altLang="ko-KR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endParaRPr lang="en-US" altLang="ko-KR" sz="2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변수와 지역 변수</a:t>
            </a:r>
            <a:endParaRPr lang="en-US" altLang="ko-KR" sz="28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</a:t>
            </a:r>
            <a:r>
              <a:rPr lang="en-US" altLang="ko-KR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(lambda)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함수와 재귀 함수</a:t>
            </a:r>
            <a:endParaRPr lang="en-US" altLang="ko-KR" sz="2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7E040B"/>
                </a:solidFill>
              </a:rPr>
              <a:t>2.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사용하는 이유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구성을 용이하게 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문제를 작은 부분 문제로 나누어서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다룰 수 있도록 함으로써 프로그램 구성을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융통성있게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 작성한 함수는 여러 곳에서 재사용이 가능하다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필요할 때마다 호출하여 사용할 수 있다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/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작성시에 중요한 부분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하는 일을 적절하게 표현하는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22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분명하게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명시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20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(built-in functions)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언어에는 이미 만들어서 제공하는 함수들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dir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(__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builtins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__)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입력하면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함수 리스트를 볼 수 있다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함수에 어떤 것들이 있는지 학습하고 적절히 사용할 줄 아는 것이 중요하다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0005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(user-defined functions)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직접 만드는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작성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문법을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익히고 직접 작성해 보는 것이 중요하다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21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8749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builtins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ArithmeticError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…… '</a:t>
            </a:r>
            <a:r>
              <a:rPr lang="en-US" altLang="ko-K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'_', '__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build_class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__', '__debug__', '__doc__', '__import__', '__loader__', '__name__', '__package__', '__spec__', 'abs', 'all', 'any',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'bin', 'bool',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bytearray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'bytes', 'callable',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'compile', 'complex', 'copyright', 'credits',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delattr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divmod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'enumerate',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'exec', 'exit', 'filter', 'float', 'format',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getattr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hasattr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'hash', 'help', 'hex', 'id', 'input',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issubclass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'license', 'list', 'locals', 'map', 'max',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memoryview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'min', 'next', 'object',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oct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'open',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'pow', 'print', 'property', 'quit', 'range',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'reversed', 'round', 'set',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'slice', 'sorted',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staticmethod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'sum', 'super', 'tuple', 'type',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'zip']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iterable</a:t>
            </a:r>
            <a:r>
              <a:rPr lang="ko-KR" alt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과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iterator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언어에는 이미 만들어서 제공하는 함수들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dir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(__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builtins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__)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입력하면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함수 리스트를 볼 수 있다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함수에 어떤 것들이 있는지 학습하고 적절히 사용할 줄 아는 것이 중요하다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iterable : str, list, tuple, set, dict</a:t>
            </a:r>
          </a:p>
          <a:p>
            <a:pPr marL="457200" lvl="1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200" b="1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(__iter__ </a:t>
            </a:r>
            <a:r>
              <a:rPr lang="ko-KR" altLang="en-US" sz="2200" b="1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메소드를 갖는 객체들</a:t>
            </a:r>
            <a:r>
              <a:rPr lang="en-US" altLang="ko-KR" sz="2200" b="1" smtClean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lang="en-US" altLang="ko-KR" sz="2200" b="1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23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24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25701"/>
              </p:ext>
            </p:extLst>
          </p:nvPr>
        </p:nvGraphicFramePr>
        <p:xfrm>
          <a:off x="467544" y="1061160"/>
          <a:ext cx="8136904" cy="54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3168352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de-DE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abs(-4)</a:t>
                      </a:r>
                    </a:p>
                    <a:p>
                      <a:pPr latinLnBrk="1"/>
                      <a:r>
                        <a:rPr lang="de-DE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latinLnBrk="1"/>
                      <a:r>
                        <a:rPr lang="de-DE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abs(-5.3)</a:t>
                      </a:r>
                    </a:p>
                    <a:p>
                      <a:pPr latinLnBrk="1"/>
                      <a:r>
                        <a:rPr lang="de-DE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5.3</a:t>
                      </a:r>
                    </a:p>
                    <a:p>
                      <a:pPr latinLnBrk="1"/>
                      <a:r>
                        <a:rPr lang="de-DE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abs(2)</a:t>
                      </a:r>
                    </a:p>
                    <a:p>
                      <a:pPr latinLnBrk="1"/>
                      <a:r>
                        <a:rPr lang="de-DE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4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all(iterable)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모두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</a:t>
                      </a:r>
                      <a:endParaRPr lang="en-US" altLang="ko-KR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901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all([1,2,3])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all([0,1,2,3])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all({'</a:t>
                      </a:r>
                      <a:r>
                        <a:rPr lang="en-US" altLang="ko-KR" b="1" dirty="0" err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a','b</a:t>
                      </a:r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'})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all({'a', 'b', ' '})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all({'a', 'b', ''})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all((1,2,3))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all('hello')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all({1:'one', 2:'two'})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all({0:'zero'})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  <a:endParaRPr lang="ko-KR" altLang="en-US" b="1" smtClean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25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53779"/>
              </p:ext>
            </p:extLst>
          </p:nvPr>
        </p:nvGraphicFramePr>
        <p:xfrm>
          <a:off x="467544" y="1061160"/>
          <a:ext cx="8136904" cy="258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61206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14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any(iterable)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적어도 하나가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</a:t>
                      </a:r>
                      <a:endParaRPr lang="en-US" altLang="ko-KR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821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any([1,2,3])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any([0,1,2,3])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any({'a','b'})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717032"/>
            <a:ext cx="31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모두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smtClean="0"/>
              <a:t> 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07504" y="4221088"/>
            <a:ext cx="4374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bool(0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외의 다른 수는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([])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 리스트는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({})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사전은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('')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문자열은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4221088"/>
            <a:ext cx="4024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bool(False)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(())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튜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플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은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bool(set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 집합은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26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47422"/>
              </p:ext>
            </p:extLst>
          </p:nvPr>
        </p:nvGraphicFramePr>
        <p:xfrm>
          <a:off x="467544" y="1061160"/>
          <a:ext cx="8136904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</a:t>
                      </a:r>
                    </a:p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oct</a:t>
                      </a:r>
                    </a:p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bin(10)  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10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을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진수로 변환</a:t>
                      </a:r>
                      <a:endParaRPr lang="en-US" altLang="ko-KR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oct(10)  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10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을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진수로 변환</a:t>
                      </a:r>
                      <a:endParaRPr lang="en-US" altLang="ko-KR" b="1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'0o12'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hex(10)  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10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을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진수로 변환</a:t>
                      </a:r>
                      <a:endParaRPr lang="en-US" altLang="ko-KR" b="1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'0xa'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4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chr</a:t>
                      </a:r>
                    </a:p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 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아스키코드 </a:t>
                      </a:r>
                      <a:r>
                        <a:rPr lang="ko-KR" altLang="en-US" b="1" smtClean="0">
                          <a:latin typeface="맑은 고딕"/>
                          <a:ea typeface="맑은 고딕"/>
                        </a:rPr>
                        <a:t>→ 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문자로 변환</a:t>
                      </a:r>
                      <a:endParaRPr lang="en-US" altLang="ko-KR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</a:t>
                      </a:r>
                      <a:r>
                        <a:rPr lang="en-US" altLang="ko-KR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함수는 </a:t>
                      </a:r>
                      <a:r>
                        <a:rPr lang="en-US" altLang="ko-KR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</a:t>
                      </a:r>
                      <a:r>
                        <a:rPr lang="ko-KR" altLang="en-US" b="1" baseline="0" smtClean="0">
                          <a:latin typeface="맑은 고딕"/>
                          <a:ea typeface="맑은 고딕"/>
                        </a:rPr>
                        <a:t>→ </a:t>
                      </a:r>
                      <a:r>
                        <a:rPr lang="ko-KR" altLang="en-US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아스키코드로 변환</a:t>
                      </a:r>
                      <a:endParaRPr lang="en-US" altLang="ko-KR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30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b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print(ord('a'))</a:t>
                      </a:r>
                    </a:p>
                    <a:p>
                      <a:pPr latinLnBrk="1"/>
                      <a:r>
                        <a:rPr lang="en-US" altLang="ko-KR" b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97</a:t>
                      </a:r>
                    </a:p>
                    <a:p>
                      <a:pPr latinLnBrk="1"/>
                      <a:r>
                        <a:rPr lang="en-US" altLang="ko-KR" b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print(chr(65)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7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ko-KR" altLang="en-US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altLang="ko-KR" sz="2000" b="1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</a:p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x = int(5.3)</a:t>
                      </a:r>
                    </a:p>
                    <a:p>
                      <a:pPr latinLnBrk="1"/>
                      <a:r>
                        <a:rPr lang="fr-FR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print(x)</a:t>
                      </a:r>
                    </a:p>
                    <a:p>
                      <a:pPr latinLnBrk="1"/>
                      <a:r>
                        <a:rPr lang="fr-FR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latinLnBrk="1"/>
                      <a:r>
                        <a:rPr lang="fr-FR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x = int(5.8)</a:t>
                      </a:r>
                    </a:p>
                    <a:p>
                      <a:pPr latinLnBrk="1"/>
                      <a:r>
                        <a:rPr lang="fr-FR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print(x)</a:t>
                      </a:r>
                    </a:p>
                    <a:p>
                      <a:pPr latinLnBrk="1"/>
                      <a:r>
                        <a:rPr lang="fr-FR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y = float(2)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z = float(0)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print(y,z)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2.0 0.0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x = complex(5)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print(x)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(5+0j)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6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27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74920"/>
              </p:ext>
            </p:extLst>
          </p:nvPr>
        </p:nvGraphicFramePr>
        <p:xfrm>
          <a:off x="179512" y="1124744"/>
          <a:ext cx="8784976" cy="5045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9208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04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L = [1,2,3]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 = (1,3,5)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{5,6,7}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D = {1:'one', 2:'two'}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w = str(L)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str(T)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str(S)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str(D)</a:t>
                      </a:r>
                      <a:endParaRPr lang="en-US" altLang="ko-KR" b="1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w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'[1, 2, 3]'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x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'(1, 3, 5)'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'{5, 6, 7}'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z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"{1: 'one', 2: 'two'}"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144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string = "python"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 = list(string); b = list(T); c = list(S); d = list(D)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print(a, b, c, d)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['p', 'y', 't', 'h', 'o', 'n'] [1, 3, 5] [5, 6, 7] [1, 2]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8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28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13266"/>
              </p:ext>
            </p:extLst>
          </p:nvPr>
        </p:nvGraphicFramePr>
        <p:xfrm>
          <a:off x="179512" y="1124744"/>
          <a:ext cx="8784976" cy="529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77768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340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string = "python"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L = [1,2,3]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{5,6,7}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 = {1: 'one', 2: 'two'}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w = tuple(string)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tuple(L)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tuple(S)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z = tuple(D)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w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('p', 'y', 't', 'h', 'o', 'n')</a:t>
                      </a:r>
                    </a:p>
                    <a:p>
                      <a:pPr latinLnBrk="1"/>
                      <a:r>
                        <a:rPr lang="es-E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print(x,y,z)</a:t>
                      </a:r>
                    </a:p>
                    <a:p>
                      <a:pPr latinLnBrk="1"/>
                      <a:r>
                        <a:rPr lang="es-E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(1, 2, 3) (5, 6, 7) (1, 2)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144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T = (1,3,4,6,3,2,5,6)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w = set(string)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x = set(L)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y = set(T)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z = set(D)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w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{'n', 'p', 'h', 't', 'o', 'y'}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print(x,y,z)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{1, 2, 3} {1, 2, 3, 4, 5, 6} {1, 2}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29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903"/>
              </p:ext>
            </p:extLst>
          </p:nvPr>
        </p:nvGraphicFramePr>
        <p:xfrm>
          <a:off x="179512" y="1124744"/>
          <a:ext cx="8784976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70567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340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L = ['red', 'yellow', 'blue']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E = enumerate(L)</a:t>
                      </a:r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튜플</a:t>
                      </a:r>
                      <a: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ko-KR" altLang="en-US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</a:t>
                      </a:r>
                      <a:endParaRPr lang="pl-PL" altLang="ko-KR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EL = list(E)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print(EL)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[(0, 'red'), (1, 'yellow'), (2, 'blue')]</a:t>
                      </a:r>
                      <a:endParaRPr lang="en-US" altLang="ko-KR" b="1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for i in enumerate(L):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print(i)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(0, 'red')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(1, 'yellow')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(2, 'blue')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144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 = 10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print(id(a))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504091232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x = 'python'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print(id(x))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4807136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46316" y="2956820"/>
            <a:ext cx="5762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err="1" smtClean="0">
                <a:ln w="0"/>
                <a:solidFill>
                  <a:srgbClr val="FF000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def</a:t>
            </a:r>
            <a:r>
              <a:rPr kumimoji="0" lang="en-US" altLang="ko-KR" sz="3200" b="1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3200" b="1" dirty="0" smtClean="0">
                <a:ln w="0"/>
                <a:solidFill>
                  <a:srgbClr val="00B05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function()</a:t>
            </a:r>
            <a:r>
              <a:rPr kumimoji="0" lang="en-US" altLang="ko-KR" sz="3200" b="1" dirty="0" smtClean="0">
                <a:ln w="0"/>
                <a:solidFill>
                  <a:srgbClr val="7030A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: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	</a:t>
            </a:r>
            <a:r>
              <a:rPr kumimoji="0" lang="en-US" altLang="ko-KR" sz="3200" b="1" dirty="0" smtClean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print(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en-US" sz="3200" b="1" dirty="0" smtClean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안녕</a:t>
            </a:r>
            <a:r>
              <a:rPr kumimoji="0" lang="en-US" altLang="ko-KR" sz="3200" b="1" dirty="0" smtClean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3200" b="1" dirty="0" smtClean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함수</a:t>
            </a:r>
            <a:r>
              <a:rPr kumimoji="0" lang="en-US" altLang="ko-KR" sz="3200" b="1" dirty="0" smtClean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!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 '</a:t>
            </a:r>
            <a:r>
              <a:rPr kumimoji="0" lang="en-US" altLang="ko-KR" sz="3200" b="1" dirty="0" smtClean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378133" y="2057400"/>
            <a:ext cx="0" cy="10287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>
          <a:xfrm>
            <a:off x="4297680" y="4526480"/>
            <a:ext cx="0" cy="1485700"/>
          </a:xfrm>
          <a:prstGeom prst="straightConnector1">
            <a:avLst/>
          </a:prstGeom>
          <a:noFill/>
          <a:ln w="28575" cap="flat" cmpd="sng" algn="ctr">
            <a:solidFill>
              <a:srgbClr val="1F4E7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>
          <a:xfrm flipV="1">
            <a:off x="3947160" y="2438400"/>
            <a:ext cx="0" cy="64770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899160" y="1469788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정의한다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(define)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9970" y="1925064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이름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14750" y="6012180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함수가 실행할 코드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3.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파이썬 내장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30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31019"/>
              </p:ext>
            </p:extLst>
          </p:nvPr>
        </p:nvGraphicFramePr>
        <p:xfrm>
          <a:off x="179512" y="1124744"/>
          <a:ext cx="8784976" cy="417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7056784"/>
              </a:tblGrid>
              <a:tr h="424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890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isinstance(a, int)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isinstance(3.5, float)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isinstance([1], list)</a:t>
                      </a:r>
                    </a:p>
                    <a:p>
                      <a:pPr latinLnBrk="1"/>
                      <a:r>
                        <a:rPr lang="pl-PL" altLang="ko-KR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1861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list(zip([1,3,5],[2,4,6]))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[(1, 2), (3, 4), (5, 6)]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list(zip([1,2,3], "abc"))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[(1, 'a'), (2, 'b'), (3, 'c')]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list(zip([1,3,5],{7,8,9}, (10,20,30)))</a:t>
                      </a:r>
                    </a:p>
                    <a:p>
                      <a:pPr latinLnBrk="1"/>
                      <a:r>
                        <a:rPr lang="en-US" altLang="ko-KR" b="1" smtClean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[(1, 8, 10), (3, 9, 20), (5, 7, 30)]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9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4.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정의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구조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2636912"/>
            <a:ext cx="2592288" cy="172819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35696" y="2276872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771800" y="2276872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11760" y="4365104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9658" y="1916832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6181" y="19168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4725144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2708920"/>
            <a:ext cx="25827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count = 1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y = 0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while count &lt;= b: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   y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   count += 1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779912" y="3356992"/>
            <a:ext cx="648072" cy="288032"/>
          </a:xfrm>
          <a:prstGeom prst="rightArrow">
            <a:avLst/>
          </a:prstGeom>
          <a:noFill/>
          <a:ln>
            <a:solidFill>
              <a:srgbClr val="7E0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2492896"/>
            <a:ext cx="3147015" cy="2246769"/>
          </a:xfrm>
          <a:prstGeom prst="rect">
            <a:avLst/>
          </a:prstGeom>
          <a:noFill/>
          <a:ln w="25400"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multiply </a:t>
            </a:r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count 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y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while count &lt;= b: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y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9928" y="2060848"/>
            <a:ext cx="2329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함수명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multiply</a:t>
            </a:r>
            <a:endParaRPr lang="ko-KR" altLang="en-US" sz="2000" b="1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4797152"/>
            <a:ext cx="3255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반환값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(return)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한다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580526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함수는 같은 기능을 하는 함수이다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입력 받아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a*b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반환한다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추상화를 통하여 함수의 기능을 숨김을 보여준다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1340768"/>
            <a:ext cx="3255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(parameter)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2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4.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정의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간단한 함수 형태 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 없는 경우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입력이 없을 수도 있다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괄호로 둔다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출력이 없을 수도 있다 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 </a:t>
            </a: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구문이 없다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2924944"/>
            <a:ext cx="4897495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hello():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print('hello 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print('hello python~')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US" altLang="ko-KR" sz="20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– </a:t>
            </a:r>
            <a:r>
              <a:rPr lang="ko-KR" altLang="en-US" sz="20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여기에서 프로그램 수행 시작</a:t>
            </a:r>
            <a:endParaRPr lang="en-US" altLang="ko-KR" sz="20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print('start of the program')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print('middle of the program')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print('end of the program')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29000"/>
            <a:ext cx="3159351" cy="1872208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4.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정의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입력이 </a:t>
            </a: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없으면 빈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괄호로 </a:t>
            </a: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둔다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입력이 여러 개일 수도 있다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0" lvl="2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세 과목 성적을 입력으로 받아서 평균을 구한다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9632" y="2348880"/>
            <a:ext cx="3429144" cy="163121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add_to_ten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y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a in range(11):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y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5157192"/>
            <a:ext cx="4134465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(kor, eng, math)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sum = kor + eng + math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avg = sum / 3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4.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정의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반환값 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함수와 마찬가지로 함수를 호출한 자리에는 함수의 반환값이 대체된다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정수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입력받아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합을 구하는 프로그램을 함수로 작성하시오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3429000"/>
            <a:ext cx="8038675" cy="3016210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add_to_n(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sum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a in range(n+1):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sum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main    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여기에서부터 프로그램이 수행됨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= int(input('Enter n : '))</a:t>
            </a:r>
          </a:p>
          <a:p>
            <a:pPr algn="l"/>
            <a:r>
              <a:rPr lang="en-US" altLang="ko-KR" sz="20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= add_to_n(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add_to_n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함수 호출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add_to_n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함수 수행됨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print(y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4.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정의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반환값 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반환값이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있을 수도 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 처리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반환하고자 하는 값들을 콤마로 분리하여 반환한다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반환하고자 하는 값들을 튜플로 묶어서 반환한다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입력받아서 두 수의 합과 두 수의 곱을 반환하는 함수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933056"/>
            <a:ext cx="6660798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def add_multiply(a,b):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x = a +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y = a *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return </a:t>
            </a:r>
            <a:r>
              <a:rPr lang="en-US" altLang="ko-KR" sz="2000" b="1" smtClean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x,y</a:t>
            </a:r>
            <a:r>
              <a:rPr lang="en-US" altLang="ko-KR" sz="2000" b="1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# return </a:t>
            </a:r>
            <a:r>
              <a:rPr lang="en-US" altLang="ko-KR" sz="2000" b="1" smtClean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(x,y) </a:t>
            </a:r>
            <a:r>
              <a:rPr lang="ko-KR" altLang="en-US" sz="2000" b="1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라고 해도 된다</a:t>
            </a:r>
            <a:r>
              <a:rPr lang="en-US" altLang="ko-KR" sz="2000" b="1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ko-KR" altLang="en-US" sz="2000" b="1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5373216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파이썬에서는 데이터를 콤마로 분리하면 튜플로 인식한다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4.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정의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반환값 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main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두 수를 입력받아 함수로 넘겨서 두 수의 합과 곱을 반환한다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852936"/>
            <a:ext cx="8565165" cy="3170099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add_multiply(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sum = x + y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mult = x * y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  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튜플로 반환한다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'__main</a:t>
            </a:r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__': 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main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임을 이렇게 표현하기도 한다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a = int(input('Enter a : '))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b = int(input('Enter b : '))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= add_multiply(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print(m,n)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인수의 기본값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호출할 때 인수를 넘겨주지 않아도 인수가 자신의 기본값을 취하도록 하는 기능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708920"/>
            <a:ext cx="3429144" cy="2862322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inc(a,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step=1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a + step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b = inc(10)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print(b)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 = inc(10, 50)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print(c)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2708920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매개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반드시 인자값을 넘겨야 한다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매개 변수인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값을 넘기면 넘기는 값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되고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넘기지 않으면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이용된다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인수의 기본값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기본값이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정의된 인수 다음에 기본값이 없는 인수가 올 수 없다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인수가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개인 경우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2492896"/>
            <a:ext cx="8280920" cy="1000274"/>
          </a:xfrm>
          <a:prstGeom prst="rect">
            <a:avLst/>
          </a:prstGeom>
          <a:ln>
            <a:solidFill>
              <a:srgbClr val="7E040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inc(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step=1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a):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a + step</a:t>
            </a:r>
          </a:p>
          <a:p>
            <a:pPr algn="l"/>
            <a:r>
              <a:rPr lang="en-US" altLang="ko-KR" sz="19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SyntaxError: non-default argument follows default argument</a:t>
            </a:r>
            <a:endParaRPr lang="ko-KR" altLang="en-US" sz="19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077072"/>
            <a:ext cx="7994496" cy="2446824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foo(a, b=1, c=2</a:t>
            </a:r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):   # OK</a:t>
            </a:r>
            <a:endParaRPr lang="en-US" altLang="ko-KR" sz="19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return a + b + c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foo2(a, b, c=10</a:t>
            </a:r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):   # OK</a:t>
            </a:r>
            <a:endParaRPr lang="en-US" altLang="ko-KR" sz="19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return a + b + c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foo3(a, b=1, c</a:t>
            </a:r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):    # error</a:t>
            </a:r>
            <a:endParaRPr lang="en-US" altLang="ko-KR" sz="19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return a + b + c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SyntaxError: non-default argument follows default argument</a:t>
            </a:r>
            <a:endParaRPr lang="ko-KR" altLang="en-US" sz="19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인수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이름으로 값을 전달하는 방식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2276872"/>
            <a:ext cx="8280920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area(x, y):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x * y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area(10,5)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area(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매개변수와 값을 같이 적어 준다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area(10,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)    # OK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area(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)    # error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SyntaxError: non-keyword arg after keyword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74" y="1790700"/>
            <a:ext cx="6545652" cy="3276600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4488180" y="3451860"/>
            <a:ext cx="2628900" cy="0"/>
          </a:xfrm>
          <a:custGeom>
            <a:avLst/>
            <a:gdLst>
              <a:gd name="connsiteX0" fmla="*/ 0 w 2628900"/>
              <a:gd name="connsiteY0" fmla="*/ 0 h 0"/>
              <a:gd name="connsiteX1" fmla="*/ 2628900 w 2628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5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인수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인수의 위치는 </a:t>
            </a:r>
            <a:r>
              <a:rPr lang="ko-KR" altLang="en-US" sz="22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보통의 인수 이후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2276872"/>
            <a:ext cx="5256584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volume(x,y,z):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x * y * z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volume(1,3,5)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volume(y=7,z=5,x=2)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volume(z=2,x=4,y=5)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volume(5, z=10, y=2)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volume(5, x=2, z=20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)   # error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리스트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고정되지 않은 수의 인수를 함수에 전달하는 방법이 있다</a:t>
            </a:r>
            <a:r>
              <a:rPr lang="en-US" altLang="ko-KR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정의할 때 인수 목록에 반드시 넘겨야 하는 고정 인수를 우선 나열하고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나머지를 </a:t>
            </a:r>
            <a:r>
              <a:rPr lang="ko-KR" altLang="en-US" sz="2200" b="1" u="sng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sz="22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형식으로 한꺼번에 받는다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3068960"/>
            <a:ext cx="2664296" cy="3308598"/>
          </a:xfrm>
          <a:prstGeom prst="rect">
            <a:avLst/>
          </a:prstGeom>
          <a:ln>
            <a:solidFill>
              <a:srgbClr val="7E040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foo(a, </a:t>
            </a:r>
            <a:r>
              <a:rPr lang="en-US" altLang="ko-KR" sz="19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*b</a:t>
            </a:r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print(a, b)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en-US" altLang="ko-KR" sz="19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TypeError: </a:t>
            </a:r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foo(5)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5 ()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foo(5,6)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5 (6,)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foo(1,2,3,4,5)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1 (2, 3, 4, 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1800" y="3068960"/>
            <a:ext cx="6224781" cy="2139047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def avg(first, </a:t>
            </a:r>
            <a:r>
              <a:rPr lang="en-US" altLang="ko-KR" sz="19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*rest</a:t>
            </a:r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	return (first+sum(rest))/(1+len(rest))</a:t>
            </a:r>
          </a:p>
          <a:p>
            <a:pPr algn="l"/>
            <a:endParaRPr lang="en-US" altLang="ko-KR" sz="19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avg(10,20)</a:t>
            </a:r>
          </a:p>
          <a:p>
            <a:pPr algn="l"/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15.0</a:t>
            </a:r>
          </a:p>
          <a:p>
            <a:pPr algn="l"/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avg(10,20,30,40,50)</a:t>
            </a:r>
          </a:p>
          <a:p>
            <a:pPr algn="l"/>
            <a:r>
              <a:rPr lang="en-US" altLang="ko-KR" sz="1900" b="1" smtClean="0">
                <a:latin typeface="Consolas" panose="020B0609020204030204" pitchFamily="49" charset="0"/>
                <a:cs typeface="Consolas" panose="020B0609020204030204" pitchFamily="49" charset="0"/>
              </a:rPr>
              <a:t>30.0</a:t>
            </a:r>
            <a:endParaRPr lang="ko-KR" altLang="en-US" sz="19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리스트 예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1772816"/>
            <a:ext cx="4248472" cy="1323439"/>
          </a:xfrm>
          <a:prstGeom prst="rect">
            <a:avLst/>
          </a:prstGeom>
          <a:ln>
            <a:solidFill>
              <a:srgbClr val="7E040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test_args(arg, *args):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print("arg :", arg)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x in args: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print("in args :",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49808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test_args(1, 2, 3, 4)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arg :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3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4</a:t>
            </a:r>
          </a:p>
          <a:p>
            <a:pPr algn="l"/>
            <a:endParaRPr lang="en-US" altLang="ko-KR" sz="20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test_args(4, 'red', 'blue', 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arg : 4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red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blue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5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정의되지 않은 키워드 인수 처리하기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미리 정의되어 있지 않은 키워드 인수를 받으려면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정의할 때 마지막에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**kw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기술한다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전달받는 형식은 </a:t>
            </a:r>
            <a:r>
              <a:rPr lang="ko-KR" altLang="en-US" sz="20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키는 키워드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되고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키워드 인수로 전달되는 값이 된다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3645024"/>
            <a:ext cx="498085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foo(x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y,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**kw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print(x,y)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print(kw)</a:t>
            </a:r>
          </a:p>
          <a:p>
            <a:pPr algn="l"/>
            <a:r>
              <a:rPr lang="en-US" altLang="ko-KR" sz="1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foo(x=5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y=6,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z=7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5 6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{'z': 7}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foo(x=10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y=20,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a=1, b=2, c=3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10 20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{'c': 3, 'b': 2, 'a': 1}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정의되지 않은 키워드 인수 처리하기 예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4557658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test_kwargs(arg, **kwargs):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print("arg :", arg)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key in kwargs: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print(kwargs[key])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3356992"/>
            <a:ext cx="69557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test_kwargs(10, a="one", b="two", c="three")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arg : 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5.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함수의 인수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리스트와 정의되지 않은 키워드 인수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 인수 리스트는 튜플로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처리된다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정의되지 않은 키워드 인수는 사전으로 처리된다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780928"/>
            <a:ext cx="4557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foo(a, b,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*args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**kw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print(a,b)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print(args)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print(kw)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foo(1,2,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c=5,d=10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{'c': 5, 'd': 10}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6.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전역 변수와 지역 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 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전체에서 사용 가능</a:t>
            </a:r>
            <a:endParaRPr lang="en-US" altLang="ko-KR" sz="24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 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내에서만 사용 가능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420888"/>
            <a:ext cx="2236510" cy="255454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9695" y="2420888"/>
            <a:ext cx="6109365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"&lt;pyshell#94&gt;", line 1, in &lt;module&gt;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print(a)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name 'a' is not defined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013176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변수만 있음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5877272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변수만 있음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7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6.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전역 변수와 지역 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2236510" cy="378565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268760"/>
            <a:ext cx="5400600" cy="409342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UnboundLocalError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local variable 'a' referenced before assignment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5085184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이름은 같지만 </a:t>
            </a:r>
            <a:r>
              <a:rPr lang="ko-KR" altLang="en-US" sz="20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 </a:t>
            </a:r>
            <a:r>
              <a:rPr lang="en-US" altLang="ko-KR" sz="20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20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 </a:t>
            </a:r>
            <a:r>
              <a:rPr lang="en-US" altLang="ko-KR" sz="20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다른 변수임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5373216"/>
            <a:ext cx="537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함수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foo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내에 지역 변수로 있기 때문에 전역 변수를 참조하지 않는다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지역 변수가 사용하려고 할 때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만들어지지 않았기 때문에 에러이다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6.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전역 변수와 지역 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2376264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a = 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72008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844824"/>
            <a:ext cx="6250429" cy="4708981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a = 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"&lt;pyshell#142&gt;", line 1, in &lt;module&gt;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NameError: name 'a' is not defined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6.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전역 변수와 지역 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340768"/>
            <a:ext cx="3288080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s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print('2 :', 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s = "I learn Java"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print('3 :', s)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 = "I learn Python"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print('1 :', 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print('4 :', s)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6"/>
            <a:ext cx="2577997" cy="995734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1340768"/>
            <a:ext cx="3147015" cy="409342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foo(x,y):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global a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a = 10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x,y = y,x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b = 20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 = 30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print(a,b,x,y)</a:t>
            </a:r>
          </a:p>
          <a:p>
            <a:pPr algn="l"/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a,b,x,y = 11,22,33,44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foo(100,200)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print(a,b,x,y)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67721"/>
            <a:ext cx="8515352" cy="14440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824"/>
          <a:stretch/>
        </p:blipFill>
        <p:spPr>
          <a:xfrm>
            <a:off x="314324" y="2708910"/>
            <a:ext cx="5027296" cy="83196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13357"/>
          <a:stretch/>
        </p:blipFill>
        <p:spPr>
          <a:xfrm>
            <a:off x="314325" y="3637990"/>
            <a:ext cx="8515350" cy="19155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" y="5732145"/>
            <a:ext cx="3191213" cy="53911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402580" y="2958079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아무 일도 일어나지 않는다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6160" y="5770869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function() 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행됨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7.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람다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 </a:t>
            </a:r>
            <a:r>
              <a:rPr lang="en-US" altLang="ko-KR" smtClean="0">
                <a:solidFill>
                  <a:schemeClr val="tx1"/>
                </a:solidFill>
              </a:rPr>
              <a:t>(lambda)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함수의 정의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이름없는 한 줄짜리 함수</a:t>
            </a:r>
            <a:r>
              <a:rPr lang="en-US" altLang="ko-KR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함수는 </a:t>
            </a:r>
            <a:r>
              <a:rPr lang="en-US" altLang="ko-KR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사용하지 않는다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몸체는 문이 아닌 하나의 식이다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3068960"/>
            <a:ext cx="4745210" cy="46166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lambda</a:t>
            </a:r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인수들</a:t>
            </a:r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: &lt;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반환할 식</a:t>
            </a:r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3861048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lambda  : 1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>
            <a:stCxn id="10" idx="0"/>
          </p:cNvCxnSpPr>
          <p:nvPr/>
        </p:nvCxnSpPr>
        <p:spPr>
          <a:xfrm flipV="1">
            <a:off x="2107488" y="4221088"/>
            <a:ext cx="464" cy="936104"/>
          </a:xfrm>
          <a:prstGeom prst="straightConnector1">
            <a:avLst/>
          </a:prstGeom>
          <a:ln>
            <a:solidFill>
              <a:srgbClr val="7E04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9840" y="515719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인수는 없음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12008" y="4221088"/>
            <a:ext cx="0" cy="432048"/>
          </a:xfrm>
          <a:prstGeom prst="straightConnector1">
            <a:avLst/>
          </a:prstGeom>
          <a:ln>
            <a:solidFill>
              <a:srgbClr val="7E04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0620" y="465313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3861048"/>
            <a:ext cx="3139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lambda x, y : x + y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6" y="45091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5575" y="45091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반환할 값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6300192" y="4221088"/>
            <a:ext cx="144016" cy="432048"/>
          </a:xfrm>
          <a:prstGeom prst="rightBrace">
            <a:avLst/>
          </a:prstGeom>
          <a:ln w="28575">
            <a:solidFill>
              <a:srgbClr val="313437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오른쪽 중괄호 21"/>
          <p:cNvSpPr/>
          <p:nvPr/>
        </p:nvSpPr>
        <p:spPr>
          <a:xfrm>
            <a:off x="7452320" y="4149080"/>
            <a:ext cx="144016" cy="576064"/>
          </a:xfrm>
          <a:prstGeom prst="rightBrace">
            <a:avLst/>
          </a:prstGeom>
          <a:ln w="28575">
            <a:solidFill>
              <a:srgbClr val="313437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4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7.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람다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 </a:t>
            </a:r>
            <a:r>
              <a:rPr lang="en-US" altLang="ko-KR" smtClean="0">
                <a:solidFill>
                  <a:schemeClr val="tx1"/>
                </a:solidFill>
              </a:rPr>
              <a:t>(lambda)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 사용하기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916832"/>
            <a:ext cx="3711272" cy="224676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add(x,y):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x+y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add(2,3)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add('hello', 'world')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'helloworld'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2276872"/>
            <a:ext cx="4134465" cy="163121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= lambda x, y: x + y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add(2,3)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add('hello', 'world')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'helloworld'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4211960" y="3068960"/>
            <a:ext cx="432048" cy="144016"/>
          </a:xfrm>
          <a:prstGeom prst="rightArrow">
            <a:avLst/>
          </a:prstGeom>
          <a:solidFill>
            <a:srgbClr val="313437"/>
          </a:solidFill>
          <a:ln w="9525" cap="flat" cmpd="sng" algn="ctr">
            <a:solidFill>
              <a:srgbClr val="3134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5811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import math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square_root = lambda x: math.sqrt(x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square_root(100)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5580112" y="1988840"/>
            <a:ext cx="0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860032" y="1556792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1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7.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람다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 </a:t>
            </a:r>
            <a:r>
              <a:rPr lang="en-US" altLang="ko-KR" smtClean="0">
                <a:solidFill>
                  <a:schemeClr val="tx1"/>
                </a:solidFill>
              </a:rPr>
              <a:t>(lambda)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함수는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인자로 넘길 때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유용하다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700808"/>
            <a:ext cx="8352928" cy="286232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def f1(x):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return x*x + 3*x -10</a:t>
            </a: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def f2(x):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return x * x * x</a:t>
            </a: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def g(func):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return [func(x) for x in range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(-5, 5)]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g(f1)</a:t>
            </a: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, -6, -10, -12, -12, -10, -6, 0, 8, 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18]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g(f2)</a:t>
            </a: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125, -64, -27, -8, -1, 0, 1, 8, 27, 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64]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581128"/>
            <a:ext cx="8352928" cy="203132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def g(func):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return [func(x) for x in range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(-5, 5)]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g(lambda x:x * x + 3 * x - 10)</a:t>
            </a: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, -6, -10, -12, -12, -10, -6, 0, 8, 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18]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g(lambda x:x * x * x)</a:t>
            </a:r>
          </a:p>
          <a:p>
            <a:pPr algn="l"/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125, -64, -27, -8, -1, 0, 1, 8, 27, </a:t>
            </a:r>
            <a:r>
              <a:rPr lang="en-US" altLang="ko-KR" b="1" smtClean="0">
                <a:latin typeface="Consolas" panose="020B0609020204030204" pitchFamily="49" charset="0"/>
                <a:cs typeface="Consolas" panose="020B0609020204030204" pitchFamily="49" charset="0"/>
              </a:rPr>
              <a:t>64]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530120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코드를 람다함수로 바꾼 예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4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7.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람다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 </a:t>
            </a:r>
            <a:r>
              <a:rPr lang="en-US" altLang="ko-KR" smtClean="0">
                <a:solidFill>
                  <a:schemeClr val="tx1"/>
                </a:solidFill>
              </a:rPr>
              <a:t>(lambda)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함수에서 기본 인자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 인자 사용하기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916832"/>
            <a:ext cx="5545108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incr = lambda x,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 = 1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x + inc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incr(10)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incr(10, 5)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vargs = lambda x,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*args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args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vargs(1, 2, 3, 4, 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(2, 3, 4, 5)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endParaRPr lang="en-US" altLang="ko-KR" sz="20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kwords = lambda x,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*args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**kw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kw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kwords(1, 2, 3, a=4, b=6)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{'b': 6, 'a': 4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7.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람다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 </a:t>
            </a:r>
            <a:r>
              <a:rPr lang="en-US" altLang="ko-KR" smtClean="0">
                <a:solidFill>
                  <a:schemeClr val="tx1"/>
                </a:solidFill>
              </a:rPr>
              <a:t>(lambda)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집합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사상 함수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주어져 있을 때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 = f(X)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인수를 받는다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인수는 함수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 두 번째부터는 입력 집합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시퀀스 자료형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 등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한다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인수인 함수는 입력 집합 수만큼의 인수를 받는다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9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7.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람다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 </a:t>
            </a:r>
            <a:r>
              <a:rPr lang="en-US" altLang="ko-KR" smtClean="0">
                <a:solidFill>
                  <a:schemeClr val="tx1"/>
                </a:solidFill>
              </a:rPr>
              <a:t>(lambda)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2060848"/>
            <a:ext cx="6673622" cy="31700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f(x):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x * x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[1, 2, 3, 4, 5]</a:t>
            </a: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list(map(f, X))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4, 9, 16, 25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names = ['Alice', 'Paul', 'Bob', 'Robert']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length = map(len, names)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list(length)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[5, 4, 3, 6]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7.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람다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 </a:t>
            </a:r>
            <a:r>
              <a:rPr lang="en-US" altLang="ko-KR" smtClean="0">
                <a:solidFill>
                  <a:schemeClr val="tx1"/>
                </a:solidFill>
              </a:rPr>
              <a:t>(lambda)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984" y="1772816"/>
            <a:ext cx="7135287" cy="44012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[1, 2, 3, 4, 5]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map(lambda a:a * a, X)</a:t>
            </a:r>
          </a:p>
          <a:p>
            <a:pPr algn="l"/>
            <a:r>
              <a:rPr lang="es-E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list(Y)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4, 9, 16, 25</a:t>
            </a:r>
            <a:r>
              <a:rPr lang="es-E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l"/>
            <a:endParaRPr lang="es-E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range(10)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map(lambda x: x * x + 4 * x + 5, X)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list(Y)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[5, 10, 17, 26, 37, 50, 65, 82, 101, 122]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1000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[1, 2, 3, 4, 5]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[6, 7, 8, 9, 10]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Z = map(lambda x, y:x + y, X, Y</a:t>
            </a:r>
            <a:r>
              <a:rPr lang="es-E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s-E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인자가</a:t>
            </a:r>
            <a:r>
              <a:rPr lang="es-E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2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개</a:t>
            </a:r>
            <a:endParaRPr lang="es-E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list(Z)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[7, 9, 11, 13, 15</a:t>
            </a:r>
            <a:r>
              <a:rPr lang="es-E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7.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람다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함수 </a:t>
            </a:r>
            <a:r>
              <a:rPr lang="en-US" altLang="ko-KR" smtClean="0">
                <a:solidFill>
                  <a:schemeClr val="tx1"/>
                </a:solidFill>
              </a:rPr>
              <a:t>(lambda)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시퀀스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중에서 필터링하여 </a:t>
            </a:r>
            <a:r>
              <a:rPr lang="ko-KR" altLang="en-US" sz="20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참인 요소만 모아 </a:t>
            </a:r>
            <a:r>
              <a:rPr lang="ko-KR" altLang="en-US" sz="2000" b="1" u="sng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인수를 가지며 첫 인수는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(map()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같이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함수이고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인수는 시퀀스 자료형이다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284984"/>
            <a:ext cx="7661072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[1,3,5,7,9]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result = filter(lambda x:x&gt;5, X)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list(result)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[7, 9]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list(filter(lambda x:x%2==1, range(11)))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3, 5, 7, 9]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dash = '-'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dash.join(filter(lambda x:x&lt;'a', 'abcABCdefDEF'))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'A-B-C-D-E-F'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팩토리얼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(factorial)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708920"/>
            <a:ext cx="4275529" cy="101566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factorial(n):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 == 1: return 1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n * factorial(n-1)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708920"/>
            <a:ext cx="3852337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factorial(n):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result 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i in range(2,n+1):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result *= i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result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print(factorial(3))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print(factorial(5))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print(factorial(8))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772816"/>
            <a:ext cx="547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n! = n * (n-1) * (n-2) * … * 2 * 1</a:t>
            </a:r>
          </a:p>
          <a:p>
            <a:pPr algn="l"/>
            <a:r>
              <a:rPr lang="en-US" altLang="ko-KR" sz="2200" b="1" smtClean="0">
                <a:latin typeface="Consolas" panose="020B0609020204030204" pitchFamily="49" charset="0"/>
                <a:cs typeface="Consolas" panose="020B0609020204030204" pitchFamily="49" charset="0"/>
              </a:rPr>
              <a:t>n! = n * (n-1)!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 flipH="1">
            <a:off x="899592" y="1988840"/>
            <a:ext cx="504056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899592" y="1988840"/>
            <a:ext cx="0" cy="72008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H="1">
            <a:off x="3923928" y="2348880"/>
            <a:ext cx="1944216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5868144" y="2348880"/>
            <a:ext cx="0" cy="43204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62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팩토리얼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(factorial)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052736"/>
            <a:ext cx="4275529" cy="101566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factorial(n):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 == 1: return 1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n * factorial(n-1)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2348880"/>
            <a:ext cx="22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smtClean="0">
                <a:latin typeface="Consolas" panose="020B0609020204030204" pitchFamily="49" charset="0"/>
                <a:cs typeface="Consolas" panose="020B0609020204030204" pitchFamily="49" charset="0"/>
              </a:rPr>
              <a:t>factorial(5)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3059832" y="2780928"/>
            <a:ext cx="1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83892" y="3068960"/>
            <a:ext cx="29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5 * </a:t>
            </a:r>
            <a:r>
              <a:rPr lang="en-US" altLang="ko-KR" sz="2400" b="1" u="sng" smtClean="0">
                <a:latin typeface="Consolas" panose="020B0609020204030204" pitchFamily="49" charset="0"/>
                <a:cs typeface="Consolas" panose="020B0609020204030204" pitchFamily="49" charset="0"/>
              </a:rPr>
              <a:t>factorial(4)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H="1">
            <a:off x="3491880" y="3501008"/>
            <a:ext cx="1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95736" y="3789040"/>
            <a:ext cx="29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4 * </a:t>
            </a:r>
            <a:r>
              <a:rPr lang="en-US" altLang="ko-KR" sz="2400" b="1" u="sng" smtClean="0">
                <a:latin typeface="Consolas" panose="020B0609020204030204" pitchFamily="49" charset="0"/>
                <a:cs typeface="Consolas" panose="020B0609020204030204" pitchFamily="49" charset="0"/>
              </a:rPr>
              <a:t>factorial(3)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H="1">
            <a:off x="3851920" y="4221088"/>
            <a:ext cx="1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27784" y="4509120"/>
            <a:ext cx="29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3 * </a:t>
            </a:r>
            <a:r>
              <a:rPr lang="en-US" altLang="ko-KR" sz="2400" b="1" u="sng" smtClean="0">
                <a:latin typeface="Consolas" panose="020B0609020204030204" pitchFamily="49" charset="0"/>
                <a:cs typeface="Consolas" panose="020B0609020204030204" pitchFamily="49" charset="0"/>
              </a:rPr>
              <a:t>factorial(2)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824" y="5229200"/>
            <a:ext cx="29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en-US" altLang="ko-KR" sz="2400" b="1" u="sng" smtClean="0">
                <a:latin typeface="Consolas" panose="020B0609020204030204" pitchFamily="49" charset="0"/>
                <a:cs typeface="Consolas" panose="020B0609020204030204" pitchFamily="49" charset="0"/>
              </a:rPr>
              <a:t>factorial(1)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H="1">
            <a:off x="4283968" y="4941168"/>
            <a:ext cx="1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427984" y="5661248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endParaRPr lang="ko-KR" altLang="en-US" sz="2400">
              <a:solidFill>
                <a:srgbClr val="7E040B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4788024" y="3429000"/>
            <a:ext cx="682706" cy="654677"/>
          </a:xfrm>
          <a:custGeom>
            <a:avLst/>
            <a:gdLst>
              <a:gd name="connsiteX0" fmla="*/ 318655 w 682706"/>
              <a:gd name="connsiteY0" fmla="*/ 638231 h 654677"/>
              <a:gd name="connsiteX1" fmla="*/ 554182 w 682706"/>
              <a:gd name="connsiteY1" fmla="*/ 638231 h 654677"/>
              <a:gd name="connsiteX2" fmla="*/ 595746 w 682706"/>
              <a:gd name="connsiteY2" fmla="*/ 624376 h 654677"/>
              <a:gd name="connsiteX3" fmla="*/ 637309 w 682706"/>
              <a:gd name="connsiteY3" fmla="*/ 596667 h 654677"/>
              <a:gd name="connsiteX4" fmla="*/ 665018 w 682706"/>
              <a:gd name="connsiteY4" fmla="*/ 555104 h 654677"/>
              <a:gd name="connsiteX5" fmla="*/ 665018 w 682706"/>
              <a:gd name="connsiteY5" fmla="*/ 347286 h 654677"/>
              <a:gd name="connsiteX6" fmla="*/ 637309 w 682706"/>
              <a:gd name="connsiteY6" fmla="*/ 319576 h 654677"/>
              <a:gd name="connsiteX7" fmla="*/ 568037 w 682706"/>
              <a:gd name="connsiteY7" fmla="*/ 250304 h 654677"/>
              <a:gd name="connsiteX8" fmla="*/ 540328 w 682706"/>
              <a:gd name="connsiteY8" fmla="*/ 208740 h 654677"/>
              <a:gd name="connsiteX9" fmla="*/ 457200 w 682706"/>
              <a:gd name="connsiteY9" fmla="*/ 167176 h 654677"/>
              <a:gd name="connsiteX10" fmla="*/ 374073 w 682706"/>
              <a:gd name="connsiteY10" fmla="*/ 97904 h 654677"/>
              <a:gd name="connsiteX11" fmla="*/ 290946 w 682706"/>
              <a:gd name="connsiteY11" fmla="*/ 70195 h 654677"/>
              <a:gd name="connsiteX12" fmla="*/ 166255 w 682706"/>
              <a:gd name="connsiteY12" fmla="*/ 28631 h 654677"/>
              <a:gd name="connsiteX13" fmla="*/ 0 w 682706"/>
              <a:gd name="connsiteY13" fmla="*/ 922 h 65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706" h="654677">
                <a:moveTo>
                  <a:pt x="318655" y="638231"/>
                </a:moveTo>
                <a:cubicBezTo>
                  <a:pt x="430407" y="660582"/>
                  <a:pt x="392919" y="659733"/>
                  <a:pt x="554182" y="638231"/>
                </a:cubicBezTo>
                <a:cubicBezTo>
                  <a:pt x="568658" y="636301"/>
                  <a:pt x="582684" y="630907"/>
                  <a:pt x="595746" y="624376"/>
                </a:cubicBezTo>
                <a:cubicBezTo>
                  <a:pt x="610639" y="616929"/>
                  <a:pt x="623455" y="605903"/>
                  <a:pt x="637309" y="596667"/>
                </a:cubicBezTo>
                <a:cubicBezTo>
                  <a:pt x="646545" y="582813"/>
                  <a:pt x="657571" y="569997"/>
                  <a:pt x="665018" y="555104"/>
                </a:cubicBezTo>
                <a:cubicBezTo>
                  <a:pt x="696822" y="491496"/>
                  <a:pt x="678702" y="411145"/>
                  <a:pt x="665018" y="347286"/>
                </a:cubicBezTo>
                <a:cubicBezTo>
                  <a:pt x="662281" y="334514"/>
                  <a:pt x="645469" y="329776"/>
                  <a:pt x="637309" y="319576"/>
                </a:cubicBezTo>
                <a:cubicBezTo>
                  <a:pt x="584532" y="253604"/>
                  <a:pt x="639286" y="297804"/>
                  <a:pt x="568037" y="250304"/>
                </a:cubicBezTo>
                <a:cubicBezTo>
                  <a:pt x="558801" y="236449"/>
                  <a:pt x="552102" y="220514"/>
                  <a:pt x="540328" y="208740"/>
                </a:cubicBezTo>
                <a:cubicBezTo>
                  <a:pt x="513471" y="181883"/>
                  <a:pt x="491004" y="178444"/>
                  <a:pt x="457200" y="167176"/>
                </a:cubicBezTo>
                <a:cubicBezTo>
                  <a:pt x="431098" y="141074"/>
                  <a:pt x="408794" y="113335"/>
                  <a:pt x="374073" y="97904"/>
                </a:cubicBezTo>
                <a:cubicBezTo>
                  <a:pt x="347383" y="86042"/>
                  <a:pt x="290946" y="70195"/>
                  <a:pt x="290946" y="70195"/>
                </a:cubicBezTo>
                <a:cubicBezTo>
                  <a:pt x="214207" y="19036"/>
                  <a:pt x="285717" y="58497"/>
                  <a:pt x="166255" y="28631"/>
                </a:cubicBezTo>
                <a:cubicBezTo>
                  <a:pt x="20371" y="-7840"/>
                  <a:pt x="146934" y="922"/>
                  <a:pt x="0" y="92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7E040B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5220072" y="4221088"/>
            <a:ext cx="682706" cy="654677"/>
          </a:xfrm>
          <a:custGeom>
            <a:avLst/>
            <a:gdLst>
              <a:gd name="connsiteX0" fmla="*/ 318655 w 682706"/>
              <a:gd name="connsiteY0" fmla="*/ 638231 h 654677"/>
              <a:gd name="connsiteX1" fmla="*/ 554182 w 682706"/>
              <a:gd name="connsiteY1" fmla="*/ 638231 h 654677"/>
              <a:gd name="connsiteX2" fmla="*/ 595746 w 682706"/>
              <a:gd name="connsiteY2" fmla="*/ 624376 h 654677"/>
              <a:gd name="connsiteX3" fmla="*/ 637309 w 682706"/>
              <a:gd name="connsiteY3" fmla="*/ 596667 h 654677"/>
              <a:gd name="connsiteX4" fmla="*/ 665018 w 682706"/>
              <a:gd name="connsiteY4" fmla="*/ 555104 h 654677"/>
              <a:gd name="connsiteX5" fmla="*/ 665018 w 682706"/>
              <a:gd name="connsiteY5" fmla="*/ 347286 h 654677"/>
              <a:gd name="connsiteX6" fmla="*/ 637309 w 682706"/>
              <a:gd name="connsiteY6" fmla="*/ 319576 h 654677"/>
              <a:gd name="connsiteX7" fmla="*/ 568037 w 682706"/>
              <a:gd name="connsiteY7" fmla="*/ 250304 h 654677"/>
              <a:gd name="connsiteX8" fmla="*/ 540328 w 682706"/>
              <a:gd name="connsiteY8" fmla="*/ 208740 h 654677"/>
              <a:gd name="connsiteX9" fmla="*/ 457200 w 682706"/>
              <a:gd name="connsiteY9" fmla="*/ 167176 h 654677"/>
              <a:gd name="connsiteX10" fmla="*/ 374073 w 682706"/>
              <a:gd name="connsiteY10" fmla="*/ 97904 h 654677"/>
              <a:gd name="connsiteX11" fmla="*/ 290946 w 682706"/>
              <a:gd name="connsiteY11" fmla="*/ 70195 h 654677"/>
              <a:gd name="connsiteX12" fmla="*/ 166255 w 682706"/>
              <a:gd name="connsiteY12" fmla="*/ 28631 h 654677"/>
              <a:gd name="connsiteX13" fmla="*/ 0 w 682706"/>
              <a:gd name="connsiteY13" fmla="*/ 922 h 65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706" h="654677">
                <a:moveTo>
                  <a:pt x="318655" y="638231"/>
                </a:moveTo>
                <a:cubicBezTo>
                  <a:pt x="430407" y="660582"/>
                  <a:pt x="392919" y="659733"/>
                  <a:pt x="554182" y="638231"/>
                </a:cubicBezTo>
                <a:cubicBezTo>
                  <a:pt x="568658" y="636301"/>
                  <a:pt x="582684" y="630907"/>
                  <a:pt x="595746" y="624376"/>
                </a:cubicBezTo>
                <a:cubicBezTo>
                  <a:pt x="610639" y="616929"/>
                  <a:pt x="623455" y="605903"/>
                  <a:pt x="637309" y="596667"/>
                </a:cubicBezTo>
                <a:cubicBezTo>
                  <a:pt x="646545" y="582813"/>
                  <a:pt x="657571" y="569997"/>
                  <a:pt x="665018" y="555104"/>
                </a:cubicBezTo>
                <a:cubicBezTo>
                  <a:pt x="696822" y="491496"/>
                  <a:pt x="678702" y="411145"/>
                  <a:pt x="665018" y="347286"/>
                </a:cubicBezTo>
                <a:cubicBezTo>
                  <a:pt x="662281" y="334514"/>
                  <a:pt x="645469" y="329776"/>
                  <a:pt x="637309" y="319576"/>
                </a:cubicBezTo>
                <a:cubicBezTo>
                  <a:pt x="584532" y="253604"/>
                  <a:pt x="639286" y="297804"/>
                  <a:pt x="568037" y="250304"/>
                </a:cubicBezTo>
                <a:cubicBezTo>
                  <a:pt x="558801" y="236449"/>
                  <a:pt x="552102" y="220514"/>
                  <a:pt x="540328" y="208740"/>
                </a:cubicBezTo>
                <a:cubicBezTo>
                  <a:pt x="513471" y="181883"/>
                  <a:pt x="491004" y="178444"/>
                  <a:pt x="457200" y="167176"/>
                </a:cubicBezTo>
                <a:cubicBezTo>
                  <a:pt x="431098" y="141074"/>
                  <a:pt x="408794" y="113335"/>
                  <a:pt x="374073" y="97904"/>
                </a:cubicBezTo>
                <a:cubicBezTo>
                  <a:pt x="347383" y="86042"/>
                  <a:pt x="290946" y="70195"/>
                  <a:pt x="290946" y="70195"/>
                </a:cubicBezTo>
                <a:cubicBezTo>
                  <a:pt x="214207" y="19036"/>
                  <a:pt x="285717" y="58497"/>
                  <a:pt x="166255" y="28631"/>
                </a:cubicBezTo>
                <a:cubicBezTo>
                  <a:pt x="20371" y="-7840"/>
                  <a:pt x="146934" y="922"/>
                  <a:pt x="0" y="92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7E040B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자유형 26"/>
          <p:cNvSpPr/>
          <p:nvPr/>
        </p:nvSpPr>
        <p:spPr bwMode="auto">
          <a:xfrm>
            <a:off x="5763847" y="4983801"/>
            <a:ext cx="682706" cy="654677"/>
          </a:xfrm>
          <a:custGeom>
            <a:avLst/>
            <a:gdLst>
              <a:gd name="connsiteX0" fmla="*/ 318655 w 682706"/>
              <a:gd name="connsiteY0" fmla="*/ 638231 h 654677"/>
              <a:gd name="connsiteX1" fmla="*/ 554182 w 682706"/>
              <a:gd name="connsiteY1" fmla="*/ 638231 h 654677"/>
              <a:gd name="connsiteX2" fmla="*/ 595746 w 682706"/>
              <a:gd name="connsiteY2" fmla="*/ 624376 h 654677"/>
              <a:gd name="connsiteX3" fmla="*/ 637309 w 682706"/>
              <a:gd name="connsiteY3" fmla="*/ 596667 h 654677"/>
              <a:gd name="connsiteX4" fmla="*/ 665018 w 682706"/>
              <a:gd name="connsiteY4" fmla="*/ 555104 h 654677"/>
              <a:gd name="connsiteX5" fmla="*/ 665018 w 682706"/>
              <a:gd name="connsiteY5" fmla="*/ 347286 h 654677"/>
              <a:gd name="connsiteX6" fmla="*/ 637309 w 682706"/>
              <a:gd name="connsiteY6" fmla="*/ 319576 h 654677"/>
              <a:gd name="connsiteX7" fmla="*/ 568037 w 682706"/>
              <a:gd name="connsiteY7" fmla="*/ 250304 h 654677"/>
              <a:gd name="connsiteX8" fmla="*/ 540328 w 682706"/>
              <a:gd name="connsiteY8" fmla="*/ 208740 h 654677"/>
              <a:gd name="connsiteX9" fmla="*/ 457200 w 682706"/>
              <a:gd name="connsiteY9" fmla="*/ 167176 h 654677"/>
              <a:gd name="connsiteX10" fmla="*/ 374073 w 682706"/>
              <a:gd name="connsiteY10" fmla="*/ 97904 h 654677"/>
              <a:gd name="connsiteX11" fmla="*/ 290946 w 682706"/>
              <a:gd name="connsiteY11" fmla="*/ 70195 h 654677"/>
              <a:gd name="connsiteX12" fmla="*/ 166255 w 682706"/>
              <a:gd name="connsiteY12" fmla="*/ 28631 h 654677"/>
              <a:gd name="connsiteX13" fmla="*/ 0 w 682706"/>
              <a:gd name="connsiteY13" fmla="*/ 922 h 65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706" h="654677">
                <a:moveTo>
                  <a:pt x="318655" y="638231"/>
                </a:moveTo>
                <a:cubicBezTo>
                  <a:pt x="430407" y="660582"/>
                  <a:pt x="392919" y="659733"/>
                  <a:pt x="554182" y="638231"/>
                </a:cubicBezTo>
                <a:cubicBezTo>
                  <a:pt x="568658" y="636301"/>
                  <a:pt x="582684" y="630907"/>
                  <a:pt x="595746" y="624376"/>
                </a:cubicBezTo>
                <a:cubicBezTo>
                  <a:pt x="610639" y="616929"/>
                  <a:pt x="623455" y="605903"/>
                  <a:pt x="637309" y="596667"/>
                </a:cubicBezTo>
                <a:cubicBezTo>
                  <a:pt x="646545" y="582813"/>
                  <a:pt x="657571" y="569997"/>
                  <a:pt x="665018" y="555104"/>
                </a:cubicBezTo>
                <a:cubicBezTo>
                  <a:pt x="696822" y="491496"/>
                  <a:pt x="678702" y="411145"/>
                  <a:pt x="665018" y="347286"/>
                </a:cubicBezTo>
                <a:cubicBezTo>
                  <a:pt x="662281" y="334514"/>
                  <a:pt x="645469" y="329776"/>
                  <a:pt x="637309" y="319576"/>
                </a:cubicBezTo>
                <a:cubicBezTo>
                  <a:pt x="584532" y="253604"/>
                  <a:pt x="639286" y="297804"/>
                  <a:pt x="568037" y="250304"/>
                </a:cubicBezTo>
                <a:cubicBezTo>
                  <a:pt x="558801" y="236449"/>
                  <a:pt x="552102" y="220514"/>
                  <a:pt x="540328" y="208740"/>
                </a:cubicBezTo>
                <a:cubicBezTo>
                  <a:pt x="513471" y="181883"/>
                  <a:pt x="491004" y="178444"/>
                  <a:pt x="457200" y="167176"/>
                </a:cubicBezTo>
                <a:cubicBezTo>
                  <a:pt x="431098" y="141074"/>
                  <a:pt x="408794" y="113335"/>
                  <a:pt x="374073" y="97904"/>
                </a:cubicBezTo>
                <a:cubicBezTo>
                  <a:pt x="347383" y="86042"/>
                  <a:pt x="290946" y="70195"/>
                  <a:pt x="290946" y="70195"/>
                </a:cubicBezTo>
                <a:cubicBezTo>
                  <a:pt x="214207" y="19036"/>
                  <a:pt x="285717" y="58497"/>
                  <a:pt x="166255" y="28631"/>
                </a:cubicBezTo>
                <a:cubicBezTo>
                  <a:pt x="20371" y="-7840"/>
                  <a:pt x="146934" y="922"/>
                  <a:pt x="0" y="922"/>
                </a:cubicBezTo>
              </a:path>
            </a:pathLst>
          </a:custGeom>
          <a:noFill/>
          <a:ln w="25400" cap="flat" cmpd="sng" algn="ctr">
            <a:solidFill>
              <a:srgbClr val="313437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7E040B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 bwMode="auto">
          <a:xfrm>
            <a:off x="4283968" y="2636912"/>
            <a:ext cx="682706" cy="654677"/>
          </a:xfrm>
          <a:custGeom>
            <a:avLst/>
            <a:gdLst>
              <a:gd name="connsiteX0" fmla="*/ 318655 w 682706"/>
              <a:gd name="connsiteY0" fmla="*/ 638231 h 654677"/>
              <a:gd name="connsiteX1" fmla="*/ 554182 w 682706"/>
              <a:gd name="connsiteY1" fmla="*/ 638231 h 654677"/>
              <a:gd name="connsiteX2" fmla="*/ 595746 w 682706"/>
              <a:gd name="connsiteY2" fmla="*/ 624376 h 654677"/>
              <a:gd name="connsiteX3" fmla="*/ 637309 w 682706"/>
              <a:gd name="connsiteY3" fmla="*/ 596667 h 654677"/>
              <a:gd name="connsiteX4" fmla="*/ 665018 w 682706"/>
              <a:gd name="connsiteY4" fmla="*/ 555104 h 654677"/>
              <a:gd name="connsiteX5" fmla="*/ 665018 w 682706"/>
              <a:gd name="connsiteY5" fmla="*/ 347286 h 654677"/>
              <a:gd name="connsiteX6" fmla="*/ 637309 w 682706"/>
              <a:gd name="connsiteY6" fmla="*/ 319576 h 654677"/>
              <a:gd name="connsiteX7" fmla="*/ 568037 w 682706"/>
              <a:gd name="connsiteY7" fmla="*/ 250304 h 654677"/>
              <a:gd name="connsiteX8" fmla="*/ 540328 w 682706"/>
              <a:gd name="connsiteY8" fmla="*/ 208740 h 654677"/>
              <a:gd name="connsiteX9" fmla="*/ 457200 w 682706"/>
              <a:gd name="connsiteY9" fmla="*/ 167176 h 654677"/>
              <a:gd name="connsiteX10" fmla="*/ 374073 w 682706"/>
              <a:gd name="connsiteY10" fmla="*/ 97904 h 654677"/>
              <a:gd name="connsiteX11" fmla="*/ 290946 w 682706"/>
              <a:gd name="connsiteY11" fmla="*/ 70195 h 654677"/>
              <a:gd name="connsiteX12" fmla="*/ 166255 w 682706"/>
              <a:gd name="connsiteY12" fmla="*/ 28631 h 654677"/>
              <a:gd name="connsiteX13" fmla="*/ 0 w 682706"/>
              <a:gd name="connsiteY13" fmla="*/ 922 h 65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706" h="654677">
                <a:moveTo>
                  <a:pt x="318655" y="638231"/>
                </a:moveTo>
                <a:cubicBezTo>
                  <a:pt x="430407" y="660582"/>
                  <a:pt x="392919" y="659733"/>
                  <a:pt x="554182" y="638231"/>
                </a:cubicBezTo>
                <a:cubicBezTo>
                  <a:pt x="568658" y="636301"/>
                  <a:pt x="582684" y="630907"/>
                  <a:pt x="595746" y="624376"/>
                </a:cubicBezTo>
                <a:cubicBezTo>
                  <a:pt x="610639" y="616929"/>
                  <a:pt x="623455" y="605903"/>
                  <a:pt x="637309" y="596667"/>
                </a:cubicBezTo>
                <a:cubicBezTo>
                  <a:pt x="646545" y="582813"/>
                  <a:pt x="657571" y="569997"/>
                  <a:pt x="665018" y="555104"/>
                </a:cubicBezTo>
                <a:cubicBezTo>
                  <a:pt x="696822" y="491496"/>
                  <a:pt x="678702" y="411145"/>
                  <a:pt x="665018" y="347286"/>
                </a:cubicBezTo>
                <a:cubicBezTo>
                  <a:pt x="662281" y="334514"/>
                  <a:pt x="645469" y="329776"/>
                  <a:pt x="637309" y="319576"/>
                </a:cubicBezTo>
                <a:cubicBezTo>
                  <a:pt x="584532" y="253604"/>
                  <a:pt x="639286" y="297804"/>
                  <a:pt x="568037" y="250304"/>
                </a:cubicBezTo>
                <a:cubicBezTo>
                  <a:pt x="558801" y="236449"/>
                  <a:pt x="552102" y="220514"/>
                  <a:pt x="540328" y="208740"/>
                </a:cubicBezTo>
                <a:cubicBezTo>
                  <a:pt x="513471" y="181883"/>
                  <a:pt x="491004" y="178444"/>
                  <a:pt x="457200" y="167176"/>
                </a:cubicBezTo>
                <a:cubicBezTo>
                  <a:pt x="431098" y="141074"/>
                  <a:pt x="408794" y="113335"/>
                  <a:pt x="374073" y="97904"/>
                </a:cubicBezTo>
                <a:cubicBezTo>
                  <a:pt x="347383" y="86042"/>
                  <a:pt x="290946" y="70195"/>
                  <a:pt x="290946" y="70195"/>
                </a:cubicBezTo>
                <a:cubicBezTo>
                  <a:pt x="214207" y="19036"/>
                  <a:pt x="285717" y="58497"/>
                  <a:pt x="166255" y="28631"/>
                </a:cubicBezTo>
                <a:cubicBezTo>
                  <a:pt x="20371" y="-7840"/>
                  <a:pt x="146934" y="922"/>
                  <a:pt x="0" y="92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7E040B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200" y="50851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6136" y="42210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65564" y="350100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60032" y="2636912"/>
            <a:ext cx="607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161258"/>
            <a:ext cx="8515350" cy="3091510"/>
          </a:xfrm>
          <a:prstGeom prst="rect">
            <a:avLst/>
          </a:prstGeom>
        </p:spPr>
      </p:pic>
      <p:sp>
        <p:nvSpPr>
          <p:cNvPr id="4" name="자유형 3"/>
          <p:cNvSpPr/>
          <p:nvPr/>
        </p:nvSpPr>
        <p:spPr>
          <a:xfrm>
            <a:off x="2078182" y="3017519"/>
            <a:ext cx="689956" cy="0"/>
          </a:xfrm>
          <a:custGeom>
            <a:avLst/>
            <a:gdLst>
              <a:gd name="connsiteX0" fmla="*/ 0 w 689956"/>
              <a:gd name="connsiteY0" fmla="*/ 0 h 0"/>
              <a:gd name="connsiteX1" fmla="*/ 689956 w 68995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956">
                <a:moveTo>
                  <a:pt x="0" y="0"/>
                </a:moveTo>
                <a:lnTo>
                  <a:pt x="689956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(fibonacci)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5373216"/>
            <a:ext cx="6109365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fibonacci(n):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n==1 or n==2: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return 1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fibonacci(n-1) + fibonacci(n-2)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636912"/>
            <a:ext cx="4134465" cy="2708434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fibonacci(n):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a,b = 1,1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i in range(3,n+1):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a,b = b,a+b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fr-F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fr-F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x = int(input('Enter x : '))</a:t>
            </a:r>
          </a:p>
          <a:p>
            <a:pPr algn="l"/>
            <a:r>
              <a:rPr lang="fr-F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print(fibonacci(x))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628800"/>
            <a:ext cx="6375463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수열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1, 1, 2, 3, 5, 8, 13, 21, 34, 55, 89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f(n) = f(n-1) + f(n-2)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5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980728"/>
            <a:ext cx="6109365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fibonacci(n):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n==1 or n==2: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return 1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fibonacci(n-1) + fibonacci(n-2)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24928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fibonacci(5)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691680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fibonacci(4)</a:t>
            </a:r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436096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fibonacci(3)</a:t>
            </a:r>
            <a:endParaRPr lang="ko-KR" altLang="en-US" sz="2000"/>
          </a:p>
        </p:txBody>
      </p:sp>
      <p:cxnSp>
        <p:nvCxnSpPr>
          <p:cNvPr id="11" name="직선 연결선 10"/>
          <p:cNvCxnSpPr>
            <a:stCxn id="4" idx="2"/>
          </p:cNvCxnSpPr>
          <p:nvPr/>
        </p:nvCxnSpPr>
        <p:spPr bwMode="auto">
          <a:xfrm flipH="1">
            <a:off x="3131840" y="2893006"/>
            <a:ext cx="1226751" cy="46398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2"/>
          </p:cNvCxnSpPr>
          <p:nvPr/>
        </p:nvCxnSpPr>
        <p:spPr bwMode="auto">
          <a:xfrm>
            <a:off x="4358591" y="2893006"/>
            <a:ext cx="1509553" cy="46398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1763688" y="3861048"/>
            <a:ext cx="792088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67544" y="42930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fibonacci(3)</a:t>
            </a:r>
            <a:endParaRPr lang="ko-KR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2483768" y="42930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fibonacci(2)</a:t>
            </a:r>
            <a:endParaRPr lang="ko-KR" alt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4572000" y="42930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fibonacci(2)</a:t>
            </a:r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6732240" y="42930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fibonacci(1)</a:t>
            </a:r>
            <a:endParaRPr lang="ko-KR" altLang="en-US" sz="2000"/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2555776" y="3861048"/>
            <a:ext cx="648072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 flipH="1">
            <a:off x="5580112" y="3861048"/>
            <a:ext cx="792088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6372200" y="3861048"/>
            <a:ext cx="648072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 flipH="1">
            <a:off x="683568" y="4725144"/>
            <a:ext cx="648072" cy="5760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1331640" y="4725144"/>
            <a:ext cx="864096" cy="50405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0" y="530120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fibonacci(2)</a:t>
            </a:r>
            <a:endParaRPr lang="ko-KR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1835696" y="530120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fibonacci(1)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2309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948264" y="6453336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하노이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타워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(hanoi tower)</a:t>
            </a:r>
          </a:p>
          <a:p>
            <a:pPr marL="0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B, C 3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기둥에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원반이 그림처럼 꽂혀 있다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기둥에 있는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원반을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기둥을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기둥으로 옮기려고 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기둥을 옮기는 과정에서 다음의 조건을 지켜야 한다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원반만 옮길 수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원반 위에 큰 원반이 놓여서는 안 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ko-KR" altLang="en-US" sz="22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22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22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번의 이동으로 </a:t>
            </a:r>
            <a:r>
              <a:rPr lang="en-US" altLang="ko-KR" sz="22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원반을 모두 </a:t>
            </a:r>
            <a:r>
              <a:rPr lang="en-US" altLang="ko-KR" sz="22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200" b="1" smtClean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옮길 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있는가</a:t>
            </a: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200" b="1" kern="0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endParaRPr lang="en-US" altLang="ko-KR" sz="24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55576" y="6165304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403648" y="508518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971600" y="6021288"/>
            <a:ext cx="936104" cy="14401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632" y="616530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8" y="616530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07904" y="6165304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043608" y="5877272"/>
            <a:ext cx="792088" cy="1440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115616" y="5733256"/>
            <a:ext cx="648072" cy="144016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331640" y="5157192"/>
            <a:ext cx="216024" cy="14401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3648" y="5301208"/>
            <a:ext cx="553998" cy="3936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smtClean="0">
                <a:latin typeface="+mj-ea"/>
                <a:ea typeface="+mj-ea"/>
              </a:rPr>
              <a:t>…</a:t>
            </a:r>
            <a:endParaRPr lang="ko-KR" altLang="en-US" sz="2400" b="1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444" y="5373216"/>
            <a:ext cx="638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627784" y="508518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851920" y="508518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 bwMode="auto">
          <a:xfrm>
            <a:off x="4572000" y="5517232"/>
            <a:ext cx="432048" cy="360040"/>
          </a:xfrm>
          <a:prstGeom prst="rightArrow">
            <a:avLst/>
          </a:prstGeom>
          <a:solidFill>
            <a:srgbClr val="404447"/>
          </a:solidFill>
          <a:ln w="952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004048" y="6165304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652120" y="508518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104" y="616530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32240" y="616530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56376" y="6165304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876256" y="508518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8100392" y="508518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668344" y="6021288"/>
            <a:ext cx="936104" cy="14401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740352" y="5877272"/>
            <a:ext cx="792088" cy="1440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7812360" y="5733256"/>
            <a:ext cx="648072" cy="144016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8028384" y="5157192"/>
            <a:ext cx="216024" cy="14401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00392" y="5301208"/>
            <a:ext cx="553998" cy="3936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smtClean="0">
                <a:latin typeface="+mj-ea"/>
                <a:ea typeface="+mj-ea"/>
              </a:rPr>
              <a:t>…</a:t>
            </a:r>
            <a:endParaRPr lang="ko-KR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39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하노이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타워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(hanoi tower)</a:t>
            </a:r>
          </a:p>
          <a:p>
            <a:pPr marL="0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원반이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경우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슬라이드 번호 개체 틀 1"/>
          <p:cNvSpPr txBox="1">
            <a:spLocks/>
          </p:cNvSpPr>
          <p:nvPr/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FFFFFF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403648" y="3933056"/>
            <a:ext cx="5472608" cy="72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339752" y="2708920"/>
            <a:ext cx="72008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923928" y="2708920"/>
            <a:ext cx="72008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436096" y="2708920"/>
            <a:ext cx="72008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691680" y="3717032"/>
            <a:ext cx="1368152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5736" y="400506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90332" y="400506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1698" y="4005064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5656" y="6093296"/>
            <a:ext cx="5472608" cy="72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411760" y="4869160"/>
            <a:ext cx="72008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995936" y="4869160"/>
            <a:ext cx="72008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508104" y="4869160"/>
            <a:ext cx="72008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7744" y="616530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62340" y="616530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3706" y="6165304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4860032" y="5877272"/>
            <a:ext cx="1368152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자유형 50"/>
          <p:cNvSpPr/>
          <p:nvPr/>
        </p:nvSpPr>
        <p:spPr bwMode="auto">
          <a:xfrm>
            <a:off x="6514053" y="3291840"/>
            <a:ext cx="998806" cy="1814732"/>
          </a:xfrm>
          <a:custGeom>
            <a:avLst/>
            <a:gdLst>
              <a:gd name="connsiteX0" fmla="*/ 0 w 998806"/>
              <a:gd name="connsiteY0" fmla="*/ 0 h 1814732"/>
              <a:gd name="connsiteX1" fmla="*/ 168812 w 998806"/>
              <a:gd name="connsiteY1" fmla="*/ 42203 h 1814732"/>
              <a:gd name="connsiteX2" fmla="*/ 211015 w 998806"/>
              <a:gd name="connsiteY2" fmla="*/ 56271 h 1814732"/>
              <a:gd name="connsiteX3" fmla="*/ 239151 w 998806"/>
              <a:gd name="connsiteY3" fmla="*/ 84406 h 1814732"/>
              <a:gd name="connsiteX4" fmla="*/ 323557 w 998806"/>
              <a:gd name="connsiteY4" fmla="*/ 112542 h 1814732"/>
              <a:gd name="connsiteX5" fmla="*/ 422031 w 998806"/>
              <a:gd name="connsiteY5" fmla="*/ 154745 h 1814732"/>
              <a:gd name="connsiteX6" fmla="*/ 464234 w 998806"/>
              <a:gd name="connsiteY6" fmla="*/ 182880 h 1814732"/>
              <a:gd name="connsiteX7" fmla="*/ 604911 w 998806"/>
              <a:gd name="connsiteY7" fmla="*/ 239151 h 1814732"/>
              <a:gd name="connsiteX8" fmla="*/ 647114 w 998806"/>
              <a:gd name="connsiteY8" fmla="*/ 267286 h 1814732"/>
              <a:gd name="connsiteX9" fmla="*/ 675249 w 998806"/>
              <a:gd name="connsiteY9" fmla="*/ 295422 h 1814732"/>
              <a:gd name="connsiteX10" fmla="*/ 717452 w 998806"/>
              <a:gd name="connsiteY10" fmla="*/ 309489 h 1814732"/>
              <a:gd name="connsiteX11" fmla="*/ 745588 w 998806"/>
              <a:gd name="connsiteY11" fmla="*/ 337625 h 1814732"/>
              <a:gd name="connsiteX12" fmla="*/ 787791 w 998806"/>
              <a:gd name="connsiteY12" fmla="*/ 365760 h 1814732"/>
              <a:gd name="connsiteX13" fmla="*/ 844061 w 998806"/>
              <a:gd name="connsiteY13" fmla="*/ 450166 h 1814732"/>
              <a:gd name="connsiteX14" fmla="*/ 872197 w 998806"/>
              <a:gd name="connsiteY14" fmla="*/ 492369 h 1814732"/>
              <a:gd name="connsiteX15" fmla="*/ 900332 w 998806"/>
              <a:gd name="connsiteY15" fmla="*/ 520505 h 1814732"/>
              <a:gd name="connsiteX16" fmla="*/ 914400 w 998806"/>
              <a:gd name="connsiteY16" fmla="*/ 576775 h 1814732"/>
              <a:gd name="connsiteX17" fmla="*/ 942535 w 998806"/>
              <a:gd name="connsiteY17" fmla="*/ 604911 h 1814732"/>
              <a:gd name="connsiteX18" fmla="*/ 970671 w 998806"/>
              <a:gd name="connsiteY18" fmla="*/ 661182 h 1814732"/>
              <a:gd name="connsiteX19" fmla="*/ 998806 w 998806"/>
              <a:gd name="connsiteY19" fmla="*/ 745588 h 1814732"/>
              <a:gd name="connsiteX20" fmla="*/ 984738 w 998806"/>
              <a:gd name="connsiteY20" fmla="*/ 1167618 h 1814732"/>
              <a:gd name="connsiteX21" fmla="*/ 928468 w 998806"/>
              <a:gd name="connsiteY21" fmla="*/ 1336431 h 1814732"/>
              <a:gd name="connsiteX22" fmla="*/ 900332 w 998806"/>
              <a:gd name="connsiteY22" fmla="*/ 1364566 h 1814732"/>
              <a:gd name="connsiteX23" fmla="*/ 858129 w 998806"/>
              <a:gd name="connsiteY23" fmla="*/ 1434905 h 1814732"/>
              <a:gd name="connsiteX24" fmla="*/ 773723 w 998806"/>
              <a:gd name="connsiteY24" fmla="*/ 1519311 h 1814732"/>
              <a:gd name="connsiteX25" fmla="*/ 703385 w 998806"/>
              <a:gd name="connsiteY25" fmla="*/ 1603717 h 1814732"/>
              <a:gd name="connsiteX26" fmla="*/ 618978 w 998806"/>
              <a:gd name="connsiteY26" fmla="*/ 1645920 h 1814732"/>
              <a:gd name="connsiteX27" fmla="*/ 576775 w 998806"/>
              <a:gd name="connsiteY27" fmla="*/ 1688123 h 1814732"/>
              <a:gd name="connsiteX28" fmla="*/ 520505 w 998806"/>
              <a:gd name="connsiteY28" fmla="*/ 1716258 h 1814732"/>
              <a:gd name="connsiteX29" fmla="*/ 478301 w 998806"/>
              <a:gd name="connsiteY29" fmla="*/ 1744394 h 1814732"/>
              <a:gd name="connsiteX30" fmla="*/ 436098 w 998806"/>
              <a:gd name="connsiteY30" fmla="*/ 1758462 h 1814732"/>
              <a:gd name="connsiteX31" fmla="*/ 351692 w 998806"/>
              <a:gd name="connsiteY31" fmla="*/ 1800665 h 1814732"/>
              <a:gd name="connsiteX32" fmla="*/ 295421 w 998806"/>
              <a:gd name="connsiteY32" fmla="*/ 1814732 h 181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98806" h="1814732">
                <a:moveTo>
                  <a:pt x="0" y="0"/>
                </a:moveTo>
                <a:cubicBezTo>
                  <a:pt x="113657" y="18943"/>
                  <a:pt x="57349" y="5049"/>
                  <a:pt x="168812" y="42203"/>
                </a:cubicBezTo>
                <a:lnTo>
                  <a:pt x="211015" y="56271"/>
                </a:lnTo>
                <a:cubicBezTo>
                  <a:pt x="220394" y="65649"/>
                  <a:pt x="227288" y="78475"/>
                  <a:pt x="239151" y="84406"/>
                </a:cubicBezTo>
                <a:cubicBezTo>
                  <a:pt x="265677" y="97669"/>
                  <a:pt x="298881" y="96091"/>
                  <a:pt x="323557" y="112542"/>
                </a:cubicBezTo>
                <a:cubicBezTo>
                  <a:pt x="381847" y="151402"/>
                  <a:pt x="349358" y="136576"/>
                  <a:pt x="422031" y="154745"/>
                </a:cubicBezTo>
                <a:cubicBezTo>
                  <a:pt x="436099" y="164123"/>
                  <a:pt x="448784" y="176013"/>
                  <a:pt x="464234" y="182880"/>
                </a:cubicBezTo>
                <a:cubicBezTo>
                  <a:pt x="593939" y="240526"/>
                  <a:pt x="504151" y="181573"/>
                  <a:pt x="604911" y="239151"/>
                </a:cubicBezTo>
                <a:cubicBezTo>
                  <a:pt x="619591" y="247539"/>
                  <a:pt x="633912" y="256724"/>
                  <a:pt x="647114" y="267286"/>
                </a:cubicBezTo>
                <a:cubicBezTo>
                  <a:pt x="657471" y="275572"/>
                  <a:pt x="663876" y="288598"/>
                  <a:pt x="675249" y="295422"/>
                </a:cubicBezTo>
                <a:cubicBezTo>
                  <a:pt x="687964" y="303051"/>
                  <a:pt x="703384" y="304800"/>
                  <a:pt x="717452" y="309489"/>
                </a:cubicBezTo>
                <a:cubicBezTo>
                  <a:pt x="726831" y="318868"/>
                  <a:pt x="735231" y="329339"/>
                  <a:pt x="745588" y="337625"/>
                </a:cubicBezTo>
                <a:cubicBezTo>
                  <a:pt x="758790" y="348187"/>
                  <a:pt x="776658" y="353036"/>
                  <a:pt x="787791" y="365760"/>
                </a:cubicBezTo>
                <a:cubicBezTo>
                  <a:pt x="810058" y="391208"/>
                  <a:pt x="825304" y="422031"/>
                  <a:pt x="844061" y="450166"/>
                </a:cubicBezTo>
                <a:cubicBezTo>
                  <a:pt x="853440" y="464234"/>
                  <a:pt x="860242" y="480413"/>
                  <a:pt x="872197" y="492369"/>
                </a:cubicBezTo>
                <a:lnTo>
                  <a:pt x="900332" y="520505"/>
                </a:lnTo>
                <a:cubicBezTo>
                  <a:pt x="905021" y="539262"/>
                  <a:pt x="905754" y="559482"/>
                  <a:pt x="914400" y="576775"/>
                </a:cubicBezTo>
                <a:cubicBezTo>
                  <a:pt x="920331" y="588638"/>
                  <a:pt x="935178" y="593875"/>
                  <a:pt x="942535" y="604911"/>
                </a:cubicBezTo>
                <a:cubicBezTo>
                  <a:pt x="954168" y="622360"/>
                  <a:pt x="962883" y="641711"/>
                  <a:pt x="970671" y="661182"/>
                </a:cubicBezTo>
                <a:cubicBezTo>
                  <a:pt x="981685" y="688718"/>
                  <a:pt x="998806" y="745588"/>
                  <a:pt x="998806" y="745588"/>
                </a:cubicBezTo>
                <a:cubicBezTo>
                  <a:pt x="994117" y="886265"/>
                  <a:pt x="995816" y="1027300"/>
                  <a:pt x="984738" y="1167618"/>
                </a:cubicBezTo>
                <a:cubicBezTo>
                  <a:pt x="981051" y="1214317"/>
                  <a:pt x="957879" y="1292315"/>
                  <a:pt x="928468" y="1336431"/>
                </a:cubicBezTo>
                <a:cubicBezTo>
                  <a:pt x="921111" y="1347467"/>
                  <a:pt x="909711" y="1355188"/>
                  <a:pt x="900332" y="1364566"/>
                </a:cubicBezTo>
                <a:cubicBezTo>
                  <a:pt x="877274" y="1433743"/>
                  <a:pt x="901041" y="1383411"/>
                  <a:pt x="858129" y="1434905"/>
                </a:cubicBezTo>
                <a:cubicBezTo>
                  <a:pt x="792694" y="1513426"/>
                  <a:pt x="844871" y="1471878"/>
                  <a:pt x="773723" y="1519311"/>
                </a:cubicBezTo>
                <a:cubicBezTo>
                  <a:pt x="752962" y="1550452"/>
                  <a:pt x="735880" y="1582054"/>
                  <a:pt x="703385" y="1603717"/>
                </a:cubicBezTo>
                <a:cubicBezTo>
                  <a:pt x="576494" y="1688310"/>
                  <a:pt x="751787" y="1535246"/>
                  <a:pt x="618978" y="1645920"/>
                </a:cubicBezTo>
                <a:cubicBezTo>
                  <a:pt x="603694" y="1658656"/>
                  <a:pt x="592964" y="1676559"/>
                  <a:pt x="576775" y="1688123"/>
                </a:cubicBezTo>
                <a:cubicBezTo>
                  <a:pt x="559711" y="1700312"/>
                  <a:pt x="538713" y="1705854"/>
                  <a:pt x="520505" y="1716258"/>
                </a:cubicBezTo>
                <a:cubicBezTo>
                  <a:pt x="505825" y="1724647"/>
                  <a:pt x="493424" y="1736833"/>
                  <a:pt x="478301" y="1744394"/>
                </a:cubicBezTo>
                <a:cubicBezTo>
                  <a:pt x="465038" y="1751026"/>
                  <a:pt x="449361" y="1751830"/>
                  <a:pt x="436098" y="1758462"/>
                </a:cubicBezTo>
                <a:cubicBezTo>
                  <a:pt x="353899" y="1799561"/>
                  <a:pt x="434192" y="1777094"/>
                  <a:pt x="351692" y="1800665"/>
                </a:cubicBezTo>
                <a:cubicBezTo>
                  <a:pt x="333102" y="1805976"/>
                  <a:pt x="295421" y="1814732"/>
                  <a:pt x="295421" y="181473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6336" y="3933056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5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0" grpId="0" animBg="1"/>
      <p:bldP spid="51" grpId="0" animBg="1"/>
      <p:bldP spid="5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하노이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타워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(hanoi tower)</a:t>
            </a:r>
          </a:p>
          <a:p>
            <a:pPr marL="0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원반이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경우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95536" y="3429000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043608" y="2636912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611560" y="3212976"/>
            <a:ext cx="936104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99592" y="342900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23728" y="34290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47864" y="3429000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55576" y="2996952"/>
            <a:ext cx="648072" cy="2160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267744" y="2636912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491880" y="2636912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932040" y="3429000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5580112" y="2636912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36096" y="350100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60232" y="34290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84368" y="3429000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804248" y="2636912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8028384" y="2636912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6516216" y="3212976"/>
            <a:ext cx="648072" cy="2160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5148064" y="3212976"/>
            <a:ext cx="936104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3528" y="2492896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맑은 고딕"/>
                <a:ea typeface="맑은 고딕"/>
              </a:rPr>
              <a:t>①</a:t>
            </a:r>
            <a:endParaRPr lang="ko-KR" altLang="en-US" sz="2000" b="1"/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251520" y="2420888"/>
            <a:ext cx="4104456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4788024" y="2420888"/>
            <a:ext cx="4104456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60032" y="2492896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맑은 고딕"/>
                <a:ea typeface="맑은 고딕"/>
              </a:rPr>
              <a:t>②</a:t>
            </a:r>
            <a:endParaRPr lang="ko-KR" altLang="en-US" sz="2000" b="1"/>
          </a:p>
        </p:txBody>
      </p:sp>
      <p:sp>
        <p:nvSpPr>
          <p:cNvPr id="104" name="직사각형 103"/>
          <p:cNvSpPr/>
          <p:nvPr/>
        </p:nvSpPr>
        <p:spPr bwMode="auto">
          <a:xfrm>
            <a:off x="4932040" y="5301208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580112" y="450912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36096" y="530120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660232" y="530120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84368" y="5301208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804248" y="450912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8028384" y="450912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95536" y="5301208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1043608" y="450912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99592" y="522920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123728" y="530120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347864" y="5301208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2267744" y="450912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3491880" y="450912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60033" y="436510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맑은 고딕"/>
                <a:ea typeface="맑은 고딕"/>
              </a:rPr>
              <a:t>③</a:t>
            </a:r>
            <a:endParaRPr lang="ko-KR" altLang="en-US" sz="2000" b="1"/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4788024" y="4293096"/>
            <a:ext cx="4104456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251520" y="4293096"/>
            <a:ext cx="4104456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3528" y="436510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맑은 고딕"/>
                <a:ea typeface="맑은 고딕"/>
              </a:rPr>
              <a:t>④</a:t>
            </a:r>
            <a:endParaRPr lang="ko-KR" altLang="en-US" sz="2000" b="1"/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6516216" y="5085184"/>
            <a:ext cx="648072" cy="2160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7596336" y="5085184"/>
            <a:ext cx="936104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3059832" y="5085184"/>
            <a:ext cx="936104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3203848" y="4869160"/>
            <a:ext cx="648072" cy="2160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오른쪽 화살표 125"/>
          <p:cNvSpPr/>
          <p:nvPr/>
        </p:nvSpPr>
        <p:spPr bwMode="auto">
          <a:xfrm>
            <a:off x="4427984" y="2996952"/>
            <a:ext cx="288032" cy="288032"/>
          </a:xfrm>
          <a:prstGeom prst="rightArrow">
            <a:avLst/>
          </a:prstGeom>
          <a:solidFill>
            <a:srgbClr val="4044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7" name="오른쪽 화살표 126"/>
          <p:cNvSpPr/>
          <p:nvPr/>
        </p:nvSpPr>
        <p:spPr bwMode="auto">
          <a:xfrm>
            <a:off x="4427984" y="4869160"/>
            <a:ext cx="288032" cy="288032"/>
          </a:xfrm>
          <a:prstGeom prst="rightArrow">
            <a:avLst/>
          </a:prstGeom>
          <a:solidFill>
            <a:srgbClr val="4044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8" name="아래쪽 화살표 127"/>
          <p:cNvSpPr/>
          <p:nvPr/>
        </p:nvSpPr>
        <p:spPr bwMode="auto">
          <a:xfrm>
            <a:off x="6732240" y="3933056"/>
            <a:ext cx="360040" cy="288032"/>
          </a:xfrm>
          <a:prstGeom prst="downArrow">
            <a:avLst/>
          </a:prstGeom>
          <a:solidFill>
            <a:srgbClr val="4044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1560" y="6093296"/>
            <a:ext cx="2438488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ko-KR" altLang="en-US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이동 필요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57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/>
      <p:bldP spid="94" grpId="0"/>
      <p:bldP spid="95" grpId="0"/>
      <p:bldP spid="96" grpId="0" animBg="1"/>
      <p:bldP spid="97" grpId="0" animBg="1"/>
      <p:bldP spid="98" grpId="0" animBg="1"/>
      <p:bldP spid="99" grpId="0" animBg="1"/>
      <p:bldP spid="102" grpId="0" animBg="1"/>
      <p:bldP spid="103" grpId="0"/>
      <p:bldP spid="104" grpId="0" animBg="1"/>
      <p:bldP spid="105" grpId="0" animBg="1"/>
      <p:bldP spid="106" grpId="0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/>
      <p:bldP spid="116" grpId="0" animBg="1"/>
      <p:bldP spid="117" grpId="0" animBg="1"/>
      <p:bldP spid="118" grpId="0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876256" y="6453336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하노이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타워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(hanoi tower)</a:t>
            </a:r>
          </a:p>
          <a:p>
            <a:pPr marL="0" indent="0">
              <a:buClr>
                <a:srgbClr val="313437"/>
              </a:buClr>
              <a:buSzPct val="80000"/>
              <a:buNone/>
              <a:defRPr/>
            </a:pP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원반이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경우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427984" y="2996952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076056" y="2204864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4644008" y="2780928"/>
            <a:ext cx="936104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32040" y="2996952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56176" y="299695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80312" y="2996952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4788024" y="2564904"/>
            <a:ext cx="648072" cy="2160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300192" y="2204864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524328" y="2204864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4283968" y="1988840"/>
            <a:ext cx="4104456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27984" y="4581128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076056" y="378904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2040" y="465313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56176" y="458112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4581128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300192" y="378904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524328" y="3789040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283968" y="3573016"/>
            <a:ext cx="4104456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7092280" y="4365104"/>
            <a:ext cx="936104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6012160" y="4365104"/>
            <a:ext cx="648072" cy="2160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4932040" y="2348880"/>
            <a:ext cx="360040" cy="216024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6156176" y="4149080"/>
            <a:ext cx="360040" cy="216024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427984" y="6177999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076056" y="5385911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32040" y="616530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56176" y="617799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80312" y="6177999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300192" y="5385911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7524328" y="5385911"/>
            <a:ext cx="72008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4283968" y="5169887"/>
            <a:ext cx="4104456" cy="144016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7092280" y="5961975"/>
            <a:ext cx="936104" cy="21602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7236296" y="5733256"/>
            <a:ext cx="648072" cy="2160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380312" y="5517232"/>
            <a:ext cx="360040" cy="216024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자유형 71"/>
          <p:cNvSpPr/>
          <p:nvPr/>
        </p:nvSpPr>
        <p:spPr bwMode="auto">
          <a:xfrm>
            <a:off x="3587262" y="2912012"/>
            <a:ext cx="562707" cy="1055077"/>
          </a:xfrm>
          <a:custGeom>
            <a:avLst/>
            <a:gdLst>
              <a:gd name="connsiteX0" fmla="*/ 393895 w 562707"/>
              <a:gd name="connsiteY0" fmla="*/ 0 h 1055077"/>
              <a:gd name="connsiteX1" fmla="*/ 323556 w 562707"/>
              <a:gd name="connsiteY1" fmla="*/ 14068 h 1055077"/>
              <a:gd name="connsiteX2" fmla="*/ 281353 w 562707"/>
              <a:gd name="connsiteY2" fmla="*/ 42203 h 1055077"/>
              <a:gd name="connsiteX3" fmla="*/ 239150 w 562707"/>
              <a:gd name="connsiteY3" fmla="*/ 56271 h 1055077"/>
              <a:gd name="connsiteX4" fmla="*/ 126609 w 562707"/>
              <a:gd name="connsiteY4" fmla="*/ 154745 h 1055077"/>
              <a:gd name="connsiteX5" fmla="*/ 70338 w 562707"/>
              <a:gd name="connsiteY5" fmla="*/ 239151 h 1055077"/>
              <a:gd name="connsiteX6" fmla="*/ 56270 w 562707"/>
              <a:gd name="connsiteY6" fmla="*/ 281354 h 1055077"/>
              <a:gd name="connsiteX7" fmla="*/ 28135 w 562707"/>
              <a:gd name="connsiteY7" fmla="*/ 323557 h 1055077"/>
              <a:gd name="connsiteX8" fmla="*/ 0 w 562707"/>
              <a:gd name="connsiteY8" fmla="*/ 407963 h 1055077"/>
              <a:gd name="connsiteX9" fmla="*/ 28135 w 562707"/>
              <a:gd name="connsiteY9" fmla="*/ 675250 h 1055077"/>
              <a:gd name="connsiteX10" fmla="*/ 56270 w 562707"/>
              <a:gd name="connsiteY10" fmla="*/ 717453 h 1055077"/>
              <a:gd name="connsiteX11" fmla="*/ 70338 w 562707"/>
              <a:gd name="connsiteY11" fmla="*/ 759656 h 1055077"/>
              <a:gd name="connsiteX12" fmla="*/ 126609 w 562707"/>
              <a:gd name="connsiteY12" fmla="*/ 858130 h 1055077"/>
              <a:gd name="connsiteX13" fmla="*/ 211015 w 562707"/>
              <a:gd name="connsiteY13" fmla="*/ 914400 h 1055077"/>
              <a:gd name="connsiteX14" fmla="*/ 281353 w 562707"/>
              <a:gd name="connsiteY14" fmla="*/ 984739 h 1055077"/>
              <a:gd name="connsiteX15" fmla="*/ 379827 w 562707"/>
              <a:gd name="connsiteY15" fmla="*/ 1026942 h 1055077"/>
              <a:gd name="connsiteX16" fmla="*/ 464233 w 562707"/>
              <a:gd name="connsiteY16" fmla="*/ 1055077 h 1055077"/>
              <a:gd name="connsiteX17" fmla="*/ 562707 w 562707"/>
              <a:gd name="connsiteY17" fmla="*/ 1055077 h 105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62707" h="1055077">
                <a:moveTo>
                  <a:pt x="393895" y="0"/>
                </a:moveTo>
                <a:cubicBezTo>
                  <a:pt x="370449" y="4689"/>
                  <a:pt x="345944" y="5672"/>
                  <a:pt x="323556" y="14068"/>
                </a:cubicBezTo>
                <a:cubicBezTo>
                  <a:pt x="307725" y="20004"/>
                  <a:pt x="296475" y="34642"/>
                  <a:pt x="281353" y="42203"/>
                </a:cubicBezTo>
                <a:cubicBezTo>
                  <a:pt x="268090" y="48835"/>
                  <a:pt x="253218" y="51582"/>
                  <a:pt x="239150" y="56271"/>
                </a:cubicBezTo>
                <a:cubicBezTo>
                  <a:pt x="156857" y="138565"/>
                  <a:pt x="196401" y="108217"/>
                  <a:pt x="126609" y="154745"/>
                </a:cubicBezTo>
                <a:cubicBezTo>
                  <a:pt x="107852" y="182880"/>
                  <a:pt x="81031" y="207072"/>
                  <a:pt x="70338" y="239151"/>
                </a:cubicBezTo>
                <a:cubicBezTo>
                  <a:pt x="65649" y="253219"/>
                  <a:pt x="62902" y="268091"/>
                  <a:pt x="56270" y="281354"/>
                </a:cubicBezTo>
                <a:cubicBezTo>
                  <a:pt x="48709" y="296476"/>
                  <a:pt x="35002" y="308107"/>
                  <a:pt x="28135" y="323557"/>
                </a:cubicBezTo>
                <a:cubicBezTo>
                  <a:pt x="16090" y="350658"/>
                  <a:pt x="0" y="407963"/>
                  <a:pt x="0" y="407963"/>
                </a:cubicBezTo>
                <a:cubicBezTo>
                  <a:pt x="403" y="414006"/>
                  <a:pt x="1070" y="612097"/>
                  <a:pt x="28135" y="675250"/>
                </a:cubicBezTo>
                <a:cubicBezTo>
                  <a:pt x="34795" y="690790"/>
                  <a:pt x="48709" y="702331"/>
                  <a:pt x="56270" y="717453"/>
                </a:cubicBezTo>
                <a:cubicBezTo>
                  <a:pt x="62902" y="730716"/>
                  <a:pt x="64497" y="746026"/>
                  <a:pt x="70338" y="759656"/>
                </a:cubicBezTo>
                <a:cubicBezTo>
                  <a:pt x="76736" y="774585"/>
                  <a:pt x="110463" y="844002"/>
                  <a:pt x="126609" y="858130"/>
                </a:cubicBezTo>
                <a:cubicBezTo>
                  <a:pt x="152057" y="880397"/>
                  <a:pt x="187105" y="890489"/>
                  <a:pt x="211015" y="914400"/>
                </a:cubicBezTo>
                <a:cubicBezTo>
                  <a:pt x="234461" y="937846"/>
                  <a:pt x="249897" y="974254"/>
                  <a:pt x="281353" y="984739"/>
                </a:cubicBezTo>
                <a:cubicBezTo>
                  <a:pt x="417188" y="1030015"/>
                  <a:pt x="206011" y="957415"/>
                  <a:pt x="379827" y="1026942"/>
                </a:cubicBezTo>
                <a:cubicBezTo>
                  <a:pt x="407363" y="1037956"/>
                  <a:pt x="434576" y="1055077"/>
                  <a:pt x="464233" y="1055077"/>
                </a:cubicBezTo>
                <a:lnTo>
                  <a:pt x="562707" y="1055077"/>
                </a:lnTo>
              </a:path>
            </a:pathLst>
          </a:custGeom>
          <a:noFill/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9512" y="2996952"/>
            <a:ext cx="3385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원반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이동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3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20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원반을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이동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20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자유형 73"/>
          <p:cNvSpPr/>
          <p:nvPr/>
        </p:nvSpPr>
        <p:spPr bwMode="auto">
          <a:xfrm>
            <a:off x="3671668" y="4670474"/>
            <a:ext cx="540292" cy="1134790"/>
          </a:xfrm>
          <a:custGeom>
            <a:avLst/>
            <a:gdLst>
              <a:gd name="connsiteX0" fmla="*/ 436098 w 534572"/>
              <a:gd name="connsiteY0" fmla="*/ 0 h 998806"/>
              <a:gd name="connsiteX1" fmla="*/ 323557 w 534572"/>
              <a:gd name="connsiteY1" fmla="*/ 28135 h 998806"/>
              <a:gd name="connsiteX2" fmla="*/ 253218 w 534572"/>
              <a:gd name="connsiteY2" fmla="*/ 70338 h 998806"/>
              <a:gd name="connsiteX3" fmla="*/ 168812 w 534572"/>
              <a:gd name="connsiteY3" fmla="*/ 140677 h 998806"/>
              <a:gd name="connsiteX4" fmla="*/ 126609 w 534572"/>
              <a:gd name="connsiteY4" fmla="*/ 168812 h 998806"/>
              <a:gd name="connsiteX5" fmla="*/ 112541 w 534572"/>
              <a:gd name="connsiteY5" fmla="*/ 211015 h 998806"/>
              <a:gd name="connsiteX6" fmla="*/ 56270 w 534572"/>
              <a:gd name="connsiteY6" fmla="*/ 267286 h 998806"/>
              <a:gd name="connsiteX7" fmla="*/ 14067 w 534572"/>
              <a:gd name="connsiteY7" fmla="*/ 351692 h 998806"/>
              <a:gd name="connsiteX8" fmla="*/ 0 w 534572"/>
              <a:gd name="connsiteY8" fmla="*/ 393895 h 998806"/>
              <a:gd name="connsiteX9" fmla="*/ 42203 w 534572"/>
              <a:gd name="connsiteY9" fmla="*/ 633046 h 998806"/>
              <a:gd name="connsiteX10" fmla="*/ 56270 w 534572"/>
              <a:gd name="connsiteY10" fmla="*/ 675249 h 998806"/>
              <a:gd name="connsiteX11" fmla="*/ 84406 w 534572"/>
              <a:gd name="connsiteY11" fmla="*/ 703384 h 998806"/>
              <a:gd name="connsiteX12" fmla="*/ 126609 w 534572"/>
              <a:gd name="connsiteY12" fmla="*/ 787791 h 998806"/>
              <a:gd name="connsiteX13" fmla="*/ 211015 w 534572"/>
              <a:gd name="connsiteY13" fmla="*/ 844061 h 998806"/>
              <a:gd name="connsiteX14" fmla="*/ 239150 w 534572"/>
              <a:gd name="connsiteY14" fmla="*/ 872197 h 998806"/>
              <a:gd name="connsiteX15" fmla="*/ 323557 w 534572"/>
              <a:gd name="connsiteY15" fmla="*/ 900332 h 998806"/>
              <a:gd name="connsiteX16" fmla="*/ 365760 w 534572"/>
              <a:gd name="connsiteY16" fmla="*/ 928468 h 998806"/>
              <a:gd name="connsiteX17" fmla="*/ 450166 w 534572"/>
              <a:gd name="connsiteY17" fmla="*/ 956603 h 998806"/>
              <a:gd name="connsiteX18" fmla="*/ 492369 w 534572"/>
              <a:gd name="connsiteY18" fmla="*/ 970671 h 998806"/>
              <a:gd name="connsiteX19" fmla="*/ 534572 w 534572"/>
              <a:gd name="connsiteY19" fmla="*/ 998806 h 99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4572" h="998806">
                <a:moveTo>
                  <a:pt x="436098" y="0"/>
                </a:moveTo>
                <a:cubicBezTo>
                  <a:pt x="420975" y="3025"/>
                  <a:pt x="345183" y="15160"/>
                  <a:pt x="323557" y="28135"/>
                </a:cubicBezTo>
                <a:cubicBezTo>
                  <a:pt x="227005" y="86066"/>
                  <a:pt x="372770" y="30489"/>
                  <a:pt x="253218" y="70338"/>
                </a:cubicBezTo>
                <a:cubicBezTo>
                  <a:pt x="148429" y="140199"/>
                  <a:pt x="277136" y="50407"/>
                  <a:pt x="168812" y="140677"/>
                </a:cubicBezTo>
                <a:cubicBezTo>
                  <a:pt x="155824" y="151501"/>
                  <a:pt x="140677" y="159434"/>
                  <a:pt x="126609" y="168812"/>
                </a:cubicBezTo>
                <a:cubicBezTo>
                  <a:pt x="121920" y="182880"/>
                  <a:pt x="121160" y="198948"/>
                  <a:pt x="112541" y="211015"/>
                </a:cubicBezTo>
                <a:cubicBezTo>
                  <a:pt x="97123" y="232600"/>
                  <a:pt x="56270" y="267286"/>
                  <a:pt x="56270" y="267286"/>
                </a:cubicBezTo>
                <a:cubicBezTo>
                  <a:pt x="20912" y="373364"/>
                  <a:pt x="68608" y="242610"/>
                  <a:pt x="14067" y="351692"/>
                </a:cubicBezTo>
                <a:cubicBezTo>
                  <a:pt x="7435" y="364955"/>
                  <a:pt x="4689" y="379827"/>
                  <a:pt x="0" y="393895"/>
                </a:cubicBezTo>
                <a:cubicBezTo>
                  <a:pt x="16753" y="578183"/>
                  <a:pt x="-2313" y="499499"/>
                  <a:pt x="42203" y="633046"/>
                </a:cubicBezTo>
                <a:cubicBezTo>
                  <a:pt x="46892" y="647114"/>
                  <a:pt x="45784" y="664764"/>
                  <a:pt x="56270" y="675249"/>
                </a:cubicBezTo>
                <a:lnTo>
                  <a:pt x="84406" y="703384"/>
                </a:lnTo>
                <a:cubicBezTo>
                  <a:pt x="94440" y="733487"/>
                  <a:pt x="100943" y="765333"/>
                  <a:pt x="126609" y="787791"/>
                </a:cubicBezTo>
                <a:cubicBezTo>
                  <a:pt x="152057" y="810058"/>
                  <a:pt x="187105" y="820150"/>
                  <a:pt x="211015" y="844061"/>
                </a:cubicBezTo>
                <a:cubicBezTo>
                  <a:pt x="220393" y="853440"/>
                  <a:pt x="227287" y="866266"/>
                  <a:pt x="239150" y="872197"/>
                </a:cubicBezTo>
                <a:cubicBezTo>
                  <a:pt x="265676" y="885460"/>
                  <a:pt x="298881" y="883881"/>
                  <a:pt x="323557" y="900332"/>
                </a:cubicBezTo>
                <a:cubicBezTo>
                  <a:pt x="337625" y="909711"/>
                  <a:pt x="350310" y="921601"/>
                  <a:pt x="365760" y="928468"/>
                </a:cubicBezTo>
                <a:cubicBezTo>
                  <a:pt x="392861" y="940513"/>
                  <a:pt x="422031" y="947225"/>
                  <a:pt x="450166" y="956603"/>
                </a:cubicBezTo>
                <a:cubicBezTo>
                  <a:pt x="464234" y="961292"/>
                  <a:pt x="480031" y="962446"/>
                  <a:pt x="492369" y="970671"/>
                </a:cubicBezTo>
                <a:lnTo>
                  <a:pt x="534572" y="998806"/>
                </a:lnTo>
              </a:path>
            </a:pathLst>
          </a:custGeom>
          <a:noFill/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64" y="4941168"/>
            <a:ext cx="375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원반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이동 ⇒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43608" y="6021288"/>
            <a:ext cx="25362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이동 필요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4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/>
      <p:bldP spid="7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rgbClr val="7E040B"/>
                </a:solidFill>
              </a:rPr>
              <a:t>8.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876256" y="6453336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하노이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타워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(hanoi tower)</a:t>
            </a:r>
          </a:p>
          <a:p>
            <a:pPr marL="0" indent="0">
              <a:buClr>
                <a:srgbClr val="313437"/>
              </a:buClr>
              <a:buSzPct val="80000"/>
              <a:buNone/>
              <a:defRPr/>
            </a:pP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원반이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경우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611560" y="3284984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259632" y="220486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827584" y="3140968"/>
            <a:ext cx="936104" cy="14401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15616" y="328498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39752" y="328498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63888" y="3284984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899592" y="2996952"/>
            <a:ext cx="792088" cy="1440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971600" y="2852936"/>
            <a:ext cx="648072" cy="144016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187624" y="2276872"/>
            <a:ext cx="216024" cy="14401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59632" y="2420888"/>
            <a:ext cx="553998" cy="3936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smtClean="0">
                <a:latin typeface="+mj-ea"/>
                <a:ea typeface="+mj-ea"/>
              </a:rPr>
              <a:t>…</a:t>
            </a:r>
            <a:endParaRPr lang="ko-KR" altLang="en-US" sz="2400" b="1">
              <a:latin typeface="+mj-ea"/>
              <a:ea typeface="+mj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8428" y="2492896"/>
            <a:ext cx="638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932040" y="3284984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580112" y="220486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5148064" y="3140968"/>
            <a:ext cx="936104" cy="14401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36096" y="328498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60232" y="328498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884368" y="3284984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6804248" y="220486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04248" y="2564904"/>
            <a:ext cx="553998" cy="3936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smtClean="0">
                <a:latin typeface="+mj-ea"/>
                <a:ea typeface="+mj-ea"/>
              </a:rPr>
              <a:t>…</a:t>
            </a:r>
            <a:endParaRPr lang="ko-KR" altLang="en-US" sz="2400" b="1"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20072" y="1484784"/>
            <a:ext cx="17844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(n-1)</a:t>
            </a:r>
            <a:r>
              <a:rPr lang="ko-KR" altLang="en-US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이동</a:t>
            </a:r>
            <a:endParaRPr lang="ko-KR" alt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6444208" y="3140968"/>
            <a:ext cx="792088" cy="1440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6516216" y="2996952"/>
            <a:ext cx="648072" cy="144016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6732240" y="2420888"/>
            <a:ext cx="216024" cy="14401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5489739" y="1929655"/>
            <a:ext cx="1252025" cy="211015"/>
          </a:xfrm>
          <a:custGeom>
            <a:avLst/>
            <a:gdLst>
              <a:gd name="connsiteX0" fmla="*/ 0 w 1252025"/>
              <a:gd name="connsiteY0" fmla="*/ 211015 h 211015"/>
              <a:gd name="connsiteX1" fmla="*/ 84406 w 1252025"/>
              <a:gd name="connsiteY1" fmla="*/ 112541 h 211015"/>
              <a:gd name="connsiteX2" fmla="*/ 126609 w 1252025"/>
              <a:gd name="connsiteY2" fmla="*/ 84406 h 211015"/>
              <a:gd name="connsiteX3" fmla="*/ 225083 w 1252025"/>
              <a:gd name="connsiteY3" fmla="*/ 14067 h 211015"/>
              <a:gd name="connsiteX4" fmla="*/ 422031 w 1252025"/>
              <a:gd name="connsiteY4" fmla="*/ 0 h 211015"/>
              <a:gd name="connsiteX5" fmla="*/ 886265 w 1252025"/>
              <a:gd name="connsiteY5" fmla="*/ 28135 h 211015"/>
              <a:gd name="connsiteX6" fmla="*/ 998806 w 1252025"/>
              <a:gd name="connsiteY6" fmla="*/ 56271 h 211015"/>
              <a:gd name="connsiteX7" fmla="*/ 1139483 w 1252025"/>
              <a:gd name="connsiteY7" fmla="*/ 98474 h 211015"/>
              <a:gd name="connsiteX8" fmla="*/ 1223889 w 1252025"/>
              <a:gd name="connsiteY8" fmla="*/ 126609 h 211015"/>
              <a:gd name="connsiteX9" fmla="*/ 1252025 w 1252025"/>
              <a:gd name="connsiteY9" fmla="*/ 140677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2025" h="211015">
                <a:moveTo>
                  <a:pt x="0" y="211015"/>
                </a:moveTo>
                <a:cubicBezTo>
                  <a:pt x="14878" y="192418"/>
                  <a:pt x="56984" y="134478"/>
                  <a:pt x="84406" y="112541"/>
                </a:cubicBezTo>
                <a:cubicBezTo>
                  <a:pt x="97608" y="101979"/>
                  <a:pt x="113772" y="95409"/>
                  <a:pt x="126609" y="84406"/>
                </a:cubicBezTo>
                <a:cubicBezTo>
                  <a:pt x="171111" y="46262"/>
                  <a:pt x="170156" y="20529"/>
                  <a:pt x="225083" y="14067"/>
                </a:cubicBezTo>
                <a:cubicBezTo>
                  <a:pt x="290449" y="6377"/>
                  <a:pt x="356382" y="4689"/>
                  <a:pt x="422031" y="0"/>
                </a:cubicBezTo>
                <a:cubicBezTo>
                  <a:pt x="631465" y="8377"/>
                  <a:pt x="715318" y="1835"/>
                  <a:pt x="886265" y="28135"/>
                </a:cubicBezTo>
                <a:cubicBezTo>
                  <a:pt x="979226" y="42437"/>
                  <a:pt x="928907" y="36300"/>
                  <a:pt x="998806" y="56271"/>
                </a:cubicBezTo>
                <a:cubicBezTo>
                  <a:pt x="1147652" y="98798"/>
                  <a:pt x="938865" y="31601"/>
                  <a:pt x="1139483" y="98474"/>
                </a:cubicBezTo>
                <a:lnTo>
                  <a:pt x="1223889" y="126609"/>
                </a:lnTo>
                <a:lnTo>
                  <a:pt x="1252025" y="140677"/>
                </a:lnTo>
              </a:path>
            </a:pathLst>
          </a:custGeom>
          <a:noFill/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483768" y="220486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707904" y="220486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오른쪽 화살표 103"/>
          <p:cNvSpPr/>
          <p:nvPr/>
        </p:nvSpPr>
        <p:spPr bwMode="auto">
          <a:xfrm>
            <a:off x="4427984" y="2564904"/>
            <a:ext cx="432048" cy="288032"/>
          </a:xfrm>
          <a:prstGeom prst="rightArrow">
            <a:avLst/>
          </a:prstGeom>
          <a:solidFill>
            <a:srgbClr val="404447"/>
          </a:solidFill>
          <a:ln w="952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004048" y="5661248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652120" y="4581128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08104" y="573325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32240" y="573325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56376" y="5733256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6876256" y="4581128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76256" y="4941168"/>
            <a:ext cx="553998" cy="3936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smtClean="0">
                <a:latin typeface="+mj-ea"/>
                <a:ea typeface="+mj-ea"/>
              </a:rPr>
              <a:t>…</a:t>
            </a:r>
            <a:endParaRPr lang="ko-KR" altLang="en-US" sz="2400" b="1">
              <a:latin typeface="+mj-ea"/>
              <a:ea typeface="+mj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6516216" y="5517232"/>
            <a:ext cx="792088" cy="1440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588224" y="5373216"/>
            <a:ext cx="648072" cy="144016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804248" y="4797152"/>
            <a:ext cx="216024" cy="14401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8100392" y="4581128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8028384" y="2204864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7668344" y="5517232"/>
            <a:ext cx="936104" cy="14401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8" name="자유형 117"/>
          <p:cNvSpPr/>
          <p:nvPr/>
        </p:nvSpPr>
        <p:spPr bwMode="auto">
          <a:xfrm>
            <a:off x="5723881" y="4384111"/>
            <a:ext cx="2208628" cy="197723"/>
          </a:xfrm>
          <a:custGeom>
            <a:avLst/>
            <a:gdLst>
              <a:gd name="connsiteX0" fmla="*/ 0 w 2208628"/>
              <a:gd name="connsiteY0" fmla="*/ 126610 h 197723"/>
              <a:gd name="connsiteX1" fmla="*/ 84406 w 2208628"/>
              <a:gd name="connsiteY1" fmla="*/ 98474 h 197723"/>
              <a:gd name="connsiteX2" fmla="*/ 225083 w 2208628"/>
              <a:gd name="connsiteY2" fmla="*/ 70339 h 197723"/>
              <a:gd name="connsiteX3" fmla="*/ 379828 w 2208628"/>
              <a:gd name="connsiteY3" fmla="*/ 42203 h 197723"/>
              <a:gd name="connsiteX4" fmla="*/ 422031 w 2208628"/>
              <a:gd name="connsiteY4" fmla="*/ 28136 h 197723"/>
              <a:gd name="connsiteX5" fmla="*/ 534573 w 2208628"/>
              <a:gd name="connsiteY5" fmla="*/ 0 h 197723"/>
              <a:gd name="connsiteX6" fmla="*/ 1491176 w 2208628"/>
              <a:gd name="connsiteY6" fmla="*/ 14068 h 197723"/>
              <a:gd name="connsiteX7" fmla="*/ 1533379 w 2208628"/>
              <a:gd name="connsiteY7" fmla="*/ 28136 h 197723"/>
              <a:gd name="connsiteX8" fmla="*/ 1645920 w 2208628"/>
              <a:gd name="connsiteY8" fmla="*/ 56271 h 197723"/>
              <a:gd name="connsiteX9" fmla="*/ 1702191 w 2208628"/>
              <a:gd name="connsiteY9" fmla="*/ 70339 h 197723"/>
              <a:gd name="connsiteX10" fmla="*/ 1758462 w 2208628"/>
              <a:gd name="connsiteY10" fmla="*/ 84407 h 197723"/>
              <a:gd name="connsiteX11" fmla="*/ 1800665 w 2208628"/>
              <a:gd name="connsiteY11" fmla="*/ 98474 h 197723"/>
              <a:gd name="connsiteX12" fmla="*/ 1856936 w 2208628"/>
              <a:gd name="connsiteY12" fmla="*/ 112542 h 197723"/>
              <a:gd name="connsiteX13" fmla="*/ 1941342 w 2208628"/>
              <a:gd name="connsiteY13" fmla="*/ 140677 h 197723"/>
              <a:gd name="connsiteX14" fmla="*/ 2011680 w 2208628"/>
              <a:gd name="connsiteY14" fmla="*/ 154745 h 197723"/>
              <a:gd name="connsiteX15" fmla="*/ 2166425 w 2208628"/>
              <a:gd name="connsiteY15" fmla="*/ 196948 h 197723"/>
              <a:gd name="connsiteX16" fmla="*/ 2208628 w 2208628"/>
              <a:gd name="connsiteY16" fmla="*/ 196948 h 19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8628" h="197723">
                <a:moveTo>
                  <a:pt x="0" y="126610"/>
                </a:moveTo>
                <a:cubicBezTo>
                  <a:pt x="28135" y="117231"/>
                  <a:pt x="55999" y="106996"/>
                  <a:pt x="84406" y="98474"/>
                </a:cubicBezTo>
                <a:cubicBezTo>
                  <a:pt x="149746" y="78872"/>
                  <a:pt x="149050" y="85546"/>
                  <a:pt x="225083" y="70339"/>
                </a:cubicBezTo>
                <a:cubicBezTo>
                  <a:pt x="390904" y="37174"/>
                  <a:pt x="129505" y="77964"/>
                  <a:pt x="379828" y="42203"/>
                </a:cubicBezTo>
                <a:cubicBezTo>
                  <a:pt x="393896" y="37514"/>
                  <a:pt x="407725" y="32038"/>
                  <a:pt x="422031" y="28136"/>
                </a:cubicBezTo>
                <a:cubicBezTo>
                  <a:pt x="459337" y="17962"/>
                  <a:pt x="534573" y="0"/>
                  <a:pt x="534573" y="0"/>
                </a:cubicBezTo>
                <a:lnTo>
                  <a:pt x="1491176" y="14068"/>
                </a:lnTo>
                <a:cubicBezTo>
                  <a:pt x="1505999" y="14486"/>
                  <a:pt x="1519073" y="24234"/>
                  <a:pt x="1533379" y="28136"/>
                </a:cubicBezTo>
                <a:cubicBezTo>
                  <a:pt x="1570685" y="38310"/>
                  <a:pt x="1608406" y="46893"/>
                  <a:pt x="1645920" y="56271"/>
                </a:cubicBezTo>
                <a:lnTo>
                  <a:pt x="1702191" y="70339"/>
                </a:lnTo>
                <a:cubicBezTo>
                  <a:pt x="1720948" y="75028"/>
                  <a:pt x="1740120" y="78293"/>
                  <a:pt x="1758462" y="84407"/>
                </a:cubicBezTo>
                <a:cubicBezTo>
                  <a:pt x="1772530" y="89096"/>
                  <a:pt x="1786407" y="94400"/>
                  <a:pt x="1800665" y="98474"/>
                </a:cubicBezTo>
                <a:cubicBezTo>
                  <a:pt x="1819255" y="103785"/>
                  <a:pt x="1838417" y="106986"/>
                  <a:pt x="1856936" y="112542"/>
                </a:cubicBezTo>
                <a:cubicBezTo>
                  <a:pt x="1885342" y="121064"/>
                  <a:pt x="1912261" y="134861"/>
                  <a:pt x="1941342" y="140677"/>
                </a:cubicBezTo>
                <a:cubicBezTo>
                  <a:pt x="1964788" y="145366"/>
                  <a:pt x="1988612" y="148454"/>
                  <a:pt x="2011680" y="154745"/>
                </a:cubicBezTo>
                <a:cubicBezTo>
                  <a:pt x="2100094" y="178858"/>
                  <a:pt x="2082062" y="186402"/>
                  <a:pt x="2166425" y="196948"/>
                </a:cubicBezTo>
                <a:cubicBezTo>
                  <a:pt x="2180384" y="198693"/>
                  <a:pt x="2194560" y="196948"/>
                  <a:pt x="2208628" y="196948"/>
                </a:cubicBezTo>
              </a:path>
            </a:pathLst>
          </a:custGeom>
          <a:noFill/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144" y="4077072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원반 이동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아래쪽 화살표 119"/>
          <p:cNvSpPr/>
          <p:nvPr/>
        </p:nvSpPr>
        <p:spPr bwMode="auto">
          <a:xfrm>
            <a:off x="6732240" y="3717032"/>
            <a:ext cx="288032" cy="360040"/>
          </a:xfrm>
          <a:prstGeom prst="downArrow">
            <a:avLst/>
          </a:prstGeom>
          <a:solidFill>
            <a:srgbClr val="404447"/>
          </a:solidFill>
          <a:ln w="952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오른쪽 화살표 120"/>
          <p:cNvSpPr/>
          <p:nvPr/>
        </p:nvSpPr>
        <p:spPr bwMode="auto">
          <a:xfrm>
            <a:off x="4572000" y="4869160"/>
            <a:ext cx="432048" cy="288032"/>
          </a:xfrm>
          <a:prstGeom prst="rightArrow">
            <a:avLst/>
          </a:prstGeom>
          <a:solidFill>
            <a:srgbClr val="404447"/>
          </a:solidFill>
          <a:ln w="952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83568" y="5661248"/>
            <a:ext cx="3888432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331640" y="4581128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87624" y="573325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411760" y="573325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635896" y="5733256"/>
            <a:ext cx="38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2555776" y="4581128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779912" y="4581128"/>
            <a:ext cx="72008" cy="10801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3707904" y="4653136"/>
            <a:ext cx="216024" cy="14401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3347864" y="5517232"/>
            <a:ext cx="936104" cy="14401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3419872" y="5373216"/>
            <a:ext cx="792088" cy="1440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3491880" y="5229200"/>
            <a:ext cx="648072" cy="144016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779912" y="4797152"/>
            <a:ext cx="553998" cy="3936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smtClean="0">
                <a:latin typeface="+mj-ea"/>
                <a:ea typeface="+mj-ea"/>
              </a:rPr>
              <a:t>…</a:t>
            </a:r>
            <a:endParaRPr lang="ko-KR" altLang="en-US" sz="2400" b="1">
              <a:latin typeface="+mj-ea"/>
              <a:ea typeface="+mj-ea"/>
            </a:endParaRPr>
          </a:p>
        </p:txBody>
      </p:sp>
      <p:sp>
        <p:nvSpPr>
          <p:cNvPr id="134" name="자유형 133"/>
          <p:cNvSpPr/>
          <p:nvPr/>
        </p:nvSpPr>
        <p:spPr bwMode="auto">
          <a:xfrm>
            <a:off x="2555776" y="4293096"/>
            <a:ext cx="1252025" cy="211015"/>
          </a:xfrm>
          <a:custGeom>
            <a:avLst/>
            <a:gdLst>
              <a:gd name="connsiteX0" fmla="*/ 0 w 1252025"/>
              <a:gd name="connsiteY0" fmla="*/ 211015 h 211015"/>
              <a:gd name="connsiteX1" fmla="*/ 84406 w 1252025"/>
              <a:gd name="connsiteY1" fmla="*/ 112541 h 211015"/>
              <a:gd name="connsiteX2" fmla="*/ 126609 w 1252025"/>
              <a:gd name="connsiteY2" fmla="*/ 84406 h 211015"/>
              <a:gd name="connsiteX3" fmla="*/ 225083 w 1252025"/>
              <a:gd name="connsiteY3" fmla="*/ 14067 h 211015"/>
              <a:gd name="connsiteX4" fmla="*/ 422031 w 1252025"/>
              <a:gd name="connsiteY4" fmla="*/ 0 h 211015"/>
              <a:gd name="connsiteX5" fmla="*/ 886265 w 1252025"/>
              <a:gd name="connsiteY5" fmla="*/ 28135 h 211015"/>
              <a:gd name="connsiteX6" fmla="*/ 998806 w 1252025"/>
              <a:gd name="connsiteY6" fmla="*/ 56271 h 211015"/>
              <a:gd name="connsiteX7" fmla="*/ 1139483 w 1252025"/>
              <a:gd name="connsiteY7" fmla="*/ 98474 h 211015"/>
              <a:gd name="connsiteX8" fmla="*/ 1223889 w 1252025"/>
              <a:gd name="connsiteY8" fmla="*/ 126609 h 211015"/>
              <a:gd name="connsiteX9" fmla="*/ 1252025 w 1252025"/>
              <a:gd name="connsiteY9" fmla="*/ 140677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2025" h="211015">
                <a:moveTo>
                  <a:pt x="0" y="211015"/>
                </a:moveTo>
                <a:cubicBezTo>
                  <a:pt x="14878" y="192418"/>
                  <a:pt x="56984" y="134478"/>
                  <a:pt x="84406" y="112541"/>
                </a:cubicBezTo>
                <a:cubicBezTo>
                  <a:pt x="97608" y="101979"/>
                  <a:pt x="113772" y="95409"/>
                  <a:pt x="126609" y="84406"/>
                </a:cubicBezTo>
                <a:cubicBezTo>
                  <a:pt x="171111" y="46262"/>
                  <a:pt x="170156" y="20529"/>
                  <a:pt x="225083" y="14067"/>
                </a:cubicBezTo>
                <a:cubicBezTo>
                  <a:pt x="290449" y="6377"/>
                  <a:pt x="356382" y="4689"/>
                  <a:pt x="422031" y="0"/>
                </a:cubicBezTo>
                <a:cubicBezTo>
                  <a:pt x="631465" y="8377"/>
                  <a:pt x="715318" y="1835"/>
                  <a:pt x="886265" y="28135"/>
                </a:cubicBezTo>
                <a:cubicBezTo>
                  <a:pt x="979226" y="42437"/>
                  <a:pt x="928907" y="36300"/>
                  <a:pt x="998806" y="56271"/>
                </a:cubicBezTo>
                <a:cubicBezTo>
                  <a:pt x="1147652" y="98798"/>
                  <a:pt x="938865" y="31601"/>
                  <a:pt x="1139483" y="98474"/>
                </a:cubicBezTo>
                <a:lnTo>
                  <a:pt x="1223889" y="126609"/>
                </a:lnTo>
                <a:lnTo>
                  <a:pt x="1252025" y="140677"/>
                </a:lnTo>
              </a:path>
            </a:pathLst>
          </a:custGeom>
          <a:noFill/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339752" y="3861048"/>
            <a:ext cx="17844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(n-1)</a:t>
            </a:r>
            <a:r>
              <a:rPr lang="ko-KR" altLang="en-US" sz="2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이동</a:t>
            </a:r>
            <a:endParaRPr lang="ko-KR" alt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79712" y="6309320"/>
            <a:ext cx="525658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{2*(n-1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때 이동 회수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)+1}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2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 animBg="1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07" grpId="0"/>
      <p:bldP spid="108" grpId="0"/>
      <p:bldP spid="109" grpId="0"/>
      <p:bldP spid="110" grpId="0" animBg="1"/>
      <p:bldP spid="111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/>
      <p:bldP spid="120" grpId="0" animBg="1"/>
      <p:bldP spid="121" grpId="0" animBg="1"/>
      <p:bldP spid="122" grpId="0" animBg="1"/>
      <p:bldP spid="123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/>
      <p:bldP spid="134" grpId="0" animBg="1"/>
      <p:bldP spid="135" grpId="0"/>
      <p:bldP spid="13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7E040B"/>
                </a:solidFill>
              </a:rPr>
              <a:t>8.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반복 함수와 재귀 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하노이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타워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(hanoi tower)</a:t>
            </a: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988840"/>
            <a:ext cx="48397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hanoi(n, fr, to, using):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n==1: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print(fr, '-&gt;', to)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hanoi(n-1, fr, using, to)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hanoi(1, fr, to, using)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hanoi(n-1, using, to, fr)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smtClean="0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hanoi(3, 'A', 'C', 'B')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048692" cy="188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1" y="1053656"/>
            <a:ext cx="6438902" cy="47506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70" y="4520565"/>
            <a:ext cx="3619500" cy="112395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131" y="1303280"/>
            <a:ext cx="629261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err="1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def</a:t>
            </a:r>
            <a:r>
              <a:rPr kumimoji="0" lang="en-US" altLang="ko-KR" sz="3200" b="1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3200" b="1" dirty="0" err="1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print_root</a:t>
            </a:r>
            <a:r>
              <a:rPr kumimoji="0" lang="en-US" altLang="ko-KR" sz="3200" b="1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3200" b="1" dirty="0" smtClean="0">
                <a:ln w="0"/>
                <a:solidFill>
                  <a:srgbClr val="FF000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a, b, c</a:t>
            </a:r>
            <a:r>
              <a:rPr kumimoji="0" lang="en-US" altLang="ko-KR" sz="3200" b="1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):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	</a:t>
            </a:r>
            <a:r>
              <a:rPr kumimoji="0" lang="en-US" altLang="ko-KR" sz="3200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(</a:t>
            </a:r>
            <a:r>
              <a:rPr kumimoji="0" lang="ko-KR" altLang="en-US" sz="3200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함수 내용</a:t>
            </a:r>
            <a:r>
              <a:rPr kumimoji="0" lang="en-US" altLang="ko-KR" sz="3200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…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err="1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print_root</a:t>
            </a:r>
            <a:r>
              <a:rPr kumimoji="0" lang="en-US" altLang="ko-KR" sz="3200" b="1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3200" b="1" dirty="0" smtClean="0">
                <a:ln w="0"/>
                <a:solidFill>
                  <a:srgbClr val="7030A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x, y, z</a:t>
            </a:r>
            <a:r>
              <a:rPr kumimoji="0" lang="en-US" altLang="ko-KR" sz="3200" b="1" dirty="0" smtClean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5370022" y="2019300"/>
            <a:ext cx="1059089" cy="35176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>
          <a:xfrm flipH="1">
            <a:off x="4572000" y="3360664"/>
            <a:ext cx="2119745" cy="395996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직선 연결선 5"/>
          <p:cNvCxnSpPr/>
          <p:nvPr/>
        </p:nvCxnSpPr>
        <p:spPr>
          <a:xfrm flipH="1">
            <a:off x="3303917" y="2019300"/>
            <a:ext cx="1005449" cy="18378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5979619" y="2371060"/>
            <a:ext cx="1503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</a:t>
            </a:r>
            <a:endParaRPr kumimoji="0" lang="en-US" altLang="ko-KR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492" y="2898999"/>
            <a:ext cx="1503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실행인자</a:t>
            </a:r>
            <a:endParaRPr kumimoji="0" lang="en-US" altLang="ko-K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131" y="4586685"/>
            <a:ext cx="8096476" cy="168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 b, c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추가됨으로서 이전에는 함수 밖의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 b, c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참조했지만 지금은 괄호 안에 주어진 세 개의 </a:t>
            </a:r>
            <a:r>
              <a:rPr kumimoji="0" lang="ko-KR" altLang="en-US" sz="240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실행인자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y, z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의해 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 b, c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결정된다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992382" y="2019300"/>
            <a:ext cx="1005449" cy="18378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11" name="직선 연결선 10"/>
          <p:cNvCxnSpPr/>
          <p:nvPr/>
        </p:nvCxnSpPr>
        <p:spPr>
          <a:xfrm flipH="1">
            <a:off x="4715823" y="2019300"/>
            <a:ext cx="1005449" cy="18378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4138" y="1059181"/>
            <a:ext cx="8175724" cy="3440428"/>
            <a:chOff x="-600075" y="2157412"/>
            <a:chExt cx="10344150" cy="4352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00075" y="2157412"/>
              <a:ext cx="10344150" cy="2543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00075" y="4700587"/>
              <a:ext cx="10344150" cy="18097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8" y="4645342"/>
            <a:ext cx="2162175" cy="151447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796539" y="4645342"/>
            <a:ext cx="5699067" cy="112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실행인자로</a:t>
            </a:r>
            <a:r>
              <a:rPr kumimoji="0" lang="ko-KR" altLang="en-US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꼭 변수를 넘기지 않고 필요한 값을 직접 넣어 사용할 수도 있다</a:t>
            </a:r>
            <a:r>
              <a:rPr kumimoji="0" lang="en-US" altLang="ko-KR" sz="2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0660" y="3162300"/>
            <a:ext cx="507720" cy="11277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4068</Words>
  <Application>Microsoft Office PowerPoint</Application>
  <PresentationFormat>화면 슬라이드 쇼(4:3)</PresentationFormat>
  <Paragraphs>973</Paragraphs>
  <Slides>67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기본 디자인</vt:lpstr>
      <vt:lpstr>IT 개론</vt:lpstr>
      <vt:lpstr>목차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1. 추상화 개념</vt:lpstr>
      <vt:lpstr>2. 함수 </vt:lpstr>
      <vt:lpstr>2. 함수</vt:lpstr>
      <vt:lpstr>2. 함수 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5. 함수의 인수</vt:lpstr>
      <vt:lpstr>5. 함수의 인수</vt:lpstr>
      <vt:lpstr>5. 함수의 인수</vt:lpstr>
      <vt:lpstr>5. 함수의 인수</vt:lpstr>
      <vt:lpstr>5. 함수의 인수</vt:lpstr>
      <vt:lpstr>5. 함수의 인수</vt:lpstr>
      <vt:lpstr>5. 함수의 인수</vt:lpstr>
      <vt:lpstr>5. 함수의 인수</vt:lpstr>
      <vt:lpstr>5. 함수의 인수</vt:lpstr>
      <vt:lpstr>6. 전역 변수와 지역 변수</vt:lpstr>
      <vt:lpstr>6. 전역 변수와 지역 변수</vt:lpstr>
      <vt:lpstr>6. 전역 변수와 지역 변수</vt:lpstr>
      <vt:lpstr>6. 전역 변수와 지역 변수</vt:lpstr>
      <vt:lpstr>7. 람다 함수 (lambda)</vt:lpstr>
      <vt:lpstr>7. 람다 함수 (lambda)</vt:lpstr>
      <vt:lpstr>7. 람다 함수 (lambda)</vt:lpstr>
      <vt:lpstr>7. 람다 함수 (lambda)</vt:lpstr>
      <vt:lpstr>7. 람다 함수 (lambda)</vt:lpstr>
      <vt:lpstr>7. 람다 함수 (lambda)</vt:lpstr>
      <vt:lpstr>7. 람다 함수 (lambda)</vt:lpstr>
      <vt:lpstr>7. 람다 함수 (lambda)</vt:lpstr>
      <vt:lpstr>8. 반복 함수와 재귀 함수</vt:lpstr>
      <vt:lpstr>8. 반복 함수와 재귀 함수</vt:lpstr>
      <vt:lpstr>8. 반복 함수와 재귀 함수</vt:lpstr>
      <vt:lpstr>8. 반복 함수와 재귀 함수</vt:lpstr>
      <vt:lpstr>8. 반복 함수와 재귀 함수</vt:lpstr>
      <vt:lpstr>8. 반복 함수와 재귀 함수</vt:lpstr>
      <vt:lpstr>8. 반복 함수와 재귀 함수</vt:lpstr>
      <vt:lpstr>8. 반복 함수와 재귀 함수</vt:lpstr>
      <vt:lpstr>8. 반복 함수와 재귀 함수</vt:lpstr>
      <vt:lpstr>8. 반복 함수와 재귀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ly</cp:lastModifiedBy>
  <cp:revision>455</cp:revision>
  <dcterms:created xsi:type="dcterms:W3CDTF">2008-04-05T09:00:23Z</dcterms:created>
  <dcterms:modified xsi:type="dcterms:W3CDTF">2018-03-21T20:12:57Z</dcterms:modified>
</cp:coreProperties>
</file>