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1"/>
  </p:notesMasterIdLst>
  <p:handoutMasterIdLst>
    <p:handoutMasterId r:id="rId92"/>
  </p:handoutMasterIdLst>
  <p:sldIdLst>
    <p:sldId id="256" r:id="rId2"/>
    <p:sldId id="288" r:id="rId3"/>
    <p:sldId id="259" r:id="rId4"/>
    <p:sldId id="260" r:id="rId5"/>
    <p:sldId id="261" r:id="rId6"/>
    <p:sldId id="262" r:id="rId7"/>
    <p:sldId id="281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80" r:id="rId24"/>
    <p:sldId id="282" r:id="rId25"/>
    <p:sldId id="283" r:id="rId26"/>
    <p:sldId id="284" r:id="rId27"/>
    <p:sldId id="285" r:id="rId28"/>
    <p:sldId id="286" r:id="rId29"/>
    <p:sldId id="287" r:id="rId30"/>
    <p:sldId id="258" r:id="rId31"/>
    <p:sldId id="354" r:id="rId32"/>
    <p:sldId id="353" r:id="rId33"/>
    <p:sldId id="352" r:id="rId34"/>
    <p:sldId id="351" r:id="rId35"/>
    <p:sldId id="355" r:id="rId36"/>
    <p:sldId id="356" r:id="rId37"/>
    <p:sldId id="357" r:id="rId38"/>
    <p:sldId id="358" r:id="rId39"/>
    <p:sldId id="359" r:id="rId40"/>
    <p:sldId id="360" r:id="rId41"/>
    <p:sldId id="361" r:id="rId42"/>
    <p:sldId id="362" r:id="rId43"/>
    <p:sldId id="363" r:id="rId44"/>
    <p:sldId id="364" r:id="rId45"/>
    <p:sldId id="365" r:id="rId46"/>
    <p:sldId id="366" r:id="rId47"/>
    <p:sldId id="367" r:id="rId48"/>
    <p:sldId id="368" r:id="rId49"/>
    <p:sldId id="369" r:id="rId50"/>
    <p:sldId id="370" r:id="rId51"/>
    <p:sldId id="371" r:id="rId52"/>
    <p:sldId id="372" r:id="rId53"/>
    <p:sldId id="373" r:id="rId54"/>
    <p:sldId id="374" r:id="rId55"/>
    <p:sldId id="375" r:id="rId56"/>
    <p:sldId id="376" r:id="rId57"/>
    <p:sldId id="377" r:id="rId58"/>
    <p:sldId id="378" r:id="rId59"/>
    <p:sldId id="379" r:id="rId60"/>
    <p:sldId id="380" r:id="rId61"/>
    <p:sldId id="410" r:id="rId62"/>
    <p:sldId id="387" r:id="rId63"/>
    <p:sldId id="386" r:id="rId64"/>
    <p:sldId id="385" r:id="rId65"/>
    <p:sldId id="384" r:id="rId66"/>
    <p:sldId id="383" r:id="rId67"/>
    <p:sldId id="407" r:id="rId68"/>
    <p:sldId id="382" r:id="rId69"/>
    <p:sldId id="381" r:id="rId70"/>
    <p:sldId id="398" r:id="rId71"/>
    <p:sldId id="399" r:id="rId72"/>
    <p:sldId id="400" r:id="rId73"/>
    <p:sldId id="401" r:id="rId74"/>
    <p:sldId id="402" r:id="rId75"/>
    <p:sldId id="403" r:id="rId76"/>
    <p:sldId id="404" r:id="rId77"/>
    <p:sldId id="405" r:id="rId78"/>
    <p:sldId id="406" r:id="rId79"/>
    <p:sldId id="389" r:id="rId80"/>
    <p:sldId id="390" r:id="rId81"/>
    <p:sldId id="391" r:id="rId82"/>
    <p:sldId id="392" r:id="rId83"/>
    <p:sldId id="393" r:id="rId84"/>
    <p:sldId id="394" r:id="rId85"/>
    <p:sldId id="395" r:id="rId86"/>
    <p:sldId id="396" r:id="rId87"/>
    <p:sldId id="397" r:id="rId88"/>
    <p:sldId id="408" r:id="rId89"/>
    <p:sldId id="409" r:id="rId90"/>
  </p:sldIdLst>
  <p:sldSz cx="9144000" cy="6858000" type="screen4x3"/>
  <p:notesSz cx="6888163" cy="10021888"/>
  <p:defaultTextStyle>
    <a:defPPr>
      <a:defRPr lang="ko-KR"/>
    </a:defPPr>
    <a:lvl1pPr algn="ctr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ctr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ctr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ctr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ctr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157">
          <p15:clr>
            <a:srgbClr val="A4A3A4"/>
          </p15:clr>
        </p15:guide>
        <p15:guide id="4" pos="217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E040B"/>
    <a:srgbClr val="0000FF"/>
    <a:srgbClr val="313437"/>
    <a:srgbClr val="404447"/>
    <a:srgbClr val="FFFFFF"/>
    <a:srgbClr val="22B3E9"/>
    <a:srgbClr val="AA0810"/>
    <a:srgbClr val="252525"/>
    <a:srgbClr val="4B7D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05" autoAdjust="0"/>
    <p:restoredTop sz="93705" autoAdjust="0"/>
  </p:normalViewPr>
  <p:slideViewPr>
    <p:cSldViewPr>
      <p:cViewPr varScale="1">
        <p:scale>
          <a:sx n="106" d="100"/>
          <a:sy n="106" d="100"/>
        </p:scale>
        <p:origin x="1920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2766" y="-90"/>
      </p:cViewPr>
      <p:guideLst>
        <p:guide orient="horz" pos="2880"/>
        <p:guide pos="2160"/>
        <p:guide orient="horz" pos="3157"/>
        <p:guide pos="217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theme" Target="theme/theme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notesMaster" Target="notesMasters/notesMaster1.xml"/><Relationship Id="rId9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4871" cy="501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5" tIns="48312" rIns="96625" bIns="48312" numCol="1" anchor="t" anchorCtr="0" compatLnSpc="1">
            <a:prstTxWarp prst="textNoShape">
              <a:avLst/>
            </a:prstTxWarp>
          </a:bodyPr>
          <a:lstStyle>
            <a:lvl1pPr algn="l">
              <a:defRPr sz="1300"/>
            </a:lvl1pPr>
          </a:lstStyle>
          <a:p>
            <a:endParaRPr lang="en-US" altLang="ko-KR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01698" y="0"/>
            <a:ext cx="2984871" cy="501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5" tIns="48312" rIns="96625" bIns="48312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endParaRPr lang="en-US" altLang="ko-KR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519054"/>
            <a:ext cx="2984871" cy="501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5" tIns="48312" rIns="96625" bIns="48312" numCol="1" anchor="b" anchorCtr="0" compatLnSpc="1">
            <a:prstTxWarp prst="textNoShape">
              <a:avLst/>
            </a:prstTxWarp>
          </a:bodyPr>
          <a:lstStyle>
            <a:lvl1pPr algn="l">
              <a:defRPr sz="1300"/>
            </a:lvl1pPr>
          </a:lstStyle>
          <a:p>
            <a:endParaRPr lang="en-US" altLang="ko-KR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01698" y="9519054"/>
            <a:ext cx="2984871" cy="501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5" tIns="48312" rIns="96625" bIns="48312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B6E00E7E-5C7B-4675-AB58-A704D7C513FF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079333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871" cy="501094"/>
          </a:xfrm>
          <a:prstGeom prst="rect">
            <a:avLst/>
          </a:prstGeom>
        </p:spPr>
        <p:txBody>
          <a:bodyPr vert="horz" wrap="square" lIns="96625" tIns="48312" rIns="96625" bIns="48312" numCol="1" anchor="t" anchorCtr="0" compatLnSpc="1">
            <a:prstTxWarp prst="textNoShape">
              <a:avLst/>
            </a:prstTxWarp>
          </a:bodyPr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901698" y="0"/>
            <a:ext cx="2984871" cy="501094"/>
          </a:xfrm>
          <a:prstGeom prst="rect">
            <a:avLst/>
          </a:prstGeom>
        </p:spPr>
        <p:txBody>
          <a:bodyPr vert="horz" wrap="square" lIns="96625" tIns="48312" rIns="96625" bIns="48312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A081AB5F-7B5A-435C-9464-5B2DC66E746C}" type="datetimeFigureOut">
              <a:rPr lang="ko-KR" altLang="en-US"/>
              <a:pPr/>
              <a:t>2019-05-13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8213" y="750888"/>
            <a:ext cx="5011737" cy="3759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6625" tIns="48312" rIns="96625" bIns="48312" numCol="1" anchor="ctr" anchorCtr="0" compatLnSpc="1">
            <a:prstTxWarp prst="textNoShape">
              <a:avLst/>
            </a:prstTxWarp>
          </a:bodyPr>
          <a:lstStyle/>
          <a:p>
            <a:pPr lvl="0"/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8817" y="4760397"/>
            <a:ext cx="5510530" cy="4509850"/>
          </a:xfrm>
          <a:prstGeom prst="rect">
            <a:avLst/>
          </a:prstGeom>
        </p:spPr>
        <p:txBody>
          <a:bodyPr vert="horz" wrap="square" lIns="96625" tIns="48312" rIns="96625" bIns="48312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519054"/>
            <a:ext cx="2984871" cy="501094"/>
          </a:xfrm>
          <a:prstGeom prst="rect">
            <a:avLst/>
          </a:prstGeom>
        </p:spPr>
        <p:txBody>
          <a:bodyPr vert="horz" wrap="square" lIns="96625" tIns="48312" rIns="96625" bIns="48312" numCol="1" anchor="b" anchorCtr="0" compatLnSpc="1">
            <a:prstTxWarp prst="textNoShape">
              <a:avLst/>
            </a:prstTxWarp>
          </a:bodyPr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901698" y="9519054"/>
            <a:ext cx="2984871" cy="501094"/>
          </a:xfrm>
          <a:prstGeom prst="rect">
            <a:avLst/>
          </a:prstGeom>
        </p:spPr>
        <p:txBody>
          <a:bodyPr vert="horz" wrap="square" lIns="96625" tIns="48312" rIns="96625" bIns="48312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C62463F2-1E19-4374-991C-3F8B93824582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55520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맑은 고딕" charset="0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맑은 고딕" charset="0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맑은 고딕" charset="0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맑은 고딕" charset="0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맑은 고딕" charset="0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0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7171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5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85075" indent="-301952" eaLnBrk="0" hangingPunct="0">
              <a:defRPr kumimoji="1" sz="25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207808" indent="-241562" eaLnBrk="0" hangingPunct="0">
              <a:defRPr kumimoji="1" sz="25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90931" indent="-241562" eaLnBrk="0" hangingPunct="0">
              <a:defRPr kumimoji="1" sz="25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174055" indent="-241562" eaLnBrk="0" hangingPunct="0">
              <a:defRPr kumimoji="1" sz="25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657178" indent="-241562" algn="ctr" eaLnBrk="0" fontAlgn="base" hangingPunct="0">
              <a:spcBef>
                <a:spcPct val="0"/>
              </a:spcBef>
              <a:spcAft>
                <a:spcPct val="0"/>
              </a:spcAft>
              <a:defRPr kumimoji="1" sz="25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3140301" indent="-241562" algn="ctr" eaLnBrk="0" fontAlgn="base" hangingPunct="0">
              <a:spcBef>
                <a:spcPct val="0"/>
              </a:spcBef>
              <a:spcAft>
                <a:spcPct val="0"/>
              </a:spcAft>
              <a:defRPr kumimoji="1" sz="25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623424" indent="-241562" algn="ctr" eaLnBrk="0" fontAlgn="base" hangingPunct="0">
              <a:spcBef>
                <a:spcPct val="0"/>
              </a:spcBef>
              <a:spcAft>
                <a:spcPct val="0"/>
              </a:spcAft>
              <a:defRPr kumimoji="1" sz="25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4106548" indent="-241562" algn="ctr" eaLnBrk="0" fontAlgn="base" hangingPunct="0">
              <a:spcBef>
                <a:spcPct val="0"/>
              </a:spcBef>
              <a:spcAft>
                <a:spcPct val="0"/>
              </a:spcAft>
              <a:defRPr kumimoji="1" sz="25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230306E7-56D2-43EF-8DCF-04D087181567}" type="slidenum">
              <a:rPr lang="ko-KR" altLang="en-US" sz="1300"/>
              <a:pPr eaLnBrk="1" hangingPunct="1"/>
              <a:t>1</a:t>
            </a:fld>
            <a:endParaRPr lang="ko-KR" altLang="en-US" sz="1300"/>
          </a:p>
        </p:txBody>
      </p:sp>
    </p:spTree>
    <p:extLst>
      <p:ext uri="{BB962C8B-B14F-4D97-AF65-F5344CB8AC3E}">
        <p14:creationId xmlns:p14="http://schemas.microsoft.com/office/powerpoint/2010/main" val="1911801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928987" y="1616470"/>
            <a:ext cx="5371206" cy="1757592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 sz="4800" b="0">
                <a:solidFill>
                  <a:srgbClr val="404447"/>
                </a:solidFill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0499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3568" y="621592"/>
            <a:ext cx="7704856" cy="562074"/>
          </a:xfrm>
          <a:prstGeom prst="rect">
            <a:avLst/>
          </a:prstGeom>
        </p:spPr>
        <p:txBody>
          <a:bodyPr/>
          <a:lstStyle>
            <a:lvl1pPr>
              <a:defRPr sz="2900">
                <a:solidFill>
                  <a:srgbClr val="404447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3568" y="1556793"/>
            <a:ext cx="7704856" cy="4248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ko-KR" altLang="en-US" sz="1600" b="0" kern="1200" dirty="0" smtClean="0">
                <a:solidFill>
                  <a:srgbClr val="404447"/>
                </a:solidFill>
                <a:latin typeface="맑은 고딕" charset="0"/>
                <a:ea typeface="맑은 고딕" charset="0"/>
                <a:cs typeface="맑은 고딕" charset="0"/>
              </a:defRPr>
            </a:lvl1pPr>
            <a:lvl2pPr>
              <a:defRPr lang="ko-KR" altLang="en-US" sz="1600" b="0" kern="1200" dirty="0" smtClean="0">
                <a:solidFill>
                  <a:srgbClr val="404447"/>
                </a:solidFill>
                <a:latin typeface="굴림" charset="0"/>
                <a:ea typeface="굴림" charset="0"/>
              </a:defRPr>
            </a:lvl2pPr>
            <a:lvl3pPr>
              <a:defRPr lang="ko-KR" altLang="en-US" sz="1600" b="0" kern="1200" dirty="0" smtClean="0">
                <a:solidFill>
                  <a:srgbClr val="404447"/>
                </a:solidFill>
                <a:latin typeface="굴림" charset="0"/>
                <a:ea typeface="굴림" charset="0"/>
              </a:defRPr>
            </a:lvl3pPr>
            <a:lvl4pPr>
              <a:defRPr lang="ko-KR" altLang="en-US" sz="1600" b="0" kern="1200" dirty="0" smtClean="0">
                <a:solidFill>
                  <a:srgbClr val="404447"/>
                </a:solidFill>
                <a:latin typeface="굴림" charset="0"/>
                <a:ea typeface="굴림" charset="0"/>
              </a:defRPr>
            </a:lvl4pPr>
            <a:lvl5pPr>
              <a:defRPr lang="ko-KR" altLang="en-US" sz="1600" b="0" kern="1200" dirty="0">
                <a:solidFill>
                  <a:srgbClr val="404447"/>
                </a:solidFill>
                <a:latin typeface="굴림" charset="0"/>
                <a:ea typeface="굴림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300788" y="6237288"/>
            <a:ext cx="2087562" cy="2555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FFFF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B7E3D9E-B143-450D-B523-FFA19F16DCA1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0516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2"/>
          <p:cNvCxnSpPr>
            <a:cxnSpLocks noChangeShapeType="1"/>
          </p:cNvCxnSpPr>
          <p:nvPr userDrawn="1"/>
        </p:nvCxnSpPr>
        <p:spPr bwMode="auto">
          <a:xfrm>
            <a:off x="0" y="836712"/>
            <a:ext cx="9144000" cy="0"/>
          </a:xfrm>
          <a:prstGeom prst="line">
            <a:avLst/>
          </a:prstGeom>
          <a:noFill/>
          <a:ln w="19050" cmpd="sng">
            <a:solidFill>
              <a:schemeClr val="tx1">
                <a:lumMod val="95000"/>
                <a:lumOff val="5000"/>
              </a:schemeClr>
            </a:solidFill>
            <a:round/>
            <a:headEnd/>
            <a:tailEnd/>
          </a:ln>
        </p:spPr>
      </p:cxn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D8C735-ED08-4387-8191-EA862DDBABD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82" r:id="rId1"/>
    <p:sldLayoutId id="2147484283" r:id="rId2"/>
  </p:sldLayoutIdLst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3500">
          <a:solidFill>
            <a:srgbClr val="372415"/>
          </a:solidFill>
          <a:latin typeface="+mj-lt"/>
          <a:ea typeface="+mj-ea"/>
          <a:cs typeface="HY헤드라인M" charset="0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3500">
          <a:solidFill>
            <a:srgbClr val="372415"/>
          </a:solidFill>
          <a:latin typeface="HY헤드라인M" pitchFamily="18" charset="-127"/>
          <a:ea typeface="HY헤드라인M" pitchFamily="18" charset="-127"/>
          <a:cs typeface="HY헤드라인M" charset="0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3500">
          <a:solidFill>
            <a:srgbClr val="372415"/>
          </a:solidFill>
          <a:latin typeface="HY헤드라인M" pitchFamily="18" charset="-127"/>
          <a:ea typeface="HY헤드라인M" pitchFamily="18" charset="-127"/>
          <a:cs typeface="HY헤드라인M" charset="0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3500">
          <a:solidFill>
            <a:srgbClr val="372415"/>
          </a:solidFill>
          <a:latin typeface="HY헤드라인M" pitchFamily="18" charset="-127"/>
          <a:ea typeface="HY헤드라인M" pitchFamily="18" charset="-127"/>
          <a:cs typeface="HY헤드라인M" charset="0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3500">
          <a:solidFill>
            <a:srgbClr val="372415"/>
          </a:solidFill>
          <a:latin typeface="HY헤드라인M" pitchFamily="18" charset="-127"/>
          <a:ea typeface="HY헤드라인M" pitchFamily="18" charset="-127"/>
          <a:cs typeface="HY헤드라인M" charset="0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3500">
          <a:solidFill>
            <a:srgbClr val="372415"/>
          </a:solidFill>
          <a:latin typeface="HY헤드라인M" pitchFamily="18" charset="-127"/>
          <a:ea typeface="HY헤드라인M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3500">
          <a:solidFill>
            <a:srgbClr val="372415"/>
          </a:solidFill>
          <a:latin typeface="HY헤드라인M" pitchFamily="18" charset="-127"/>
          <a:ea typeface="HY헤드라인M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3500">
          <a:solidFill>
            <a:srgbClr val="372415"/>
          </a:solidFill>
          <a:latin typeface="HY헤드라인M" pitchFamily="18" charset="-127"/>
          <a:ea typeface="HY헤드라인M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3500">
          <a:solidFill>
            <a:srgbClr val="372415"/>
          </a:solidFill>
          <a:latin typeface="HY헤드라인M" pitchFamily="18" charset="-127"/>
          <a:ea typeface="HY헤드라인M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000" b="1">
          <a:solidFill>
            <a:schemeClr val="tx1"/>
          </a:solidFill>
          <a:latin typeface="+mn-lt"/>
          <a:ea typeface="+mn-ea"/>
          <a:cs typeface="굴림" charset="0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500" b="1">
          <a:solidFill>
            <a:schemeClr val="tx1"/>
          </a:solidFill>
          <a:latin typeface="+mn-lt"/>
          <a:ea typeface="+mn-ea"/>
          <a:cs typeface="굴림" charset="0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000" b="1">
          <a:solidFill>
            <a:schemeClr val="tx1"/>
          </a:solidFill>
          <a:latin typeface="+mn-lt"/>
          <a:ea typeface="+mn-ea"/>
          <a:cs typeface="굴림" charset="0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500" b="1">
          <a:solidFill>
            <a:schemeClr val="tx1"/>
          </a:solidFill>
          <a:latin typeface="+mn-lt"/>
          <a:ea typeface="+mn-ea"/>
          <a:cs typeface="굴림" charset="0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000" b="1">
          <a:solidFill>
            <a:schemeClr val="tx1"/>
          </a:solidFill>
          <a:latin typeface="+mn-lt"/>
          <a:ea typeface="+mn-ea"/>
          <a:cs typeface="굴림" charset="0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10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10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10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1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itle 1"/>
          <p:cNvSpPr>
            <a:spLocks noGrp="1"/>
          </p:cNvSpPr>
          <p:nvPr>
            <p:ph type="title"/>
          </p:nvPr>
        </p:nvSpPr>
        <p:spPr bwMode="auto">
          <a:xfrm>
            <a:off x="611560" y="620688"/>
            <a:ext cx="7171704" cy="17573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>
                <a:solidFill>
                  <a:srgbClr val="7E040B"/>
                </a:solidFill>
              </a:rPr>
              <a:t>IT </a:t>
            </a:r>
            <a:r>
              <a:rPr lang="ko-KR" altLang="en-US">
                <a:solidFill>
                  <a:srgbClr val="7E040B"/>
                </a:solidFill>
              </a:rPr>
              <a:t>개론</a:t>
            </a:r>
            <a:endParaRPr lang="en-US" altLang="ko-KR">
              <a:solidFill>
                <a:srgbClr val="7E040B"/>
              </a:solidFill>
            </a:endParaRPr>
          </a:p>
        </p:txBody>
      </p:sp>
      <p:sp>
        <p:nvSpPr>
          <p:cNvPr id="6146" name="TextBox 1"/>
          <p:cNvSpPr txBox="1">
            <a:spLocks noChangeArrowheads="1"/>
          </p:cNvSpPr>
          <p:nvPr/>
        </p:nvSpPr>
        <p:spPr bwMode="auto">
          <a:xfrm>
            <a:off x="539552" y="1700808"/>
            <a:ext cx="820891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eaLnBrk="1" hangingPunct="1">
              <a:lnSpc>
                <a:spcPct val="120000"/>
              </a:lnSpc>
            </a:pPr>
            <a:r>
              <a:rPr lang="en-US" altLang="ko-KR" sz="4000" b="1">
                <a:solidFill>
                  <a:srgbClr val="404447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8</a:t>
            </a:r>
            <a:r>
              <a:rPr lang="ko-KR" altLang="en-US" sz="4000" b="1">
                <a:solidFill>
                  <a:srgbClr val="404447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장</a:t>
            </a:r>
            <a:r>
              <a:rPr lang="en-US" altLang="ko-KR" sz="4000" b="1">
                <a:solidFill>
                  <a:srgbClr val="404447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  <a:r>
              <a:rPr lang="ko-KR" altLang="en-US" sz="4000" b="1">
                <a:solidFill>
                  <a:srgbClr val="404447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클래스와 객체지향 프로그래밍</a:t>
            </a:r>
            <a:endParaRPr lang="en-US" altLang="ko-KR" sz="4000" b="1" dirty="0">
              <a:solidFill>
                <a:srgbClr val="404447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 bwMode="auto">
          <a:xfrm>
            <a:off x="179512" y="188640"/>
            <a:ext cx="7704137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>
                <a:solidFill>
                  <a:srgbClr val="7E040B"/>
                </a:solidFill>
              </a:rPr>
              <a:t>2.</a:t>
            </a:r>
            <a:r>
              <a:rPr lang="en-US" altLang="ko-KR">
                <a:solidFill>
                  <a:schemeClr val="tx1"/>
                </a:solidFill>
              </a:rPr>
              <a:t> </a:t>
            </a:r>
            <a:r>
              <a:rPr lang="ko-KR" altLang="en-US">
                <a:solidFill>
                  <a:schemeClr val="tx1"/>
                </a:solidFill>
              </a:rPr>
              <a:t>객체 지향 프로그래밍과 클래스 작성하기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51520" y="1052736"/>
            <a:ext cx="8352928" cy="4896544"/>
          </a:xfrm>
        </p:spPr>
        <p:txBody>
          <a:bodyPr/>
          <a:lstStyle/>
          <a:p>
            <a:pPr latinLnBrk="0">
              <a:lnSpc>
                <a:spcPct val="150000"/>
              </a:lnSpc>
              <a:buClr>
                <a:srgbClr val="404447"/>
              </a:buClr>
              <a:buSzPct val="80000"/>
              <a:buFont typeface="Wingdings" panose="05000000000000000000" pitchFamily="2" charset="2"/>
              <a:buChar char="u"/>
              <a:defRPr/>
            </a:pPr>
            <a:r>
              <a:rPr lang="ko-KR" altLang="en-US" sz="2400" b="1">
                <a:solidFill>
                  <a:srgbClr val="7E040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예제 </a:t>
            </a:r>
            <a:r>
              <a:rPr lang="en-US" altLang="ko-KR" sz="2400" b="1">
                <a:solidFill>
                  <a:srgbClr val="7E040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강아지를 코드로 표현하기</a:t>
            </a:r>
            <a:endParaRPr lang="en-US" altLang="ko-KR" sz="24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7E3D9E-B143-450D-B523-FFA19F16DCA1}" type="slidenum">
              <a:rPr lang="en-US" altLang="ko-KR" smtClean="0">
                <a:solidFill>
                  <a:schemeClr val="tx1"/>
                </a:solidFill>
              </a:rPr>
              <a:pPr/>
              <a:t>10</a:t>
            </a:fld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71600" y="1988840"/>
            <a:ext cx="4698722" cy="27084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 b="1" dirty="0">
                <a:solidFill>
                  <a:srgbClr val="7E040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Doggy:</a:t>
            </a:r>
          </a:p>
          <a:p>
            <a:pPr algn="l"/>
            <a:endParaRPr lang="en-US" altLang="ko-KR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talk(self):</a:t>
            </a:r>
          </a:p>
          <a:p>
            <a:pPr algn="l"/>
            <a:r>
              <a:rPr lang="en-U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print("Hi. I am doggy.")</a:t>
            </a:r>
          </a:p>
          <a:p>
            <a:pPr algn="l"/>
            <a:endParaRPr lang="en-US" altLang="ko-KR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# main </a:t>
            </a:r>
          </a:p>
          <a:p>
            <a:pPr algn="l"/>
            <a:endParaRPr lang="en-US" altLang="ko-KR" sz="1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happy = Doggy()   </a:t>
            </a:r>
          </a:p>
          <a:p>
            <a:pPr algn="l"/>
            <a:r>
              <a:rPr lang="en-US" altLang="ko-KR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happy.talk</a:t>
            </a:r>
            <a:r>
              <a:rPr lang="en-U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ko-KR" altLang="en-US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539552" y="1916832"/>
            <a:ext cx="5256584" cy="2952328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2402147"/>
            <a:ext cx="2261051" cy="504056"/>
          </a:xfrm>
          <a:prstGeom prst="rect">
            <a:avLst/>
          </a:prstGeom>
          <a:noFill/>
          <a:ln w="9525">
            <a:solidFill>
              <a:srgbClr val="313437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6372200" y="2042107"/>
            <a:ext cx="1604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>
                <a:latin typeface="맑은 고딕" panose="020B0503020000020004" pitchFamily="50" charset="-127"/>
                <a:ea typeface="맑은 고딕" panose="020B0503020000020004" pitchFamily="50" charset="-127"/>
              </a:rPr>
              <a:t>&lt; </a:t>
            </a:r>
            <a:r>
              <a:rPr lang="ko-KR" altLang="en-US" b="1">
                <a:latin typeface="맑은 고딕" panose="020B0503020000020004" pitchFamily="50" charset="-127"/>
                <a:ea typeface="맑은 고딕" panose="020B0503020000020004" pitchFamily="50" charset="-127"/>
              </a:rPr>
              <a:t>실행결과 </a:t>
            </a:r>
            <a:r>
              <a:rPr lang="en-US" altLang="ko-KR" b="1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ko-KR" altLang="en-US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직사각형 14"/>
          <p:cNvSpPr/>
          <p:nvPr/>
        </p:nvSpPr>
        <p:spPr bwMode="auto">
          <a:xfrm>
            <a:off x="827584" y="1988840"/>
            <a:ext cx="4896544" cy="2808312"/>
          </a:xfrm>
          <a:prstGeom prst="rect">
            <a:avLst/>
          </a:prstGeom>
          <a:noFill/>
          <a:ln w="3175" cap="flat" cmpd="sng" algn="ctr">
            <a:solidFill>
              <a:srgbClr val="7E040B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58044" y="4903685"/>
            <a:ext cx="820449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buFontTx/>
              <a:buChar char="-"/>
            </a:pP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클래스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 Doggy</a:t>
            </a:r>
            <a:r>
              <a:rPr lang="ko-KR" altLang="en-US" sz="2000" b="1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의 객체</a:t>
            </a:r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(object)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를 만들려면 다음과 같이 해야 한다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.</a:t>
            </a:r>
          </a:p>
          <a:p>
            <a:pPr algn="l"/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             </a:t>
            </a:r>
          </a:p>
          <a:p>
            <a:pPr algn="l"/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             happy = </a:t>
            </a:r>
            <a:r>
              <a:rPr lang="en-US" altLang="ko-KR" sz="2000" b="1" dirty="0">
                <a:solidFill>
                  <a:srgbClr val="7E040B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Doggy()</a:t>
            </a:r>
          </a:p>
          <a:p>
            <a:pPr algn="l"/>
            <a:endParaRPr lang="en-US" altLang="ko-KR" sz="1000" b="1" dirty="0">
              <a:latin typeface="맑은 고딕" panose="020B0503020000020004" pitchFamily="50" charset="-127"/>
              <a:ea typeface="맑은 고딕" panose="020B0503020000020004" pitchFamily="50" charset="-127"/>
              <a:cs typeface="Consolas" panose="020B0609020204030204" pitchFamily="49" charset="0"/>
            </a:endParaRPr>
          </a:p>
          <a:p>
            <a:pPr marL="285750" indent="-285750" algn="l">
              <a:buFontTx/>
              <a:buChar char="-"/>
            </a:pPr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talk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() </a:t>
            </a:r>
            <a:r>
              <a:rPr lang="ko-KR" altLang="en-US" sz="2000" b="1" dirty="0" err="1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메소드를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 </a:t>
            </a:r>
            <a:r>
              <a:rPr lang="ko-KR" altLang="en-US" sz="2000" b="1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수행하려면 </a:t>
            </a:r>
            <a:r>
              <a:rPr lang="ko-KR" altLang="en-US" sz="2000" b="1">
                <a:solidFill>
                  <a:srgbClr val="7E040B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객체</a:t>
            </a:r>
            <a:r>
              <a:rPr lang="en-US" altLang="ko-KR" sz="2000" b="1">
                <a:solidFill>
                  <a:srgbClr val="7E040B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.</a:t>
            </a:r>
            <a:r>
              <a:rPr lang="ko-KR" altLang="en-US" sz="2000" b="1" dirty="0" err="1">
                <a:solidFill>
                  <a:srgbClr val="7E040B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메소드</a:t>
            </a:r>
            <a:r>
              <a:rPr lang="ko-KR" altLang="en-US" sz="2000" b="1" dirty="0">
                <a:solidFill>
                  <a:srgbClr val="7E040B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 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형태로 실행시켜야 한다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.  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3068960"/>
            <a:ext cx="2592288" cy="1778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6059322" y="3140968"/>
            <a:ext cx="9669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happy</a:t>
            </a:r>
            <a:r>
              <a:rPr lang="ko-KR" altLang="en-US" dirty="0"/>
              <a:t> </a:t>
            </a:r>
          </a:p>
        </p:txBody>
      </p:sp>
      <p:cxnSp>
        <p:nvCxnSpPr>
          <p:cNvPr id="26" name="직선 화살표 연결선 25"/>
          <p:cNvCxnSpPr/>
          <p:nvPr/>
        </p:nvCxnSpPr>
        <p:spPr bwMode="auto">
          <a:xfrm>
            <a:off x="6588224" y="3501008"/>
            <a:ext cx="360040" cy="288032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7" name="TextBox 26"/>
          <p:cNvSpPr txBox="1"/>
          <p:nvPr/>
        </p:nvSpPr>
        <p:spPr>
          <a:xfrm>
            <a:off x="6948264" y="3789040"/>
            <a:ext cx="7505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Doggy</a:t>
            </a:r>
          </a:p>
          <a:p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object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9274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 bwMode="auto">
          <a:xfrm>
            <a:off x="179512" y="188640"/>
            <a:ext cx="7704137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>
                <a:solidFill>
                  <a:srgbClr val="7E040B"/>
                </a:solidFill>
              </a:rPr>
              <a:t>2.</a:t>
            </a:r>
            <a:r>
              <a:rPr lang="en-US" altLang="ko-KR">
                <a:solidFill>
                  <a:schemeClr val="tx1"/>
                </a:solidFill>
              </a:rPr>
              <a:t> </a:t>
            </a:r>
            <a:r>
              <a:rPr lang="ko-KR" altLang="en-US">
                <a:solidFill>
                  <a:schemeClr val="tx1"/>
                </a:solidFill>
              </a:rPr>
              <a:t>객체 지향 프로그래밍과 클래스 작성하기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51520" y="1052736"/>
            <a:ext cx="8352928" cy="4896544"/>
          </a:xfrm>
        </p:spPr>
        <p:txBody>
          <a:bodyPr/>
          <a:lstStyle/>
          <a:p>
            <a:pPr latinLnBrk="0">
              <a:lnSpc>
                <a:spcPct val="150000"/>
              </a:lnSpc>
              <a:buClr>
                <a:srgbClr val="404447"/>
              </a:buClr>
              <a:buSzPct val="80000"/>
              <a:buFont typeface="Wingdings" panose="05000000000000000000" pitchFamily="2" charset="2"/>
              <a:buChar char="u"/>
              <a:defRPr/>
            </a:pPr>
            <a:r>
              <a:rPr lang="ko-KR" altLang="en-US" sz="2400" b="1">
                <a:solidFill>
                  <a:srgbClr val="7E040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예제 </a:t>
            </a:r>
            <a:r>
              <a:rPr lang="en-US" altLang="ko-KR" sz="2400" b="1">
                <a:solidFill>
                  <a:srgbClr val="7E040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강아지를 코드로 표현하기</a:t>
            </a:r>
            <a:endParaRPr lang="en-US" altLang="ko-KR" sz="24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latinLnBrk="0">
              <a:lnSpc>
                <a:spcPct val="150000"/>
              </a:lnSpc>
              <a:buClr>
                <a:srgbClr val="404447"/>
              </a:buClr>
              <a:buSzPct val="80000"/>
              <a:buFont typeface="Wingdings" panose="05000000000000000000" pitchFamily="2" charset="2"/>
              <a:buChar char="§"/>
              <a:defRPr/>
            </a:pPr>
            <a:r>
              <a:rPr lang="en-US" altLang="ko-KR"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Doggy </a:t>
            </a:r>
            <a:r>
              <a:rPr lang="ko-KR" altLang="en-US"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객체 생성하기</a:t>
            </a:r>
            <a:endParaRPr lang="en-US" altLang="ko-KR" sz="22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latinLnBrk="0">
              <a:lnSpc>
                <a:spcPct val="150000"/>
              </a:lnSpc>
              <a:buClr>
                <a:srgbClr val="404447"/>
              </a:buClr>
              <a:buSzPct val="80000"/>
              <a:buFont typeface="Wingdings" panose="05000000000000000000" pitchFamily="2" charset="2"/>
              <a:buChar char="§"/>
              <a:defRPr/>
            </a:pPr>
            <a:endParaRPr lang="en-US" altLang="ko-KR" sz="22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latinLnBrk="0">
              <a:lnSpc>
                <a:spcPct val="150000"/>
              </a:lnSpc>
              <a:buClr>
                <a:srgbClr val="404447"/>
              </a:buClr>
              <a:buSzPct val="80000"/>
              <a:buFont typeface="Wingdings" panose="05000000000000000000" pitchFamily="2" charset="2"/>
              <a:buChar char="§"/>
              <a:defRPr/>
            </a:pPr>
            <a:endParaRPr lang="en-US" altLang="ko-KR" sz="22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latinLnBrk="0">
              <a:lnSpc>
                <a:spcPct val="150000"/>
              </a:lnSpc>
              <a:buClr>
                <a:srgbClr val="404447"/>
              </a:buClr>
              <a:buSzPct val="80000"/>
              <a:buFont typeface="Wingdings" panose="05000000000000000000" pitchFamily="2" charset="2"/>
              <a:buChar char="§"/>
              <a:defRPr/>
            </a:pPr>
            <a:r>
              <a:rPr lang="en-US" altLang="ko-KR"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Doggy </a:t>
            </a:r>
            <a:r>
              <a:rPr lang="ko-KR" altLang="en-US"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객체를 </a:t>
            </a:r>
            <a:r>
              <a:rPr lang="en-US" altLang="ko-KR"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milky, choco</a:t>
            </a:r>
            <a:r>
              <a:rPr lang="ko-KR" altLang="en-US"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라는 이름으로 두 개 더 만들기</a:t>
            </a:r>
            <a:endParaRPr lang="en-US" altLang="ko-KR" sz="22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7E3D9E-B143-450D-B523-FFA19F16DCA1}" type="slidenum">
              <a:rPr lang="en-US" altLang="ko-KR" smtClean="0">
                <a:solidFill>
                  <a:schemeClr val="tx1"/>
                </a:solidFill>
              </a:rPr>
              <a:pPr/>
              <a:t>11</a:t>
            </a:fld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43608" y="2276872"/>
            <a:ext cx="762740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happy = Doggy()   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# happy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란 이름의 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Doggy</a:t>
            </a:r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() </a:t>
            </a:r>
            <a:r>
              <a:rPr lang="ko-KR" altLang="en-US" sz="2000" b="1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객체 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생성함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.  </a:t>
            </a:r>
          </a:p>
          <a:p>
            <a:pPr algn="l">
              <a:lnSpc>
                <a:spcPct val="150000"/>
              </a:lnSpc>
            </a:pPr>
            <a:r>
              <a:rPr lang="en-US" altLang="ko-KR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happy.talk</a:t>
            </a:r>
            <a:r>
              <a:rPr lang="en-U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()      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# happy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가 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talk() </a:t>
            </a:r>
            <a:r>
              <a:rPr lang="ko-KR" altLang="en-US" sz="2000" b="1" dirty="0" err="1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메소드를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 </a:t>
            </a:r>
            <a:r>
              <a:rPr lang="ko-KR" altLang="en-US" sz="2000" b="1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호출함</a:t>
            </a:r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.</a:t>
            </a: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  <a:cs typeface="Consolas" panose="020B0609020204030204" pitchFamily="49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043608" y="4149080"/>
            <a:ext cx="756084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milky = Doggy()   </a:t>
            </a:r>
            <a:r>
              <a:rPr lang="en-US" altLang="ko-KR" sz="2000" b="1"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# milky</a:t>
            </a:r>
            <a:r>
              <a:rPr lang="ko-KR" altLang="en-US" sz="2000" b="1"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란 이름의 </a:t>
            </a:r>
            <a:r>
              <a:rPr lang="en-US" altLang="ko-KR" sz="2000" b="1"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Doggy() </a:t>
            </a:r>
            <a:r>
              <a:rPr lang="ko-KR" altLang="en-US" sz="2000" b="1"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객체 생성함</a:t>
            </a:r>
            <a:r>
              <a:rPr lang="en-US" altLang="ko-KR" sz="2000" b="1"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.  </a:t>
            </a:r>
          </a:p>
          <a:p>
            <a:pPr algn="l">
              <a:lnSpc>
                <a:spcPct val="150000"/>
              </a:lnSpc>
            </a:pPr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choco = Doggy()   </a:t>
            </a:r>
            <a:r>
              <a:rPr lang="en-US" altLang="ko-KR" sz="2000" b="1"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# choco</a:t>
            </a:r>
            <a:r>
              <a:rPr lang="ko-KR" altLang="en-US" sz="2000" b="1"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란 이름의 </a:t>
            </a:r>
            <a:r>
              <a:rPr lang="en-US" altLang="ko-KR" sz="2000" b="1"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Doggy() </a:t>
            </a:r>
            <a:r>
              <a:rPr lang="ko-KR" altLang="en-US" sz="2000" b="1"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객체 생성함</a:t>
            </a:r>
            <a:r>
              <a:rPr lang="en-US" altLang="ko-KR" sz="2000" b="1"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. </a:t>
            </a:r>
            <a:endParaRPr lang="ko-KR" altLang="en-US" sz="2000" b="1" dirty="0">
              <a:latin typeface="Consolas" panose="020B0609020204030204" pitchFamily="49" charset="0"/>
              <a:ea typeface="맑은 고딕" panose="020B0503020000020004" pitchFamily="50" charset="-127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7778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 bwMode="auto">
          <a:xfrm>
            <a:off x="179512" y="188640"/>
            <a:ext cx="7704137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>
                <a:solidFill>
                  <a:srgbClr val="7E040B"/>
                </a:solidFill>
              </a:rPr>
              <a:t>2.</a:t>
            </a:r>
            <a:r>
              <a:rPr lang="en-US" altLang="ko-KR">
                <a:solidFill>
                  <a:schemeClr val="tx1"/>
                </a:solidFill>
              </a:rPr>
              <a:t> </a:t>
            </a:r>
            <a:r>
              <a:rPr lang="ko-KR" altLang="en-US">
                <a:solidFill>
                  <a:schemeClr val="tx1"/>
                </a:solidFill>
              </a:rPr>
              <a:t>객체 지향 프로그래밍과 클래스 작성하기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7E3D9E-B143-450D-B523-FFA19F16DCA1}" type="slidenum">
              <a:rPr lang="en-US" altLang="ko-KR" smtClean="0">
                <a:solidFill>
                  <a:schemeClr val="tx1"/>
                </a:solidFill>
              </a:rPr>
              <a:pPr/>
              <a:t>12</a:t>
            </a:fld>
            <a:endParaRPr lang="en-US" altLang="ko-KR">
              <a:solidFill>
                <a:schemeClr val="tx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4221088"/>
            <a:ext cx="2552700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429000"/>
            <a:ext cx="2362200" cy="154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3212976"/>
            <a:ext cx="2466975" cy="168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899592" y="1268760"/>
            <a:ext cx="4698722" cy="1169551"/>
          </a:xfrm>
          <a:prstGeom prst="rect">
            <a:avLst/>
          </a:prstGeom>
          <a:noFill/>
          <a:ln w="6350">
            <a:solidFill>
              <a:srgbClr val="7E040B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ko-KR" sz="2000" b="1" dirty="0">
                <a:solidFill>
                  <a:srgbClr val="7E040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Doggy:</a:t>
            </a:r>
          </a:p>
          <a:p>
            <a:pPr algn="l"/>
            <a:endParaRPr lang="en-US" altLang="ko-KR" sz="1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talk(</a:t>
            </a:r>
            <a:r>
              <a:rPr lang="en-US" altLang="ko-KR" sz="2000" b="1" dirty="0">
                <a:solidFill>
                  <a:srgbClr val="7E040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self</a:t>
            </a:r>
            <a:r>
              <a:rPr lang="en-U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</a:p>
          <a:p>
            <a:pPr algn="l"/>
            <a:r>
              <a:rPr lang="en-U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print("Hi. I am </a:t>
            </a:r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doggy.")</a:t>
            </a:r>
            <a:endParaRPr lang="en-US" altLang="ko-KR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72000" y="1124744"/>
            <a:ext cx="3888432" cy="646331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ko-KR" altLang="en-US" b="1">
                <a:latin typeface="맑은 고딕" panose="020B0503020000020004" pitchFamily="50" charset="-127"/>
                <a:ea typeface="맑은 고딕" panose="020B0503020000020004" pitchFamily="50" charset="-127"/>
              </a:rPr>
              <a:t>하나의 클래스에서 객체를 얼마든지 생성할 수 있다</a:t>
            </a:r>
            <a:r>
              <a:rPr lang="en-US" altLang="ko-KR" b="1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203848" y="2636912"/>
            <a:ext cx="244169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happy = Doggy</a:t>
            </a:r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</a:p>
          <a:p>
            <a:pPr algn="l">
              <a:lnSpc>
                <a:spcPct val="150000"/>
              </a:lnSpc>
            </a:pPr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milky </a:t>
            </a:r>
            <a:r>
              <a:rPr lang="en-U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= Doggy</a:t>
            </a:r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</a:p>
          <a:p>
            <a:pPr algn="l">
              <a:lnSpc>
                <a:spcPct val="150000"/>
              </a:lnSpc>
            </a:pPr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choco </a:t>
            </a:r>
            <a:r>
              <a:rPr lang="en-U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Doggy()</a:t>
            </a:r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 </a:t>
            </a:r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  <a:cs typeface="Consolas" panose="020B06090202040302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27584" y="3140968"/>
            <a:ext cx="9669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happy</a:t>
            </a:r>
            <a:r>
              <a:rPr lang="ko-KR" altLang="en-US"/>
              <a:t>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97006" y="4869160"/>
            <a:ext cx="18774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happy.talk()</a:t>
            </a:r>
            <a:endParaRPr lang="ko-KR" altLang="en-US" sz="2000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6" name="직선 화살표 연결선 15"/>
          <p:cNvCxnSpPr/>
          <p:nvPr/>
        </p:nvCxnSpPr>
        <p:spPr bwMode="auto">
          <a:xfrm>
            <a:off x="1259632" y="3573016"/>
            <a:ext cx="288032" cy="360040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rgbClr val="313437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8" name="TextBox 17"/>
          <p:cNvSpPr txBox="1"/>
          <p:nvPr/>
        </p:nvSpPr>
        <p:spPr>
          <a:xfrm>
            <a:off x="2483768" y="5733256"/>
            <a:ext cx="9669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milky</a:t>
            </a:r>
            <a:r>
              <a:rPr lang="ko-KR" altLang="en-US"/>
              <a:t>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549334" y="5949280"/>
            <a:ext cx="18774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milky.talk()</a:t>
            </a:r>
            <a:endParaRPr lang="ko-KR" altLang="en-US" sz="2000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0" name="직선 화살표 연결선 19"/>
          <p:cNvCxnSpPr/>
          <p:nvPr/>
        </p:nvCxnSpPr>
        <p:spPr bwMode="auto">
          <a:xfrm flipV="1">
            <a:off x="3275856" y="5445224"/>
            <a:ext cx="360040" cy="360040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rgbClr val="313437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1" name="TextBox 20"/>
          <p:cNvSpPr txBox="1"/>
          <p:nvPr/>
        </p:nvSpPr>
        <p:spPr>
          <a:xfrm>
            <a:off x="7236296" y="2852936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choco</a:t>
            </a:r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6357646" y="4797152"/>
            <a:ext cx="18774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choco.talk()</a:t>
            </a:r>
            <a:endParaRPr lang="ko-KR" altLang="en-US" sz="2000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3" name="직선 화살표 연결선 22"/>
          <p:cNvCxnSpPr/>
          <p:nvPr/>
        </p:nvCxnSpPr>
        <p:spPr bwMode="auto">
          <a:xfrm flipH="1">
            <a:off x="7308304" y="3212976"/>
            <a:ext cx="216024" cy="504056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rgbClr val="313437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0257324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 bwMode="auto">
          <a:xfrm>
            <a:off x="179512" y="188640"/>
            <a:ext cx="7704137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>
                <a:solidFill>
                  <a:srgbClr val="7E040B"/>
                </a:solidFill>
              </a:rPr>
              <a:t>2.</a:t>
            </a:r>
            <a:r>
              <a:rPr lang="en-US" altLang="ko-KR">
                <a:solidFill>
                  <a:schemeClr val="tx1"/>
                </a:solidFill>
              </a:rPr>
              <a:t> </a:t>
            </a:r>
            <a:r>
              <a:rPr lang="ko-KR" altLang="en-US">
                <a:solidFill>
                  <a:schemeClr val="tx1"/>
                </a:solidFill>
              </a:rPr>
              <a:t>객체 지향 프로그래밍과 클래스 작성하기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51520" y="1052736"/>
            <a:ext cx="8352928" cy="4896544"/>
          </a:xfrm>
        </p:spPr>
        <p:txBody>
          <a:bodyPr/>
          <a:lstStyle/>
          <a:p>
            <a:pPr latinLnBrk="0">
              <a:lnSpc>
                <a:spcPct val="150000"/>
              </a:lnSpc>
              <a:buClr>
                <a:srgbClr val="404447"/>
              </a:buClr>
              <a:buSzPct val="80000"/>
              <a:buFont typeface="Wingdings" panose="05000000000000000000" pitchFamily="2" charset="2"/>
              <a:buChar char="u"/>
              <a:defRPr/>
            </a:pPr>
            <a:r>
              <a:rPr lang="ko-KR" altLang="en-US" sz="2400" b="1">
                <a:solidFill>
                  <a:srgbClr val="7E040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예제 </a:t>
            </a:r>
            <a:r>
              <a:rPr lang="en-US" altLang="ko-KR" sz="2400" b="1">
                <a:solidFill>
                  <a:srgbClr val="7E040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생성자 추가하기</a:t>
            </a:r>
            <a:endParaRPr lang="en-US" altLang="ko-KR" sz="24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latinLnBrk="0">
              <a:lnSpc>
                <a:spcPct val="150000"/>
              </a:lnSpc>
              <a:buClr>
                <a:srgbClr val="404447"/>
              </a:buClr>
              <a:buSzPct val="80000"/>
              <a:buFont typeface="Wingdings" panose="05000000000000000000" pitchFamily="2" charset="2"/>
              <a:buChar char="§"/>
              <a:defRPr/>
            </a:pPr>
            <a:r>
              <a:rPr lang="en-US" altLang="ko-KR"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happy, milky, choco</a:t>
            </a:r>
            <a:r>
              <a:rPr lang="ko-KR" altLang="en-US"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생성될 때 </a:t>
            </a:r>
            <a:r>
              <a:rPr lang="en-US" altLang="ko-KR"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‘Hello, I am born!’ </a:t>
            </a:r>
            <a:r>
              <a:rPr lang="ko-KR" altLang="en-US"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이라는 메시지를 내고 싶다면 </a:t>
            </a:r>
            <a:r>
              <a:rPr lang="en-US" altLang="ko-KR" sz="2200" b="1">
                <a:solidFill>
                  <a:srgbClr val="7E040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__init(self)__ </a:t>
            </a:r>
            <a:r>
              <a:rPr lang="ko-KR" altLang="en-US"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라는 이름의 특별한 메소드를 추가해야 한다</a:t>
            </a:r>
            <a:r>
              <a:rPr lang="en-US" altLang="ko-KR"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 lvl="1" latinLnBrk="0">
              <a:lnSpc>
                <a:spcPct val="150000"/>
              </a:lnSpc>
              <a:buClr>
                <a:srgbClr val="404447"/>
              </a:buClr>
              <a:buSzPct val="80000"/>
              <a:buFont typeface="Wingdings" panose="05000000000000000000" pitchFamily="2" charset="2"/>
              <a:buChar char="§"/>
              <a:defRPr/>
            </a:pPr>
            <a:r>
              <a:rPr lang="en-US" altLang="ko-KR" sz="2200" b="1">
                <a:solidFill>
                  <a:srgbClr val="7E040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__init(self)__ </a:t>
            </a:r>
            <a:r>
              <a:rPr lang="en-US" altLang="ko-KR"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생성자</a:t>
            </a:r>
            <a:r>
              <a:rPr lang="en-US" altLang="ko-KR"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(constructor)</a:t>
            </a:r>
            <a:r>
              <a:rPr lang="ko-KR" altLang="en-US"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라고 부른다</a:t>
            </a:r>
            <a:r>
              <a:rPr lang="en-US" altLang="ko-KR"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lvl="1" latinLnBrk="0">
              <a:lnSpc>
                <a:spcPct val="150000"/>
              </a:lnSpc>
              <a:buClr>
                <a:srgbClr val="404447"/>
              </a:buClr>
              <a:buSzPct val="80000"/>
              <a:buFont typeface="Wingdings" panose="05000000000000000000" pitchFamily="2" charset="2"/>
              <a:buChar char="§"/>
              <a:defRPr/>
            </a:pPr>
            <a:r>
              <a:rPr lang="ko-KR" altLang="en-US"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생성자는 객체 생성시에 </a:t>
            </a:r>
            <a:r>
              <a:rPr lang="ko-KR" altLang="en-US" sz="2200" b="1">
                <a:solidFill>
                  <a:srgbClr val="7E040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자동으로</a:t>
            </a:r>
            <a:r>
              <a:rPr lang="ko-KR" altLang="en-US"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호출된다</a:t>
            </a:r>
            <a:r>
              <a:rPr lang="en-US" altLang="ko-KR"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2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7E3D9E-B143-450D-B523-FFA19F16DCA1}" type="slidenum">
              <a:rPr lang="en-US" altLang="ko-KR" smtClean="0">
                <a:solidFill>
                  <a:schemeClr val="tx1"/>
                </a:solidFill>
              </a:rPr>
              <a:pPr/>
              <a:t>13</a:t>
            </a:fld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9512" y="4509120"/>
            <a:ext cx="4536504" cy="2246769"/>
          </a:xfrm>
          <a:prstGeom prst="rect">
            <a:avLst/>
          </a:prstGeom>
          <a:solidFill>
            <a:schemeClr val="bg1"/>
          </a:solidFill>
          <a:ln>
            <a:solidFill>
              <a:srgbClr val="313437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class Doggy:</a:t>
            </a:r>
          </a:p>
          <a:p>
            <a:pPr algn="l"/>
            <a:endParaRPr lang="en-US" altLang="ko-KR" sz="2000" b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  def </a:t>
            </a:r>
            <a:r>
              <a:rPr lang="en-US" altLang="ko-KR" sz="2000" b="1">
                <a:solidFill>
                  <a:srgbClr val="7E040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__init__(self)</a:t>
            </a:r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     print('Hello, I am born!')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  def talk(self):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     print("Hi. I am doggy.")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4581128"/>
            <a:ext cx="2032483" cy="1440160"/>
          </a:xfrm>
          <a:prstGeom prst="rect">
            <a:avLst/>
          </a:prstGeom>
          <a:noFill/>
          <a:ln w="9525">
            <a:solidFill>
              <a:srgbClr val="313437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716016" y="4509120"/>
            <a:ext cx="2300630" cy="2246769"/>
          </a:xfrm>
          <a:prstGeom prst="rect">
            <a:avLst/>
          </a:prstGeom>
          <a:solidFill>
            <a:schemeClr val="bg1"/>
          </a:solidFill>
          <a:ln>
            <a:solidFill>
              <a:srgbClr val="313437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# main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happy = Doggy()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milky = Doggy()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choco = Doggy()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happy.talk()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milky.talk()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choco.talk()</a:t>
            </a:r>
            <a:endParaRPr lang="ko-KR" altLang="en-US" sz="2000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74540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 bwMode="auto">
          <a:xfrm>
            <a:off x="179512" y="188640"/>
            <a:ext cx="7704137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>
                <a:solidFill>
                  <a:srgbClr val="7E040B"/>
                </a:solidFill>
              </a:rPr>
              <a:t>2.</a:t>
            </a:r>
            <a:r>
              <a:rPr lang="en-US" altLang="ko-KR">
                <a:solidFill>
                  <a:schemeClr val="tx1"/>
                </a:solidFill>
              </a:rPr>
              <a:t> </a:t>
            </a:r>
            <a:r>
              <a:rPr lang="ko-KR" altLang="en-US">
                <a:solidFill>
                  <a:schemeClr val="tx1"/>
                </a:solidFill>
              </a:rPr>
              <a:t>객체 지향 프로그래밍과 클래스 작성하기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51520" y="1052736"/>
            <a:ext cx="8352928" cy="4896544"/>
          </a:xfrm>
        </p:spPr>
        <p:txBody>
          <a:bodyPr/>
          <a:lstStyle/>
          <a:p>
            <a:pPr latinLnBrk="0">
              <a:lnSpc>
                <a:spcPct val="150000"/>
              </a:lnSpc>
              <a:buClr>
                <a:srgbClr val="404447"/>
              </a:buClr>
              <a:buSzPct val="80000"/>
              <a:buFont typeface="Wingdings" panose="05000000000000000000" pitchFamily="2" charset="2"/>
              <a:buChar char="u"/>
              <a:defRPr/>
            </a:pPr>
            <a:r>
              <a:rPr lang="ko-KR" altLang="en-US" sz="2400" b="1">
                <a:solidFill>
                  <a:srgbClr val="7E040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예제 </a:t>
            </a:r>
            <a:r>
              <a:rPr lang="en-US" altLang="ko-KR" sz="2400" b="1">
                <a:solidFill>
                  <a:srgbClr val="7E040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name</a:t>
            </a:r>
            <a:r>
              <a:rPr lang="ko-KR" altLang="en-US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속성 추가하기</a:t>
            </a:r>
            <a:endParaRPr lang="en-US" altLang="ko-KR" sz="24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7E3D9E-B143-450D-B523-FFA19F16DCA1}" type="slidenum">
              <a:rPr lang="en-US" altLang="ko-KR" smtClean="0">
                <a:solidFill>
                  <a:schemeClr val="tx1"/>
                </a:solidFill>
              </a:rPr>
              <a:pPr/>
              <a:t>14</a:t>
            </a:fld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9512" y="1700808"/>
            <a:ext cx="5262979" cy="5016758"/>
          </a:xfrm>
          <a:prstGeom prst="rect">
            <a:avLst/>
          </a:prstGeom>
          <a:solidFill>
            <a:schemeClr val="bg1"/>
          </a:solidFill>
          <a:ln>
            <a:solidFill>
              <a:srgbClr val="313437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class Doggy:</a:t>
            </a:r>
          </a:p>
          <a:p>
            <a:pPr algn="l"/>
            <a:r>
              <a:rPr lang="en-U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__</a:t>
            </a:r>
            <a:r>
              <a:rPr lang="en-US" altLang="ko-KR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r>
              <a:rPr lang="en-U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__(self, </a:t>
            </a:r>
            <a:r>
              <a:rPr lang="en-US" altLang="ko-KR" sz="20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</a:p>
          <a:p>
            <a:pPr algn="l"/>
            <a:r>
              <a:rPr lang="en-U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2000" b="1" dirty="0">
                <a:solidFill>
                  <a:srgbClr val="7E040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self.name = </a:t>
            </a:r>
            <a:r>
              <a:rPr lang="en-US" altLang="ko-KR" sz="20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</a:p>
          <a:p>
            <a:pPr algn="l"/>
            <a:r>
              <a:rPr lang="en-U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print('Hello, I am born!')</a:t>
            </a:r>
          </a:p>
          <a:p>
            <a:pPr algn="l"/>
            <a:r>
              <a:rPr lang="en-U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</a:p>
          <a:p>
            <a:pPr algn="l"/>
            <a:r>
              <a:rPr lang="en-U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talk(self):</a:t>
            </a:r>
          </a:p>
          <a:p>
            <a:pPr algn="l"/>
            <a:r>
              <a:rPr lang="en-U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print('Hi! I am', </a:t>
            </a:r>
            <a:r>
              <a:rPr lang="en-US" altLang="ko-KR" sz="2000" b="1" dirty="0">
                <a:solidFill>
                  <a:srgbClr val="7E040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self.name</a:t>
            </a:r>
            <a:r>
              <a:rPr lang="en-U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algn="l"/>
            <a:endParaRPr lang="en-US" altLang="ko-KR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# main</a:t>
            </a:r>
          </a:p>
          <a:p>
            <a:pPr algn="l"/>
            <a:r>
              <a:rPr lang="en-U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dog1 = Doggy('happy')</a:t>
            </a:r>
          </a:p>
          <a:p>
            <a:pPr algn="l"/>
            <a:r>
              <a:rPr lang="en-U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dog2 = Doggy('milky')</a:t>
            </a:r>
          </a:p>
          <a:p>
            <a:pPr algn="l"/>
            <a:r>
              <a:rPr lang="en-U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dog3 = Doggy('</a:t>
            </a:r>
            <a:r>
              <a:rPr lang="en-US" altLang="ko-KR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choco</a:t>
            </a:r>
            <a:r>
              <a:rPr lang="en-U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')</a:t>
            </a:r>
          </a:p>
          <a:p>
            <a:pPr algn="l"/>
            <a:endParaRPr lang="en-US" altLang="ko-KR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dog1.talk()</a:t>
            </a:r>
          </a:p>
          <a:p>
            <a:pPr algn="l"/>
            <a:r>
              <a:rPr lang="en-U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dog2.talk()</a:t>
            </a:r>
          </a:p>
          <a:p>
            <a:pPr algn="l"/>
            <a:r>
              <a:rPr lang="en-U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dog3.talk()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5085184"/>
            <a:ext cx="2329430" cy="1656184"/>
          </a:xfrm>
          <a:prstGeom prst="rect">
            <a:avLst/>
          </a:prstGeom>
          <a:noFill/>
          <a:ln w="9525">
            <a:solidFill>
              <a:srgbClr val="7E040B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5436097" y="1700808"/>
            <a:ext cx="36004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150000"/>
              </a:lnSpc>
              <a:buClr>
                <a:srgbClr val="313437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Doggy </a:t>
            </a:r>
            <a:r>
              <a:rPr lang="ko-KR" altLang="en-US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객체를 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만들 때마다 </a:t>
            </a:r>
            <a:r>
              <a:rPr lang="ko-KR" altLang="en-US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각 객체는 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자신의 속성 </a:t>
            </a:r>
            <a:r>
              <a:rPr lang="en-US" altLang="ko-KR" sz="2000" b="1" dirty="0">
                <a:solidFill>
                  <a:srgbClr val="7E040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self.name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갖게 된다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 algn="l">
              <a:lnSpc>
                <a:spcPct val="150000"/>
              </a:lnSpc>
              <a:buClr>
                <a:srgbClr val="313437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altLang="ko-KR" sz="2000" b="1" dirty="0">
                <a:solidFill>
                  <a:srgbClr val="7E040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self.name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과 </a:t>
            </a:r>
            <a:r>
              <a:rPr lang="en-US" altLang="ko-KR" sz="20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name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은 다르다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742950" lvl="1" indent="-285750" algn="l">
              <a:lnSpc>
                <a:spcPct val="150000"/>
              </a:lnSpc>
              <a:buClr>
                <a:srgbClr val="313437"/>
              </a:buClr>
              <a:buSzPct val="80000"/>
              <a:buFontTx/>
              <a:buChar char="-"/>
            </a:pPr>
            <a:r>
              <a:rPr lang="en-US" altLang="ko-KR" sz="2000" b="1">
                <a:solidFill>
                  <a:srgbClr val="7E040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self.name</a:t>
            </a:r>
            <a:r>
              <a:rPr lang="ko-KR" altLang="en-US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 객체 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속성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742950" lvl="1" indent="-285750" algn="l">
              <a:lnSpc>
                <a:spcPct val="150000"/>
              </a:lnSpc>
              <a:buClr>
                <a:srgbClr val="313437"/>
              </a:buClr>
              <a:buSzPct val="80000"/>
              <a:buFontTx/>
              <a:buChar char="-"/>
            </a:pPr>
            <a:r>
              <a:rPr lang="en-US" altLang="ko-KR" sz="20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name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매개변수</a:t>
            </a:r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742950" lvl="1" indent="-285750" algn="l">
              <a:lnSpc>
                <a:spcPct val="150000"/>
              </a:lnSpc>
              <a:buClr>
                <a:srgbClr val="313437"/>
              </a:buClr>
              <a:buSzPct val="80000"/>
              <a:buFontTx/>
              <a:buChar char="-"/>
            </a:pPr>
            <a:r>
              <a:rPr lang="en-US" altLang="ko-KR" sz="2000" b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name</a:t>
            </a:r>
            <a:r>
              <a:rPr lang="ko-KR" altLang="en-US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으로 전달받은 값이 생성되는 객체의 </a:t>
            </a:r>
            <a:r>
              <a:rPr lang="en-US" altLang="ko-KR" sz="2000" b="1">
                <a:solidFill>
                  <a:srgbClr val="7E040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name </a:t>
            </a:r>
            <a:r>
              <a:rPr lang="ko-KR" altLang="en-US" sz="2000" b="1">
                <a:solidFill>
                  <a:srgbClr val="7E040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속성</a:t>
            </a:r>
            <a:r>
              <a:rPr lang="ko-KR" altLang="en-US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에 저장됨</a:t>
            </a:r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091902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 bwMode="auto">
          <a:xfrm>
            <a:off x="179512" y="188640"/>
            <a:ext cx="7704137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>
                <a:solidFill>
                  <a:srgbClr val="7E040B"/>
                </a:solidFill>
              </a:rPr>
              <a:t>2.</a:t>
            </a:r>
            <a:r>
              <a:rPr lang="en-US" altLang="ko-KR">
                <a:solidFill>
                  <a:schemeClr val="tx1"/>
                </a:solidFill>
              </a:rPr>
              <a:t> </a:t>
            </a:r>
            <a:r>
              <a:rPr lang="ko-KR" altLang="en-US">
                <a:solidFill>
                  <a:schemeClr val="tx1"/>
                </a:solidFill>
              </a:rPr>
              <a:t>객체 지향 프로그래밍과 클래스 작성하기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51520" y="1052736"/>
            <a:ext cx="8352928" cy="4896544"/>
          </a:xfrm>
        </p:spPr>
        <p:txBody>
          <a:bodyPr/>
          <a:lstStyle/>
          <a:p>
            <a:pPr latinLnBrk="0">
              <a:lnSpc>
                <a:spcPct val="150000"/>
              </a:lnSpc>
              <a:buClr>
                <a:srgbClr val="404447"/>
              </a:buClr>
              <a:buSzPct val="80000"/>
              <a:buFont typeface="Wingdings" panose="05000000000000000000" pitchFamily="2" charset="2"/>
              <a:buChar char="u"/>
              <a:defRPr/>
            </a:pPr>
            <a:r>
              <a:rPr lang="ko-KR" altLang="en-US" sz="2400" b="1">
                <a:solidFill>
                  <a:srgbClr val="7E040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예제 </a:t>
            </a:r>
            <a:r>
              <a:rPr lang="en-US" altLang="ko-KR" sz="2400" b="1">
                <a:solidFill>
                  <a:srgbClr val="7E040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mood</a:t>
            </a:r>
            <a:r>
              <a:rPr lang="ko-KR" altLang="en-US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속성 추가하기</a:t>
            </a:r>
            <a:endParaRPr lang="en-US" altLang="ko-KR" sz="24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7E3D9E-B143-450D-B523-FFA19F16DCA1}" type="slidenum">
              <a:rPr lang="en-US" altLang="ko-KR" smtClean="0">
                <a:solidFill>
                  <a:schemeClr val="tx1"/>
                </a:solidFill>
              </a:rPr>
              <a:pPr/>
              <a:t>15</a:t>
            </a:fld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9512" y="1834139"/>
            <a:ext cx="8964488" cy="47089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class Doggy: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__</a:t>
            </a:r>
            <a:r>
              <a:rPr lang="en-US" altLang="ko-KR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r>
              <a:rPr lang="en-U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__(self, </a:t>
            </a:r>
            <a:r>
              <a:rPr lang="en-US" altLang="ko-KR" sz="20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2000" b="1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mood</a:t>
            </a:r>
            <a:r>
              <a:rPr lang="en-U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altLang="ko-KR" sz="2000" b="1" dirty="0">
                <a:solidFill>
                  <a:srgbClr val="7E040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self.name</a:t>
            </a:r>
            <a:r>
              <a:rPr lang="en-U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20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altLang="ko-KR" sz="2000" b="1" dirty="0" err="1">
                <a:solidFill>
                  <a:srgbClr val="7E040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self.mood</a:t>
            </a:r>
            <a:r>
              <a:rPr lang="en-U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2000" b="1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mood</a:t>
            </a:r>
          </a:p>
          <a:p>
            <a:pPr algn="l"/>
            <a:r>
              <a:rPr lang="en-U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talk(self):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print('Hi! I am', </a:t>
            </a:r>
            <a:r>
              <a:rPr lang="en-US" altLang="ko-KR" sz="2000" b="1" dirty="0">
                <a:solidFill>
                  <a:srgbClr val="7E040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self.name</a:t>
            </a:r>
            <a:r>
              <a:rPr lang="en-U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, 'and I am', </a:t>
            </a:r>
            <a:r>
              <a:rPr lang="en-US" altLang="ko-KR" sz="2000" b="1" dirty="0" err="1">
                <a:solidFill>
                  <a:srgbClr val="7E040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self.mood</a:t>
            </a:r>
            <a:r>
              <a:rPr lang="en-U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, 'now')</a:t>
            </a:r>
          </a:p>
          <a:p>
            <a:pPr algn="l"/>
            <a:endParaRPr lang="en-US" altLang="ko-KR" sz="1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# main</a:t>
            </a:r>
          </a:p>
          <a:p>
            <a:pPr algn="l"/>
            <a:r>
              <a:rPr lang="en-U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dog1 = Doggy('happy', 'HAPPY')</a:t>
            </a:r>
          </a:p>
          <a:p>
            <a:pPr algn="l"/>
            <a:r>
              <a:rPr lang="en-U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dog2 = Doggy('milky', 'SAD')</a:t>
            </a:r>
          </a:p>
          <a:p>
            <a:pPr algn="l"/>
            <a:r>
              <a:rPr lang="en-U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dog3 = Doggy('</a:t>
            </a:r>
            <a:r>
              <a:rPr lang="en-US" altLang="ko-KR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choco</a:t>
            </a:r>
            <a:r>
              <a:rPr lang="en-U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', 'BORING')</a:t>
            </a:r>
          </a:p>
          <a:p>
            <a:pPr algn="l"/>
            <a:endParaRPr lang="en-US" altLang="ko-KR" sz="1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dog1.talk()</a:t>
            </a:r>
          </a:p>
          <a:p>
            <a:pPr algn="l"/>
            <a:r>
              <a:rPr lang="en-U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dog2.talk()</a:t>
            </a:r>
          </a:p>
          <a:p>
            <a:pPr algn="l"/>
            <a:r>
              <a:rPr lang="en-U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dog3.talk()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076056" y="2204864"/>
            <a:ext cx="3816424" cy="923330"/>
          </a:xfrm>
          <a:prstGeom prst="rect">
            <a:avLst/>
          </a:prstGeom>
          <a:noFill/>
          <a:ln>
            <a:solidFill>
              <a:srgbClr val="313437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b="1">
                <a:latin typeface="맑은 고딕" panose="020B0503020000020004" pitchFamily="50" charset="-127"/>
                <a:ea typeface="맑은 고딕" panose="020B0503020000020004" pitchFamily="50" charset="-127"/>
              </a:rPr>
              <a:t>Doggy </a:t>
            </a:r>
            <a:r>
              <a:rPr lang="ko-KR" altLang="en-US" b="1">
                <a:latin typeface="맑은 고딕" panose="020B0503020000020004" pitchFamily="50" charset="-127"/>
                <a:ea typeface="맑은 고딕" panose="020B0503020000020004" pitchFamily="50" charset="-127"/>
              </a:rPr>
              <a:t>객체 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dog1, dog2, dog3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각각 자기의 이름과 기분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(mood)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갖는다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5661248"/>
            <a:ext cx="4719506" cy="995734"/>
          </a:xfrm>
          <a:prstGeom prst="rect">
            <a:avLst/>
          </a:prstGeom>
          <a:noFill/>
          <a:ln w="9525">
            <a:solidFill>
              <a:srgbClr val="313437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20423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 bwMode="auto">
          <a:xfrm>
            <a:off x="179512" y="188640"/>
            <a:ext cx="7704137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>
                <a:solidFill>
                  <a:srgbClr val="7E040B"/>
                </a:solidFill>
              </a:rPr>
              <a:t>2.</a:t>
            </a:r>
            <a:r>
              <a:rPr lang="en-US" altLang="ko-KR">
                <a:solidFill>
                  <a:schemeClr val="tx1"/>
                </a:solidFill>
              </a:rPr>
              <a:t> </a:t>
            </a:r>
            <a:r>
              <a:rPr lang="ko-KR" altLang="en-US">
                <a:solidFill>
                  <a:schemeClr val="tx1"/>
                </a:solidFill>
              </a:rPr>
              <a:t>객체 지향 프로그래밍과 클래스 작성하기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51520" y="1052736"/>
            <a:ext cx="8352928" cy="4896544"/>
          </a:xfrm>
        </p:spPr>
        <p:txBody>
          <a:bodyPr/>
          <a:lstStyle/>
          <a:p>
            <a:pPr latinLnBrk="0">
              <a:lnSpc>
                <a:spcPct val="150000"/>
              </a:lnSpc>
              <a:buClr>
                <a:srgbClr val="404447"/>
              </a:buClr>
              <a:buSzPct val="80000"/>
              <a:buFont typeface="Wingdings" panose="05000000000000000000" pitchFamily="2" charset="2"/>
              <a:buChar char="u"/>
              <a:defRPr/>
            </a:pPr>
            <a:r>
              <a:rPr lang="ko-KR" altLang="en-US" sz="2400" b="1">
                <a:solidFill>
                  <a:srgbClr val="7E040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예제 </a:t>
            </a:r>
            <a:r>
              <a:rPr lang="en-US" altLang="ko-KR" sz="2400" b="1">
                <a:solidFill>
                  <a:srgbClr val="7E040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각</a:t>
            </a:r>
            <a:r>
              <a:rPr lang="en-US" altLang="ko-KR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객체의 상태는 다음과 같다</a:t>
            </a:r>
            <a:r>
              <a:rPr lang="en-US" altLang="ko-KR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7E3D9E-B143-450D-B523-FFA19F16DCA1}" type="slidenum">
              <a:rPr lang="en-US" altLang="ko-KR" smtClean="0">
                <a:solidFill>
                  <a:schemeClr val="tx1"/>
                </a:solidFill>
              </a:rPr>
              <a:pPr/>
              <a:t>16</a:t>
            </a:fld>
            <a:endParaRPr lang="en-US" altLang="ko-KR">
              <a:solidFill>
                <a:schemeClr val="tx1"/>
              </a:solidFill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4221088"/>
            <a:ext cx="2552700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429000"/>
            <a:ext cx="2362200" cy="154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3212976"/>
            <a:ext cx="2466975" cy="168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827584" y="3140968"/>
            <a:ext cx="9669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happy</a:t>
            </a:r>
            <a:r>
              <a:rPr lang="ko-KR" altLang="en-US"/>
              <a:t> </a:t>
            </a:r>
          </a:p>
        </p:txBody>
      </p:sp>
      <p:cxnSp>
        <p:nvCxnSpPr>
          <p:cNvPr id="16" name="직선 화살표 연결선 15"/>
          <p:cNvCxnSpPr/>
          <p:nvPr/>
        </p:nvCxnSpPr>
        <p:spPr bwMode="auto">
          <a:xfrm>
            <a:off x="1259632" y="3573016"/>
            <a:ext cx="288032" cy="360040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rgbClr val="313437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직선 화살표 연결선 16"/>
          <p:cNvCxnSpPr/>
          <p:nvPr/>
        </p:nvCxnSpPr>
        <p:spPr bwMode="auto">
          <a:xfrm flipV="1">
            <a:off x="3275856" y="5445224"/>
            <a:ext cx="360040" cy="360040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rgbClr val="313437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8" name="TextBox 17"/>
          <p:cNvSpPr txBox="1"/>
          <p:nvPr/>
        </p:nvSpPr>
        <p:spPr>
          <a:xfrm>
            <a:off x="7449706" y="2873763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choco</a:t>
            </a:r>
            <a:endParaRPr lang="ko-KR" altLang="en-US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9" name="직선 화살표 연결선 18"/>
          <p:cNvCxnSpPr/>
          <p:nvPr/>
        </p:nvCxnSpPr>
        <p:spPr bwMode="auto">
          <a:xfrm flipH="1">
            <a:off x="7308304" y="3212976"/>
            <a:ext cx="216024" cy="504056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rgbClr val="313437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486526" y="2348880"/>
            <a:ext cx="24304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latin typeface="맑은 고딕" panose="020B0503020000020004" pitchFamily="50" charset="-127"/>
                <a:ea typeface="맑은 고딕" panose="020B0503020000020004" pitchFamily="50" charset="-127"/>
              </a:rPr>
              <a:t>나의 이름은 </a:t>
            </a:r>
            <a:r>
              <a:rPr lang="en-US" altLang="ko-KR" b="1">
                <a:latin typeface="맑은 고딕" panose="020B0503020000020004" pitchFamily="50" charset="-127"/>
                <a:ea typeface="맑은 고딕" panose="020B0503020000020004" pitchFamily="50" charset="-127"/>
              </a:rPr>
              <a:t>happy</a:t>
            </a:r>
          </a:p>
          <a:p>
            <a:r>
              <a:rPr lang="ko-KR" altLang="en-US" b="1">
                <a:latin typeface="맑은 고딕" panose="020B0503020000020004" pitchFamily="50" charset="-127"/>
                <a:ea typeface="맑은 고딕" panose="020B0503020000020004" pitchFamily="50" charset="-127"/>
              </a:rPr>
              <a:t>나의 기분은  </a:t>
            </a:r>
            <a:r>
              <a:rPr lang="en-US" altLang="ko-KR" b="1">
                <a:latin typeface="맑은 고딕" panose="020B0503020000020004" pitchFamily="50" charset="-127"/>
                <a:ea typeface="맑은 고딕" panose="020B0503020000020004" pitchFamily="50" charset="-127"/>
              </a:rPr>
              <a:t>HAPPY</a:t>
            </a:r>
            <a:r>
              <a:rPr lang="ko-KR" altLang="en-US" b="1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843808" y="5805264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milky</a:t>
            </a:r>
            <a:endParaRPr lang="ko-KR" altLang="en-US" sz="2000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742916" y="5877272"/>
            <a:ext cx="21291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latin typeface="맑은 고딕" panose="020B0503020000020004" pitchFamily="50" charset="-127"/>
                <a:ea typeface="맑은 고딕" panose="020B0503020000020004" pitchFamily="50" charset="-127"/>
              </a:rPr>
              <a:t>나의 이름은 </a:t>
            </a:r>
            <a:r>
              <a:rPr lang="en-US" altLang="ko-KR" b="1">
                <a:latin typeface="맑은 고딕" panose="020B0503020000020004" pitchFamily="50" charset="-127"/>
                <a:ea typeface="맑은 고딕" panose="020B0503020000020004" pitchFamily="50" charset="-127"/>
              </a:rPr>
              <a:t>milky</a:t>
            </a:r>
          </a:p>
          <a:p>
            <a:r>
              <a:rPr lang="ko-KR" altLang="en-US" b="1">
                <a:latin typeface="맑은 고딕" panose="020B0503020000020004" pitchFamily="50" charset="-127"/>
                <a:ea typeface="맑은 고딕" panose="020B0503020000020004" pitchFamily="50" charset="-127"/>
              </a:rPr>
              <a:t>나의 기분은  </a:t>
            </a:r>
            <a:r>
              <a:rPr lang="en-US" altLang="ko-KR" b="1">
                <a:latin typeface="맑은 고딕" panose="020B0503020000020004" pitchFamily="50" charset="-127"/>
                <a:ea typeface="맑은 고딕" panose="020B0503020000020004" pitchFamily="50" charset="-127"/>
              </a:rPr>
              <a:t>SAD</a:t>
            </a:r>
            <a:r>
              <a:rPr lang="ko-KR" altLang="en-US" b="1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166342" y="2204864"/>
            <a:ext cx="2566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latin typeface="맑은 고딕" panose="020B0503020000020004" pitchFamily="50" charset="-127"/>
                <a:ea typeface="맑은 고딕" panose="020B0503020000020004" pitchFamily="50" charset="-127"/>
              </a:rPr>
              <a:t>나의 이름은 </a:t>
            </a:r>
            <a:r>
              <a:rPr lang="en-US" altLang="ko-KR" b="1">
                <a:latin typeface="맑은 고딕" panose="020B0503020000020004" pitchFamily="50" charset="-127"/>
                <a:ea typeface="맑은 고딕" panose="020B0503020000020004" pitchFamily="50" charset="-127"/>
              </a:rPr>
              <a:t>choco</a:t>
            </a:r>
          </a:p>
          <a:p>
            <a:r>
              <a:rPr lang="ko-KR" altLang="en-US" b="1">
                <a:latin typeface="맑은 고딕" panose="020B0503020000020004" pitchFamily="50" charset="-127"/>
                <a:ea typeface="맑은 고딕" panose="020B0503020000020004" pitchFamily="50" charset="-127"/>
              </a:rPr>
              <a:t>나의 기분은  </a:t>
            </a:r>
            <a:r>
              <a:rPr lang="en-US" altLang="ko-KR" b="1">
                <a:latin typeface="맑은 고딕" panose="020B0503020000020004" pitchFamily="50" charset="-127"/>
                <a:ea typeface="맑은 고딕" panose="020B0503020000020004" pitchFamily="50" charset="-127"/>
              </a:rPr>
              <a:t>BORING</a:t>
            </a:r>
            <a:r>
              <a:rPr lang="ko-KR" altLang="en-US" b="1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707225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 bwMode="auto">
          <a:xfrm>
            <a:off x="179512" y="188640"/>
            <a:ext cx="7704137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>
                <a:solidFill>
                  <a:srgbClr val="7E040B"/>
                </a:solidFill>
              </a:rPr>
              <a:t>2.</a:t>
            </a:r>
            <a:r>
              <a:rPr lang="en-US" altLang="ko-KR">
                <a:solidFill>
                  <a:schemeClr val="tx1"/>
                </a:solidFill>
              </a:rPr>
              <a:t> </a:t>
            </a:r>
            <a:r>
              <a:rPr lang="ko-KR" altLang="en-US">
                <a:solidFill>
                  <a:schemeClr val="tx1"/>
                </a:solidFill>
              </a:rPr>
              <a:t>객체 지향 프로그래밍과 클래스 작성하기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51520" y="1052736"/>
            <a:ext cx="8352928" cy="4896544"/>
          </a:xfrm>
        </p:spPr>
        <p:txBody>
          <a:bodyPr/>
          <a:lstStyle/>
          <a:p>
            <a:pPr latinLnBrk="0">
              <a:lnSpc>
                <a:spcPct val="150000"/>
              </a:lnSpc>
              <a:buClr>
                <a:srgbClr val="404447"/>
              </a:buClr>
              <a:buSzPct val="80000"/>
              <a:buFont typeface="Wingdings" panose="05000000000000000000" pitchFamily="2" charset="2"/>
              <a:buChar char="u"/>
              <a:defRPr/>
            </a:pPr>
            <a:r>
              <a:rPr lang="ko-KR" altLang="en-US" sz="2400" b="1">
                <a:solidFill>
                  <a:srgbClr val="7E040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예제 </a:t>
            </a:r>
            <a:r>
              <a:rPr lang="en-US" altLang="ko-KR" sz="2400" b="1">
                <a:solidFill>
                  <a:srgbClr val="7E040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 </a:t>
            </a:r>
            <a:r>
              <a:rPr lang="ko-KR" altLang="en-US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</a:t>
            </a:r>
            <a:r>
              <a:rPr lang="en-US" altLang="ko-KR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(circle)</a:t>
            </a:r>
            <a:r>
              <a:rPr lang="ko-KR" altLang="en-US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객체로 표현하기</a:t>
            </a:r>
            <a:endParaRPr lang="en-US" altLang="ko-KR" sz="24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latinLnBrk="0">
              <a:lnSpc>
                <a:spcPct val="150000"/>
              </a:lnSpc>
              <a:buClr>
                <a:srgbClr val="404447"/>
              </a:buClr>
              <a:buSzPct val="80000"/>
              <a:buFont typeface="Wingdings" panose="05000000000000000000" pitchFamily="2" charset="2"/>
              <a:buChar char="§"/>
              <a:defRPr/>
            </a:pPr>
            <a:r>
              <a:rPr lang="ko-KR" altLang="en-US"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원이 가지고 있는 속성 </a:t>
            </a:r>
            <a:r>
              <a:rPr lang="en-US" altLang="ko-KR"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(attribute)</a:t>
            </a:r>
          </a:p>
          <a:p>
            <a:pPr lvl="2" latinLnBrk="0">
              <a:buClr>
                <a:srgbClr val="404447"/>
              </a:buClr>
              <a:buSzPct val="80000"/>
              <a:buFontTx/>
              <a:buChar char="-"/>
              <a:defRPr/>
            </a:pPr>
            <a:r>
              <a:rPr lang="ko-KR" altLang="en-US" sz="20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반지름</a:t>
            </a:r>
            <a:endParaRPr lang="en-US" altLang="ko-KR" sz="20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latinLnBrk="0">
              <a:lnSpc>
                <a:spcPct val="150000"/>
              </a:lnSpc>
              <a:buClr>
                <a:srgbClr val="404447"/>
              </a:buClr>
              <a:buSzPct val="80000"/>
              <a:buFont typeface="Wingdings" panose="05000000000000000000" pitchFamily="2" charset="2"/>
              <a:buChar char="§"/>
              <a:defRPr/>
            </a:pPr>
            <a:r>
              <a:rPr lang="ko-KR" altLang="en-US"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원이 가지고 있는 기능 </a:t>
            </a:r>
            <a:r>
              <a:rPr lang="en-US" altLang="ko-KR"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(method)</a:t>
            </a:r>
            <a:r>
              <a:rPr lang="ko-KR" altLang="en-US"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22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 latinLnBrk="0">
              <a:buClr>
                <a:srgbClr val="404447"/>
              </a:buClr>
              <a:buSzPct val="80000"/>
              <a:buFontTx/>
              <a:buChar char="-"/>
              <a:defRPr/>
            </a:pPr>
            <a:r>
              <a:rPr lang="ko-KR" altLang="en-US" sz="20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원의 넓이 구하기 </a:t>
            </a:r>
            <a:r>
              <a:rPr lang="en-US" altLang="ko-KR" sz="20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(area)</a:t>
            </a:r>
          </a:p>
          <a:p>
            <a:pPr lvl="2" latinLnBrk="0">
              <a:buClr>
                <a:srgbClr val="404447"/>
              </a:buClr>
              <a:buSzPct val="80000"/>
              <a:buFontTx/>
              <a:buChar char="-"/>
              <a:defRPr/>
            </a:pPr>
            <a:r>
              <a:rPr lang="ko-KR" altLang="en-US" sz="20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원의 둘레 구하기 </a:t>
            </a:r>
            <a:r>
              <a:rPr lang="en-US" altLang="ko-KR" sz="20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(perimeter)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7E3D9E-B143-450D-B523-FFA19F16DCA1}" type="slidenum">
              <a:rPr lang="en-US" altLang="ko-KR" smtClean="0">
                <a:solidFill>
                  <a:schemeClr val="tx1"/>
                </a:solidFill>
              </a:rPr>
              <a:pPr/>
              <a:t>17</a:t>
            </a:fld>
            <a:endParaRPr lang="en-US" altLang="ko-K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47561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 bwMode="auto">
          <a:xfrm>
            <a:off x="179512" y="188640"/>
            <a:ext cx="7704137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>
                <a:solidFill>
                  <a:srgbClr val="7E040B"/>
                </a:solidFill>
              </a:rPr>
              <a:t>2.</a:t>
            </a:r>
            <a:r>
              <a:rPr lang="en-US" altLang="ko-KR">
                <a:solidFill>
                  <a:schemeClr val="tx1"/>
                </a:solidFill>
              </a:rPr>
              <a:t> </a:t>
            </a:r>
            <a:r>
              <a:rPr lang="ko-KR" altLang="en-US">
                <a:solidFill>
                  <a:schemeClr val="tx1"/>
                </a:solidFill>
              </a:rPr>
              <a:t>객체 지향 프로그래밍과 클래스 작성하기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51520" y="1052736"/>
            <a:ext cx="8352928" cy="4896544"/>
          </a:xfrm>
        </p:spPr>
        <p:txBody>
          <a:bodyPr/>
          <a:lstStyle/>
          <a:p>
            <a:pPr latinLnBrk="0">
              <a:lnSpc>
                <a:spcPct val="150000"/>
              </a:lnSpc>
              <a:buClr>
                <a:srgbClr val="404447"/>
              </a:buClr>
              <a:buSzPct val="80000"/>
              <a:buFont typeface="Wingdings" panose="05000000000000000000" pitchFamily="2" charset="2"/>
              <a:buChar char="u"/>
              <a:defRPr/>
            </a:pPr>
            <a:r>
              <a:rPr lang="ko-KR" altLang="en-US" sz="2400" b="1">
                <a:solidFill>
                  <a:srgbClr val="7E040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예제 </a:t>
            </a:r>
            <a:r>
              <a:rPr lang="en-US" altLang="ko-KR" sz="2400" b="1">
                <a:solidFill>
                  <a:srgbClr val="7E040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 </a:t>
            </a:r>
            <a:r>
              <a:rPr lang="ko-KR" altLang="en-US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</a:t>
            </a:r>
            <a:r>
              <a:rPr lang="en-US" altLang="ko-KR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(circle)</a:t>
            </a:r>
            <a:r>
              <a:rPr lang="ko-KR" altLang="en-US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객체로 표현하기</a:t>
            </a:r>
            <a:endParaRPr lang="en-US" altLang="ko-KR" sz="24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7E3D9E-B143-450D-B523-FFA19F16DCA1}" type="slidenum">
              <a:rPr lang="en-US" altLang="ko-KR" smtClean="0">
                <a:solidFill>
                  <a:schemeClr val="tx1"/>
                </a:solidFill>
              </a:rPr>
              <a:pPr/>
              <a:t>18</a:t>
            </a:fld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99592" y="1916832"/>
            <a:ext cx="7096815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class circle:</a:t>
            </a:r>
          </a:p>
          <a:p>
            <a:pPr algn="l"/>
            <a:endParaRPr lang="en-US" altLang="ko-KR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__</a:t>
            </a:r>
            <a:r>
              <a:rPr lang="en-US" altLang="ko-KR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r>
              <a:rPr lang="en-U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__(self, </a:t>
            </a:r>
            <a:r>
              <a:rPr lang="en-US" altLang="ko-KR" sz="20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radius</a:t>
            </a:r>
            <a:r>
              <a:rPr lang="en-U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</a:p>
          <a:p>
            <a:pPr algn="l"/>
            <a:r>
              <a:rPr lang="en-U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2000" b="1" dirty="0" err="1">
                <a:solidFill>
                  <a:srgbClr val="7E040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self.radius</a:t>
            </a:r>
            <a:r>
              <a:rPr lang="en-U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20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radius</a:t>
            </a:r>
          </a:p>
          <a:p>
            <a:pPr algn="l"/>
            <a:endParaRPr lang="en-US" altLang="ko-KR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area(self):</a:t>
            </a:r>
          </a:p>
          <a:p>
            <a:pPr algn="l"/>
            <a:r>
              <a:rPr lang="en-U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circle_area</a:t>
            </a:r>
            <a:r>
              <a:rPr lang="en-U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= 3.14 * pow(</a:t>
            </a:r>
            <a:r>
              <a:rPr lang="en-US" altLang="ko-KR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self.radius</a:t>
            </a:r>
            <a:r>
              <a:rPr lang="en-U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, 2)</a:t>
            </a:r>
          </a:p>
          <a:p>
            <a:pPr algn="l"/>
            <a:r>
              <a:rPr lang="en-U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return </a:t>
            </a:r>
            <a:r>
              <a:rPr lang="en-US" altLang="ko-KR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circle_area</a:t>
            </a:r>
            <a:endParaRPr lang="en-US" altLang="ko-KR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endParaRPr lang="en-US" altLang="ko-KR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perimeter(self):</a:t>
            </a:r>
          </a:p>
          <a:p>
            <a:pPr algn="l"/>
            <a:r>
              <a:rPr lang="en-U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circle_perimeter</a:t>
            </a:r>
            <a:r>
              <a:rPr lang="en-U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= 2 * 3.14 * </a:t>
            </a:r>
            <a:r>
              <a:rPr lang="en-US" altLang="ko-KR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self.radius</a:t>
            </a:r>
            <a:endParaRPr lang="en-US" altLang="ko-KR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return </a:t>
            </a:r>
            <a:r>
              <a:rPr lang="en-US" altLang="ko-KR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circle_perimeter</a:t>
            </a:r>
            <a:endParaRPr lang="en-US" altLang="ko-KR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67340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 bwMode="auto">
          <a:xfrm>
            <a:off x="179512" y="188640"/>
            <a:ext cx="7704137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>
                <a:solidFill>
                  <a:srgbClr val="7E040B"/>
                </a:solidFill>
              </a:rPr>
              <a:t>2.</a:t>
            </a:r>
            <a:r>
              <a:rPr lang="en-US" altLang="ko-KR">
                <a:solidFill>
                  <a:schemeClr val="tx1"/>
                </a:solidFill>
              </a:rPr>
              <a:t> </a:t>
            </a:r>
            <a:r>
              <a:rPr lang="ko-KR" altLang="en-US">
                <a:solidFill>
                  <a:schemeClr val="tx1"/>
                </a:solidFill>
              </a:rPr>
              <a:t>객체 지향 프로그래밍과 클래스 작성하기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51520" y="1052736"/>
            <a:ext cx="8352928" cy="4896544"/>
          </a:xfrm>
        </p:spPr>
        <p:txBody>
          <a:bodyPr/>
          <a:lstStyle/>
          <a:p>
            <a:pPr latinLnBrk="0">
              <a:lnSpc>
                <a:spcPct val="150000"/>
              </a:lnSpc>
              <a:buClr>
                <a:srgbClr val="404447"/>
              </a:buClr>
              <a:buSzPct val="80000"/>
              <a:buFont typeface="Wingdings" panose="05000000000000000000" pitchFamily="2" charset="2"/>
              <a:buChar char="u"/>
              <a:defRPr/>
            </a:pPr>
            <a:r>
              <a:rPr lang="ko-KR" altLang="en-US" sz="2400" b="1">
                <a:solidFill>
                  <a:srgbClr val="7E040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예제 </a:t>
            </a:r>
            <a:r>
              <a:rPr lang="en-US" altLang="ko-KR" sz="2400" b="1">
                <a:solidFill>
                  <a:srgbClr val="7E040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 </a:t>
            </a:r>
            <a:r>
              <a:rPr lang="ko-KR" altLang="en-US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</a:t>
            </a:r>
            <a:r>
              <a:rPr lang="en-US" altLang="ko-KR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(circle)</a:t>
            </a:r>
            <a:r>
              <a:rPr lang="ko-KR" altLang="en-US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객체로 표현하기</a:t>
            </a:r>
            <a:endParaRPr lang="en-US" altLang="ko-KR" sz="24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7E3D9E-B143-450D-B523-FFA19F16DCA1}" type="slidenum">
              <a:rPr lang="en-US" altLang="ko-KR" smtClean="0">
                <a:solidFill>
                  <a:schemeClr val="tx1"/>
                </a:solidFill>
              </a:rPr>
              <a:pPr/>
              <a:t>19</a:t>
            </a:fld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63688" y="1844824"/>
            <a:ext cx="5686172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# main</a:t>
            </a:r>
          </a:p>
          <a:p>
            <a:pPr algn="l"/>
            <a:endParaRPr lang="en-US" altLang="ko-KR" sz="2000" b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c1 = circle(5)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c2 = circle(10)</a:t>
            </a:r>
          </a:p>
          <a:p>
            <a:pPr algn="l"/>
            <a:endParaRPr lang="en-US" altLang="ko-KR" sz="2000" b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print('c1 area :', c1.area())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print('c1 perimeter :', c1.perimeter())</a:t>
            </a:r>
          </a:p>
          <a:p>
            <a:pPr algn="l"/>
            <a:endParaRPr lang="en-US" altLang="ko-KR" sz="2000" b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print('c2 area :', c2.area())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print('c2 perimeter :', c2.perimeter())</a:t>
            </a:r>
            <a:endParaRPr lang="ko-KR" altLang="en-US" sz="2000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5157192"/>
            <a:ext cx="5168576" cy="1368152"/>
          </a:xfrm>
          <a:prstGeom prst="rect">
            <a:avLst/>
          </a:prstGeom>
          <a:noFill/>
          <a:ln w="9525">
            <a:solidFill>
              <a:srgbClr val="313437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5113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 bwMode="auto">
          <a:xfrm>
            <a:off x="179512" y="188640"/>
            <a:ext cx="7704137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>
                <a:solidFill>
                  <a:schemeClr val="tx1"/>
                </a:solidFill>
              </a:rPr>
              <a:t>목차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3568" y="1412776"/>
            <a:ext cx="7704137" cy="4248150"/>
          </a:xfrm>
        </p:spPr>
        <p:txBody>
          <a:bodyPr/>
          <a:lstStyle/>
          <a:p>
            <a:pPr marL="514350" indent="-514350">
              <a:lnSpc>
                <a:spcPct val="150000"/>
              </a:lnSpc>
              <a:spcBef>
                <a:spcPct val="0"/>
              </a:spcBef>
              <a:buClr>
                <a:srgbClr val="7D0000"/>
              </a:buClr>
              <a:buFont typeface="+mj-lt"/>
              <a:buAutoNum type="arabicPeriod"/>
              <a:defRPr/>
            </a:pPr>
            <a:r>
              <a:rPr lang="ko-KR" altLang="en-US" sz="28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추상화 개념</a:t>
            </a:r>
            <a:endParaRPr lang="en-US" altLang="ko-KR" sz="28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14350" indent="-514350">
              <a:lnSpc>
                <a:spcPct val="150000"/>
              </a:lnSpc>
              <a:spcBef>
                <a:spcPct val="0"/>
              </a:spcBef>
              <a:buClr>
                <a:srgbClr val="7D0000"/>
              </a:buClr>
              <a:buFont typeface="+mj-lt"/>
              <a:buAutoNum type="arabicPeriod"/>
              <a:defRPr/>
            </a:pPr>
            <a:r>
              <a:rPr lang="ko-KR" altLang="en-US" sz="28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객체 지향 프로그래밍과</a:t>
            </a:r>
            <a:r>
              <a:rPr lang="en-US" altLang="ko-KR" sz="28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8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클래스 작성하기</a:t>
            </a:r>
            <a:endParaRPr lang="en-US" altLang="ko-KR" sz="28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14350" indent="-514350">
              <a:lnSpc>
                <a:spcPct val="150000"/>
              </a:lnSpc>
              <a:spcBef>
                <a:spcPct val="0"/>
              </a:spcBef>
              <a:buClr>
                <a:srgbClr val="7D0000"/>
              </a:buClr>
              <a:buFont typeface="+mj-lt"/>
              <a:buAutoNum type="arabicPeriod"/>
              <a:defRPr/>
            </a:pPr>
            <a:r>
              <a:rPr lang="ko-KR" altLang="en-US" sz="28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연산자 중복</a:t>
            </a:r>
            <a:endParaRPr lang="en-US" altLang="ko-KR" sz="28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7E3D9E-B143-450D-B523-FFA19F16DCA1}" type="slidenum">
              <a:rPr lang="en-US" altLang="ko-KR" smtClean="0">
                <a:solidFill>
                  <a:srgbClr val="000000"/>
                </a:solidFill>
              </a:rPr>
              <a:pPr/>
              <a:t>2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98687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 bwMode="auto">
          <a:xfrm>
            <a:off x="179512" y="188640"/>
            <a:ext cx="7704137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>
                <a:solidFill>
                  <a:srgbClr val="7E040B"/>
                </a:solidFill>
              </a:rPr>
              <a:t>2.</a:t>
            </a:r>
            <a:r>
              <a:rPr lang="en-US" altLang="ko-KR">
                <a:solidFill>
                  <a:schemeClr val="tx1"/>
                </a:solidFill>
              </a:rPr>
              <a:t> </a:t>
            </a:r>
            <a:r>
              <a:rPr lang="ko-KR" altLang="en-US">
                <a:solidFill>
                  <a:schemeClr val="tx1"/>
                </a:solidFill>
              </a:rPr>
              <a:t>객체 지향 프로그래밍과 클래스 작성하기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51520" y="1052736"/>
            <a:ext cx="8352928" cy="4896544"/>
          </a:xfrm>
        </p:spPr>
        <p:txBody>
          <a:bodyPr/>
          <a:lstStyle/>
          <a:p>
            <a:pPr latinLnBrk="0">
              <a:lnSpc>
                <a:spcPct val="150000"/>
              </a:lnSpc>
              <a:buClr>
                <a:srgbClr val="404447"/>
              </a:buClr>
              <a:buSzPct val="80000"/>
              <a:buFont typeface="Wingdings" panose="05000000000000000000" pitchFamily="2" charset="2"/>
              <a:buChar char="u"/>
              <a:defRPr/>
            </a:pPr>
            <a:r>
              <a:rPr lang="ko-KR" altLang="en-US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소멸자 </a:t>
            </a:r>
            <a:r>
              <a:rPr lang="en-US" altLang="ko-KR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객체가 소멸될 때 자동으로 호출되는 메소드</a:t>
            </a:r>
            <a:endParaRPr lang="en-US" altLang="ko-KR" sz="28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0">
              <a:lnSpc>
                <a:spcPct val="150000"/>
              </a:lnSpc>
              <a:buClr>
                <a:srgbClr val="404447"/>
              </a:buClr>
              <a:buSzPct val="80000"/>
              <a:buFont typeface="Wingdings" panose="05000000000000000000" pitchFamily="2" charset="2"/>
              <a:buChar char="u"/>
              <a:defRPr/>
            </a:pPr>
            <a:endParaRPr lang="en-US" altLang="ko-KR" sz="24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7E3D9E-B143-450D-B523-FFA19F16DCA1}" type="slidenum">
              <a:rPr lang="en-US" altLang="ko-KR" smtClean="0">
                <a:solidFill>
                  <a:schemeClr val="tx1"/>
                </a:solidFill>
              </a:rPr>
              <a:pPr/>
              <a:t>20</a:t>
            </a:fld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55576" y="1772816"/>
            <a:ext cx="7814960" cy="255454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class Test: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	def __init__(self):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		self.value = 100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		print("created with value :", self.value)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	def </a:t>
            </a:r>
            <a:r>
              <a:rPr lang="en-US" altLang="ko-KR" sz="2000" b="1">
                <a:solidFill>
                  <a:srgbClr val="7E040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__del__</a:t>
            </a:r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(self):  </a:t>
            </a:r>
            <a:r>
              <a:rPr lang="en-US" altLang="ko-KR" sz="1600" b="1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# </a:t>
            </a:r>
            <a:r>
              <a:rPr lang="ko-KR" altLang="en-US" sz="1600" b="1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소멸자</a:t>
            </a:r>
            <a:r>
              <a:rPr lang="en-US" altLang="ko-KR" sz="1600" b="1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 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		print("deleted with value :", self.value)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	def set(self, v):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		self.value = v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0270" y="4581128"/>
            <a:ext cx="3570208" cy="1323439"/>
          </a:xfrm>
          <a:prstGeom prst="rect">
            <a:avLst/>
          </a:prstGeom>
          <a:noFill/>
          <a:ln>
            <a:solidFill>
              <a:srgbClr val="7E040B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&gt;&gt;&gt; x = Test()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created with value : 100</a:t>
            </a:r>
          </a:p>
          <a:p>
            <a:pPr algn="l"/>
            <a:endParaRPr lang="en-US" altLang="ko-KR" sz="2000" b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&gt;&gt;&gt; x.set(200)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3635896" y="4581128"/>
            <a:ext cx="5184576" cy="1015663"/>
          </a:xfrm>
          <a:prstGeom prst="rect">
            <a:avLst/>
          </a:prstGeom>
          <a:ln>
            <a:solidFill>
              <a:srgbClr val="7E040B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&gt;&gt;&gt; x = Test()  </a:t>
            </a:r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# </a:t>
            </a:r>
            <a:r>
              <a:rPr lang="ko-KR" altLang="en-US" sz="2000" b="1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새로 객체를 생성함</a:t>
            </a:r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.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created with value : 100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deleted with value : 200</a:t>
            </a:r>
            <a:endParaRPr lang="ko-KR" altLang="en-US" sz="2000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635896" y="5661248"/>
            <a:ext cx="5256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b="1">
                <a:latin typeface="맑은 고딕" panose="020B0503020000020004" pitchFamily="50" charset="-127"/>
                <a:ea typeface="맑은 고딕" panose="020B0503020000020004" pitchFamily="50" charset="-127"/>
              </a:rPr>
              <a:t>새로 객체를 생성할 때 </a:t>
            </a:r>
            <a:r>
              <a:rPr lang="en-US" altLang="ko-KR" b="1">
                <a:latin typeface="맑은 고딕" panose="020B0503020000020004" pitchFamily="50" charset="-127"/>
                <a:ea typeface="맑은 고딕" panose="020B0503020000020004" pitchFamily="50" charset="-127"/>
              </a:rPr>
              <a:t>x </a:t>
            </a:r>
            <a:r>
              <a:rPr lang="ko-KR" altLang="en-US" b="1">
                <a:latin typeface="맑은 고딕" panose="020B0503020000020004" pitchFamily="50" charset="-127"/>
                <a:ea typeface="맑은 고딕" panose="020B0503020000020004" pitchFamily="50" charset="-127"/>
              </a:rPr>
              <a:t>가 가리키던 이전 객체가 소멸된다</a:t>
            </a:r>
            <a:r>
              <a:rPr lang="en-US" altLang="ko-KR" b="1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b="1">
                <a:latin typeface="맑은 고딕" panose="020B0503020000020004" pitchFamily="50" charset="-127"/>
                <a:ea typeface="맑은 고딕" panose="020B0503020000020004" pitchFamily="50" charset="-127"/>
              </a:rPr>
              <a:t>이 때 자동으로 소멸자가 호출됨</a:t>
            </a:r>
            <a:r>
              <a:rPr lang="en-US" altLang="ko-KR" b="1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250682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 bwMode="auto">
          <a:xfrm>
            <a:off x="179512" y="188640"/>
            <a:ext cx="7704137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>
                <a:solidFill>
                  <a:srgbClr val="7E040B"/>
                </a:solidFill>
              </a:rPr>
              <a:t>2.</a:t>
            </a:r>
            <a:r>
              <a:rPr lang="en-US" altLang="ko-KR">
                <a:solidFill>
                  <a:schemeClr val="tx1"/>
                </a:solidFill>
              </a:rPr>
              <a:t> </a:t>
            </a:r>
            <a:r>
              <a:rPr lang="ko-KR" altLang="en-US">
                <a:solidFill>
                  <a:schemeClr val="tx1"/>
                </a:solidFill>
              </a:rPr>
              <a:t>객체 지향 프로그래밍과 클래스 작성하기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51520" y="1052736"/>
            <a:ext cx="8352928" cy="4896544"/>
          </a:xfrm>
        </p:spPr>
        <p:txBody>
          <a:bodyPr/>
          <a:lstStyle/>
          <a:p>
            <a:pPr latinLnBrk="0">
              <a:lnSpc>
                <a:spcPct val="150000"/>
              </a:lnSpc>
              <a:buClr>
                <a:srgbClr val="404447"/>
              </a:buClr>
              <a:buSzPct val="80000"/>
              <a:buFont typeface="Wingdings" panose="05000000000000000000" pitchFamily="2" charset="2"/>
              <a:buChar char="u"/>
              <a:defRPr/>
            </a:pPr>
            <a:r>
              <a:rPr lang="ko-KR" altLang="en-US" sz="2400" b="1">
                <a:solidFill>
                  <a:srgbClr val="7E040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예제 </a:t>
            </a:r>
            <a:r>
              <a:rPr lang="en-US" altLang="ko-KR" sz="2400" b="1">
                <a:solidFill>
                  <a:srgbClr val="7E040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 </a:t>
            </a:r>
            <a:r>
              <a:rPr lang="ko-KR" altLang="en-US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 </a:t>
            </a:r>
            <a:r>
              <a:rPr lang="en-US" altLang="ko-KR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서강이</a:t>
            </a:r>
            <a:r>
              <a:rPr lang="en-US" altLang="ko-KR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’</a:t>
            </a:r>
            <a:r>
              <a:rPr lang="ko-KR" altLang="en-US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학번이 </a:t>
            </a:r>
            <a:r>
              <a:rPr lang="en-US" altLang="ko-KR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20160000</a:t>
            </a:r>
            <a:r>
              <a:rPr lang="ko-KR" altLang="en-US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이고 이번에 영어 시험에 </a:t>
            </a:r>
            <a:r>
              <a:rPr lang="en-US" altLang="ko-KR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95</a:t>
            </a:r>
            <a:r>
              <a:rPr lang="ko-KR" altLang="en-US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점을 받았어요</a:t>
            </a:r>
            <a:r>
              <a:rPr lang="en-US" altLang="ko-KR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0" indent="0" latinLnBrk="0">
              <a:lnSpc>
                <a:spcPct val="150000"/>
              </a:lnSpc>
              <a:buClr>
                <a:srgbClr val="404447"/>
              </a:buClr>
              <a:buSzPct val="80000"/>
              <a:buNone/>
              <a:defRPr/>
            </a:pPr>
            <a:r>
              <a:rPr lang="en-US" altLang="ko-KR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나를 객체로 만들어 주세요</a:t>
            </a:r>
            <a:r>
              <a:rPr lang="en-US" altLang="ko-KR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!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7E3D9E-B143-450D-B523-FFA19F16DCA1}" type="slidenum">
              <a:rPr lang="en-US" altLang="ko-KR" smtClean="0">
                <a:solidFill>
                  <a:schemeClr val="tx1"/>
                </a:solidFill>
              </a:rPr>
              <a:pPr/>
              <a:t>21</a:t>
            </a:fld>
            <a:endParaRPr lang="en-US" altLang="ko-KR">
              <a:solidFill>
                <a:schemeClr val="tx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1700808"/>
            <a:ext cx="1714500" cy="485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403648" y="3068960"/>
            <a:ext cx="151216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latinLnBrk="0">
              <a:lnSpc>
                <a:spcPct val="150000"/>
              </a:lnSpc>
              <a:buClr>
                <a:srgbClr val="404447"/>
              </a:buClr>
              <a:buSzPct val="80000"/>
              <a:defRPr/>
            </a:pPr>
            <a:r>
              <a:rPr lang="en-US" altLang="ko-KR" sz="2200" b="1">
                <a:latin typeface="맑은 고딕" panose="020B0503020000020004" pitchFamily="50" charset="-127"/>
                <a:ea typeface="맑은 고딕" panose="020B0503020000020004" pitchFamily="50" charset="-127"/>
              </a:rPr>
              <a:t>&lt; </a:t>
            </a:r>
            <a:r>
              <a:rPr lang="ko-KR" altLang="en-US" sz="2200" b="1">
                <a:latin typeface="맑은 고딕" panose="020B0503020000020004" pitchFamily="50" charset="-127"/>
                <a:ea typeface="맑은 고딕" panose="020B0503020000020004" pitchFamily="50" charset="-127"/>
              </a:rPr>
              <a:t>속성 </a:t>
            </a:r>
            <a:r>
              <a:rPr lang="en-US" altLang="ko-KR" sz="2200" b="1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pPr algn="l" latinLnBrk="0">
              <a:lnSpc>
                <a:spcPct val="150000"/>
              </a:lnSpc>
              <a:buClr>
                <a:srgbClr val="404447"/>
              </a:buClr>
              <a:buSzPct val="80000"/>
              <a:defRPr/>
            </a:pPr>
            <a:r>
              <a:rPr lang="ko-KR" altLang="en-US" sz="2200" b="1">
                <a:latin typeface="맑은 고딕" panose="020B0503020000020004" pitchFamily="50" charset="-127"/>
                <a:ea typeface="맑은 고딕" panose="020B0503020000020004" pitchFamily="50" charset="-127"/>
              </a:rPr>
              <a:t>학번</a:t>
            </a:r>
            <a:endParaRPr lang="en-US" altLang="ko-KR" sz="22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 latinLnBrk="0">
              <a:lnSpc>
                <a:spcPct val="150000"/>
              </a:lnSpc>
              <a:buClr>
                <a:srgbClr val="404447"/>
              </a:buClr>
              <a:buSzPct val="80000"/>
              <a:defRPr/>
            </a:pPr>
            <a:r>
              <a:rPr lang="ko-KR" altLang="en-US" sz="2200" b="1">
                <a:latin typeface="맑은 고딕" panose="020B0503020000020004" pitchFamily="50" charset="-127"/>
                <a:ea typeface="맑은 고딕" panose="020B0503020000020004" pitchFamily="50" charset="-127"/>
              </a:rPr>
              <a:t>이름</a:t>
            </a:r>
            <a:endParaRPr lang="en-US" altLang="ko-KR" sz="22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 latinLnBrk="0">
              <a:lnSpc>
                <a:spcPct val="150000"/>
              </a:lnSpc>
              <a:buClr>
                <a:srgbClr val="404447"/>
              </a:buClr>
              <a:buSzPct val="80000"/>
              <a:defRPr/>
            </a:pPr>
            <a:r>
              <a:rPr lang="ko-KR" altLang="en-US" sz="2200" b="1">
                <a:latin typeface="맑은 고딕" panose="020B0503020000020004" pitchFamily="50" charset="-127"/>
                <a:ea typeface="맑은 고딕" panose="020B0503020000020004" pitchFamily="50" charset="-127"/>
              </a:rPr>
              <a:t>영어 성적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96296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 bwMode="auto">
          <a:xfrm>
            <a:off x="179512" y="188640"/>
            <a:ext cx="7704137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>
                <a:solidFill>
                  <a:srgbClr val="7E040B"/>
                </a:solidFill>
              </a:rPr>
              <a:t>2.</a:t>
            </a:r>
            <a:r>
              <a:rPr lang="en-US" altLang="ko-KR">
                <a:solidFill>
                  <a:schemeClr val="tx1"/>
                </a:solidFill>
              </a:rPr>
              <a:t> </a:t>
            </a:r>
            <a:r>
              <a:rPr lang="ko-KR" altLang="en-US">
                <a:solidFill>
                  <a:schemeClr val="tx1"/>
                </a:solidFill>
              </a:rPr>
              <a:t>객체 지향 프로그래밍과 클래스 작성하기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7E3D9E-B143-450D-B523-FFA19F16DCA1}" type="slidenum">
              <a:rPr lang="en-US" altLang="ko-KR" smtClean="0">
                <a:solidFill>
                  <a:schemeClr val="tx1"/>
                </a:solidFill>
              </a:rPr>
              <a:pPr/>
              <a:t>22</a:t>
            </a:fld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47664" y="1052736"/>
            <a:ext cx="6264696" cy="40934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class Student: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    def __init__(self, no, name, score):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        self.no = no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        self.name = name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        self.score = score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    def printStudent(self):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        print("no    :", self.no)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        print("name  :", self.name)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        print("score :", self.score)</a:t>
            </a:r>
          </a:p>
          <a:p>
            <a:pPr algn="l"/>
            <a:endParaRPr lang="en-US" altLang="ko-KR" sz="2000" b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# main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s = Student(20160000, '</a:t>
            </a:r>
            <a:r>
              <a:rPr lang="ko-KR" altLang="en-US" sz="2000" b="1">
                <a:latin typeface="Consolas" panose="020B0609020204030204" pitchFamily="49" charset="0"/>
                <a:cs typeface="Consolas" panose="020B0609020204030204" pitchFamily="49" charset="0"/>
              </a:rPr>
              <a:t>서강이</a:t>
            </a:r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', 95)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s.printStudent()</a:t>
            </a:r>
            <a:endParaRPr lang="ko-KR" altLang="en-US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5445224"/>
            <a:ext cx="2422554" cy="864096"/>
          </a:xfrm>
          <a:prstGeom prst="rect">
            <a:avLst/>
          </a:prstGeom>
          <a:noFill/>
          <a:ln w="9525">
            <a:solidFill>
              <a:srgbClr val="7E040B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24282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 bwMode="auto">
          <a:xfrm>
            <a:off x="179512" y="188640"/>
            <a:ext cx="7704137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>
                <a:solidFill>
                  <a:srgbClr val="7E040B"/>
                </a:solidFill>
              </a:rPr>
              <a:t>2.</a:t>
            </a:r>
            <a:r>
              <a:rPr lang="en-US" altLang="ko-KR">
                <a:solidFill>
                  <a:schemeClr val="tx1"/>
                </a:solidFill>
              </a:rPr>
              <a:t> </a:t>
            </a:r>
            <a:r>
              <a:rPr lang="ko-KR" altLang="en-US">
                <a:solidFill>
                  <a:schemeClr val="tx1"/>
                </a:solidFill>
              </a:rPr>
              <a:t>객체 지향 프로그래밍과 클래스 작성하기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7E3D9E-B143-450D-B523-FFA19F16DCA1}" type="slidenum">
              <a:rPr lang="en-US" altLang="ko-KR" smtClean="0">
                <a:solidFill>
                  <a:schemeClr val="tx1"/>
                </a:solidFill>
              </a:rPr>
              <a:pPr/>
              <a:t>23</a:t>
            </a:fld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1772816"/>
            <a:ext cx="8507457" cy="4247317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import datetime</a:t>
            </a:r>
          </a:p>
          <a:p>
            <a:pPr algn="l"/>
            <a:endParaRPr lang="en-US" altLang="ko-KR" sz="1000" b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class Person :</a:t>
            </a:r>
          </a:p>
          <a:p>
            <a:pPr algn="l"/>
            <a:r>
              <a:rPr lang="en-US" altLang="ko-KR" sz="1000" b="1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    def __init__(self, name):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        self.name = name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        self.birthday = None</a:t>
            </a:r>
          </a:p>
          <a:p>
            <a:pPr algn="l"/>
            <a:endParaRPr lang="en-US" altLang="ko-KR" sz="1000" b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    def setBirthday(self, birthDate):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        self.birthday = birthDate</a:t>
            </a:r>
          </a:p>
          <a:p>
            <a:pPr algn="l"/>
            <a:r>
              <a:rPr lang="en-US" altLang="ko-KR" sz="1000" b="1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    def getAge(self):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        return (datetime.date.today() - self.birthday).days</a:t>
            </a:r>
          </a:p>
          <a:p>
            <a:pPr algn="l"/>
            <a:endParaRPr lang="en-US" altLang="ko-KR" sz="1000" b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    def getName(self):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        return self.name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idx="1"/>
          </p:nvPr>
        </p:nvSpPr>
        <p:spPr>
          <a:xfrm>
            <a:off x="395536" y="980728"/>
            <a:ext cx="8352928" cy="4896544"/>
          </a:xfrm>
        </p:spPr>
        <p:txBody>
          <a:bodyPr/>
          <a:lstStyle/>
          <a:p>
            <a:pPr latinLnBrk="0">
              <a:lnSpc>
                <a:spcPct val="150000"/>
              </a:lnSpc>
              <a:buClr>
                <a:srgbClr val="404447"/>
              </a:buClr>
              <a:buSzPct val="80000"/>
              <a:buFont typeface="Wingdings" panose="05000000000000000000" pitchFamily="2" charset="2"/>
              <a:buChar char="u"/>
              <a:defRPr/>
            </a:pPr>
            <a:r>
              <a:rPr lang="ko-KR" altLang="en-US" sz="2400" b="1">
                <a:solidFill>
                  <a:srgbClr val="7E040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예제 </a:t>
            </a:r>
            <a:r>
              <a:rPr lang="en-US" altLang="ko-KR" sz="2400" b="1">
                <a:solidFill>
                  <a:srgbClr val="7E040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en-US" altLang="ko-KR" sz="24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217460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 bwMode="auto">
          <a:xfrm>
            <a:off x="179512" y="188640"/>
            <a:ext cx="7704137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>
                <a:solidFill>
                  <a:srgbClr val="7E040B"/>
                </a:solidFill>
              </a:rPr>
              <a:t>2.</a:t>
            </a:r>
            <a:r>
              <a:rPr lang="en-US" altLang="ko-KR">
                <a:solidFill>
                  <a:schemeClr val="tx1"/>
                </a:solidFill>
              </a:rPr>
              <a:t> </a:t>
            </a:r>
            <a:r>
              <a:rPr lang="ko-KR" altLang="en-US">
                <a:solidFill>
                  <a:schemeClr val="tx1"/>
                </a:solidFill>
              </a:rPr>
              <a:t>객체 지향 프로그래밍과 클래스 작성하기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7E3D9E-B143-450D-B523-FFA19F16DCA1}" type="slidenum">
              <a:rPr lang="en-US" altLang="ko-KR" smtClean="0">
                <a:solidFill>
                  <a:schemeClr val="tx1"/>
                </a:solidFill>
              </a:rPr>
              <a:pPr/>
              <a:t>24</a:t>
            </a:fld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67544" y="1484784"/>
            <a:ext cx="6391493" cy="3785652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me = Person('Taylor Swift')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him = Person('Barack Hussein Obama')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her = Person('Hillary Cliton')</a:t>
            </a:r>
          </a:p>
          <a:p>
            <a:pPr algn="l"/>
            <a:endParaRPr lang="en-US" altLang="ko-KR" sz="2000" b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me.setBirthday(datetime.date(1989, 12, 13))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him.setBirthday(datetime.date(1961, 8, 4))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her.setBirthday(datetime.date(1947, 10, 26))</a:t>
            </a:r>
          </a:p>
          <a:p>
            <a:pPr algn="l"/>
            <a:endParaRPr lang="en-US" altLang="ko-KR" sz="2000" b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personList = [me, him, her]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for p in personList: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    print(p.getName(), ':', p.getAge())</a:t>
            </a:r>
          </a:p>
          <a:p>
            <a:pPr algn="l"/>
            <a:endParaRPr lang="en-US" altLang="ko-KR" sz="2000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83483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 bwMode="auto">
          <a:xfrm>
            <a:off x="179512" y="188640"/>
            <a:ext cx="7704137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>
                <a:solidFill>
                  <a:srgbClr val="7E040B"/>
                </a:solidFill>
              </a:rPr>
              <a:t>2.</a:t>
            </a:r>
            <a:r>
              <a:rPr lang="en-US" altLang="ko-KR">
                <a:solidFill>
                  <a:schemeClr val="tx1"/>
                </a:solidFill>
              </a:rPr>
              <a:t> </a:t>
            </a:r>
            <a:r>
              <a:rPr lang="ko-KR" altLang="en-US">
                <a:solidFill>
                  <a:schemeClr val="tx1"/>
                </a:solidFill>
              </a:rPr>
              <a:t>객체 지향 프로그래밍과 클래스 작성하기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7E3D9E-B143-450D-B523-FFA19F16DCA1}" type="slidenum">
              <a:rPr lang="en-US" altLang="ko-KR" smtClean="0">
                <a:solidFill>
                  <a:schemeClr val="tx1"/>
                </a:solidFill>
              </a:rPr>
              <a:pPr/>
              <a:t>25</a:t>
            </a:fld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27584" y="1844824"/>
            <a:ext cx="5686172" cy="4401205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import time</a:t>
            </a:r>
          </a:p>
          <a:p>
            <a:pPr algn="l"/>
            <a:endParaRPr lang="en-US" altLang="ko-KR" sz="2000" b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class Life: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    def __init__(self):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        self.birth = time.ctime()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        print('Birthday', self.birth)</a:t>
            </a:r>
          </a:p>
          <a:p>
            <a:pPr algn="l"/>
            <a:endParaRPr lang="en-US" altLang="ko-KR" sz="2000" b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    def __del__(self):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        print('Deathday', time.ctime())</a:t>
            </a:r>
          </a:p>
          <a:p>
            <a:pPr algn="l"/>
            <a:endParaRPr lang="en-US" altLang="ko-KR" sz="2000" b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# main</a:t>
            </a:r>
          </a:p>
          <a:p>
            <a:pPr algn="l"/>
            <a:endParaRPr lang="en-US" altLang="ko-KR" sz="2000" b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life = Life()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del life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idx="1"/>
          </p:nvPr>
        </p:nvSpPr>
        <p:spPr>
          <a:xfrm>
            <a:off x="251520" y="1052736"/>
            <a:ext cx="8352928" cy="936104"/>
          </a:xfrm>
        </p:spPr>
        <p:txBody>
          <a:bodyPr/>
          <a:lstStyle/>
          <a:p>
            <a:pPr latinLnBrk="0">
              <a:lnSpc>
                <a:spcPct val="150000"/>
              </a:lnSpc>
              <a:buClr>
                <a:srgbClr val="404447"/>
              </a:buClr>
              <a:buSzPct val="80000"/>
              <a:buFont typeface="Wingdings" panose="05000000000000000000" pitchFamily="2" charset="2"/>
              <a:buChar char="u"/>
              <a:defRPr/>
            </a:pPr>
            <a:r>
              <a:rPr lang="ko-KR" altLang="en-US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생성자와 소멸자</a:t>
            </a:r>
            <a:endParaRPr lang="en-US" altLang="ko-KR" sz="24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모서리가 둥근 직사각형 6"/>
          <p:cNvSpPr/>
          <p:nvPr/>
        </p:nvSpPr>
        <p:spPr bwMode="auto">
          <a:xfrm>
            <a:off x="755576" y="2348880"/>
            <a:ext cx="5760640" cy="2448272"/>
          </a:xfrm>
          <a:prstGeom prst="roundRect">
            <a:avLst/>
          </a:prstGeom>
          <a:noFill/>
          <a:ln w="28575" cap="flat" cmpd="sng" algn="ctr">
            <a:solidFill>
              <a:srgbClr val="7E040B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009328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 bwMode="auto">
          <a:xfrm>
            <a:off x="179512" y="188640"/>
            <a:ext cx="7704137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>
                <a:solidFill>
                  <a:srgbClr val="7E040B"/>
                </a:solidFill>
              </a:rPr>
              <a:t>2.</a:t>
            </a:r>
            <a:r>
              <a:rPr lang="en-US" altLang="ko-KR">
                <a:solidFill>
                  <a:schemeClr val="tx1"/>
                </a:solidFill>
              </a:rPr>
              <a:t> </a:t>
            </a:r>
            <a:r>
              <a:rPr lang="ko-KR" altLang="en-US">
                <a:solidFill>
                  <a:schemeClr val="tx1"/>
                </a:solidFill>
              </a:rPr>
              <a:t>객체 지향 프로그래밍과 클래스 작성하기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7E3D9E-B143-450D-B523-FFA19F16DCA1}" type="slidenum">
              <a:rPr lang="en-US" altLang="ko-KR" smtClean="0">
                <a:solidFill>
                  <a:schemeClr val="tx1"/>
                </a:solidFill>
              </a:rPr>
              <a:pPr/>
              <a:t>26</a:t>
            </a:fld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27584" y="1844824"/>
            <a:ext cx="4416594" cy="3785652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class Person: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    name = "default"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p1 = Person()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p2 = Person()</a:t>
            </a:r>
          </a:p>
          <a:p>
            <a:pPr algn="l"/>
            <a:endParaRPr lang="en-US" altLang="ko-KR" sz="2000" b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print("p1's name : ", p1.name)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print("p2's name : ", p2.name)</a:t>
            </a:r>
          </a:p>
          <a:p>
            <a:pPr algn="l"/>
            <a:endParaRPr lang="en-US" altLang="ko-KR" sz="2000" b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p1.name = "Alice"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print("p1's name : ", p1.name)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print("p2's name : ", p2.name)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idx="1"/>
          </p:nvPr>
        </p:nvSpPr>
        <p:spPr>
          <a:xfrm>
            <a:off x="251520" y="1052736"/>
            <a:ext cx="8352928" cy="936104"/>
          </a:xfrm>
        </p:spPr>
        <p:txBody>
          <a:bodyPr/>
          <a:lstStyle/>
          <a:p>
            <a:pPr latinLnBrk="0">
              <a:lnSpc>
                <a:spcPct val="150000"/>
              </a:lnSpc>
              <a:buClr>
                <a:srgbClr val="404447"/>
              </a:buClr>
              <a:buSzPct val="80000"/>
              <a:buFont typeface="Wingdings" panose="05000000000000000000" pitchFamily="2" charset="2"/>
              <a:buChar char="u"/>
              <a:defRPr/>
            </a:pPr>
            <a:r>
              <a:rPr lang="ko-KR" altLang="en-US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속성 </a:t>
            </a:r>
            <a:r>
              <a:rPr lang="en-US" altLang="ko-KR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멤버데이터</a:t>
            </a:r>
            <a:r>
              <a:rPr lang="en-US" altLang="ko-KR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추가하기</a:t>
            </a:r>
            <a:endParaRPr lang="en-US" altLang="ko-KR" sz="24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4005064"/>
            <a:ext cx="3230359" cy="1224136"/>
          </a:xfrm>
          <a:prstGeom prst="rect">
            <a:avLst/>
          </a:prstGeom>
          <a:noFill/>
          <a:ln w="9525">
            <a:solidFill>
              <a:srgbClr val="7E040B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모서리가 둥근 직사각형 3"/>
          <p:cNvSpPr/>
          <p:nvPr/>
        </p:nvSpPr>
        <p:spPr bwMode="auto">
          <a:xfrm>
            <a:off x="755576" y="1772816"/>
            <a:ext cx="3168352" cy="864096"/>
          </a:xfrm>
          <a:prstGeom prst="roundRect">
            <a:avLst/>
          </a:prstGeom>
          <a:noFill/>
          <a:ln w="28575" cap="flat" cmpd="sng" algn="ctr">
            <a:solidFill>
              <a:srgbClr val="7E040B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902298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 bwMode="auto">
          <a:xfrm>
            <a:off x="179512" y="188640"/>
            <a:ext cx="7704137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>
                <a:solidFill>
                  <a:srgbClr val="7E040B"/>
                </a:solidFill>
              </a:rPr>
              <a:t>2.</a:t>
            </a:r>
            <a:r>
              <a:rPr lang="en-US" altLang="ko-KR">
                <a:solidFill>
                  <a:schemeClr val="tx1"/>
                </a:solidFill>
              </a:rPr>
              <a:t> </a:t>
            </a:r>
            <a:r>
              <a:rPr lang="ko-KR" altLang="en-US">
                <a:solidFill>
                  <a:schemeClr val="tx1"/>
                </a:solidFill>
              </a:rPr>
              <a:t>객체 지향 프로그래밍과 클래스 작성하기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7E3D9E-B143-450D-B523-FFA19F16DCA1}" type="slidenum">
              <a:rPr lang="en-US" altLang="ko-KR" smtClean="0">
                <a:solidFill>
                  <a:schemeClr val="tx1"/>
                </a:solidFill>
              </a:rPr>
              <a:pPr/>
              <a:t>27</a:t>
            </a:fld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27584" y="1844824"/>
            <a:ext cx="3429144" cy="3785652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class Person: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    name = "default"</a:t>
            </a:r>
          </a:p>
          <a:p>
            <a:pPr algn="l"/>
            <a:endParaRPr lang="en-US" altLang="ko-KR" sz="2000" b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p1 = Person()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p2 = Person()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print(p1.name, p2.name)</a:t>
            </a:r>
          </a:p>
          <a:p>
            <a:pPr algn="l"/>
            <a:endParaRPr lang="en-US" altLang="ko-KR" sz="2000" b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Person.name = "Alice"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print(p1.name, p2.name)</a:t>
            </a:r>
          </a:p>
          <a:p>
            <a:pPr algn="l"/>
            <a:endParaRPr lang="en-US" altLang="ko-KR" sz="2000" b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p1.name = "Bob"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print(p1.name, p2.name)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idx="1"/>
          </p:nvPr>
        </p:nvSpPr>
        <p:spPr>
          <a:xfrm>
            <a:off x="251520" y="1052736"/>
            <a:ext cx="8352928" cy="936104"/>
          </a:xfrm>
        </p:spPr>
        <p:txBody>
          <a:bodyPr/>
          <a:lstStyle/>
          <a:p>
            <a:pPr latinLnBrk="0">
              <a:lnSpc>
                <a:spcPct val="150000"/>
              </a:lnSpc>
              <a:buClr>
                <a:srgbClr val="404447"/>
              </a:buClr>
              <a:buSzPct val="80000"/>
              <a:buFont typeface="Wingdings" panose="05000000000000000000" pitchFamily="2" charset="2"/>
              <a:buChar char="u"/>
              <a:defRPr/>
            </a:pPr>
            <a:r>
              <a:rPr lang="ko-KR" altLang="en-US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속성 </a:t>
            </a:r>
            <a:r>
              <a:rPr lang="en-US" altLang="ko-KR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멤버데이터</a:t>
            </a:r>
            <a:r>
              <a:rPr lang="en-US" altLang="ko-KR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동적 추가하기</a:t>
            </a:r>
            <a:endParaRPr lang="en-US" altLang="ko-KR" sz="24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4077072"/>
            <a:ext cx="2399115" cy="910009"/>
          </a:xfrm>
          <a:prstGeom prst="rect">
            <a:avLst/>
          </a:prstGeom>
          <a:noFill/>
          <a:ln w="9525">
            <a:solidFill>
              <a:srgbClr val="7E040B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8" name="모서리가 둥근 직사각형 7"/>
          <p:cNvSpPr/>
          <p:nvPr/>
        </p:nvSpPr>
        <p:spPr bwMode="auto">
          <a:xfrm>
            <a:off x="755576" y="1772816"/>
            <a:ext cx="3168352" cy="864096"/>
          </a:xfrm>
          <a:prstGeom prst="roundRect">
            <a:avLst/>
          </a:prstGeom>
          <a:noFill/>
          <a:ln w="28575" cap="flat" cmpd="sng" algn="ctr">
            <a:solidFill>
              <a:srgbClr val="7E040B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388026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 bwMode="auto">
          <a:xfrm>
            <a:off x="179512" y="188640"/>
            <a:ext cx="7704137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>
                <a:solidFill>
                  <a:srgbClr val="7E040B"/>
                </a:solidFill>
              </a:rPr>
              <a:t>3.</a:t>
            </a:r>
            <a:r>
              <a:rPr lang="en-US" altLang="ko-KR">
                <a:solidFill>
                  <a:schemeClr val="tx1"/>
                </a:solidFill>
              </a:rPr>
              <a:t> </a:t>
            </a:r>
            <a:r>
              <a:rPr lang="ko-KR" altLang="en-US">
                <a:solidFill>
                  <a:schemeClr val="tx1"/>
                </a:solidFill>
              </a:rPr>
              <a:t>연산자 중복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7E3D9E-B143-450D-B523-FFA19F16DCA1}" type="slidenum">
              <a:rPr lang="en-US" altLang="ko-KR" smtClean="0">
                <a:solidFill>
                  <a:schemeClr val="tx1"/>
                </a:solidFill>
              </a:rPr>
              <a:pPr/>
              <a:t>28</a:t>
            </a:fld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5" name="Content Placeholder 3"/>
          <p:cNvSpPr>
            <a:spLocks noGrp="1"/>
          </p:cNvSpPr>
          <p:nvPr>
            <p:ph idx="1"/>
          </p:nvPr>
        </p:nvSpPr>
        <p:spPr>
          <a:xfrm>
            <a:off x="251520" y="764704"/>
            <a:ext cx="8352928" cy="936104"/>
          </a:xfrm>
        </p:spPr>
        <p:txBody>
          <a:bodyPr/>
          <a:lstStyle/>
          <a:p>
            <a:pPr latinLnBrk="0">
              <a:lnSpc>
                <a:spcPct val="150000"/>
              </a:lnSpc>
              <a:buClr>
                <a:srgbClr val="404447"/>
              </a:buClr>
              <a:buSzPct val="80000"/>
              <a:buFont typeface="Wingdings" panose="05000000000000000000" pitchFamily="2" charset="2"/>
              <a:buChar char="u"/>
              <a:defRPr/>
            </a:pPr>
            <a:r>
              <a:rPr lang="ko-KR" altLang="en-US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수치 연산자 메소드</a:t>
            </a:r>
            <a:endParaRPr lang="en-US" altLang="ko-KR" sz="24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3882358"/>
              </p:ext>
            </p:extLst>
          </p:nvPr>
        </p:nvGraphicFramePr>
        <p:xfrm>
          <a:off x="1115616" y="1340768"/>
          <a:ext cx="6336704" cy="533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365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1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메소드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연산자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1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900" b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__add__(self,</a:t>
                      </a:r>
                      <a:r>
                        <a:rPr lang="en-US" altLang="ko-KR" sz="1900" b="1" baseline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other)</a:t>
                      </a:r>
                      <a:endParaRPr lang="ko-KR" altLang="en-US" sz="1900" b="1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</a:t>
                      </a:r>
                      <a:endParaRPr lang="ko-KR" altLang="en-US" sz="1900" b="1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1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900" b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__sub__(self,</a:t>
                      </a:r>
                      <a:r>
                        <a:rPr lang="en-US" altLang="ko-KR" sz="1900" b="1" baseline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other)</a:t>
                      </a:r>
                      <a:endParaRPr lang="ko-KR" altLang="en-US" sz="1900" b="1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  <a:endParaRPr lang="ko-KR" altLang="en-US" sz="1900" b="1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1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900" b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__mul__(self,</a:t>
                      </a:r>
                      <a:r>
                        <a:rPr lang="en-US" altLang="ko-KR" sz="1900" b="1" baseline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other)</a:t>
                      </a:r>
                      <a:endParaRPr lang="ko-KR" altLang="en-US" sz="1900" b="1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*</a:t>
                      </a:r>
                      <a:endParaRPr lang="ko-KR" altLang="en-US" sz="1900" b="1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1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900" b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__truediv__(self, other)</a:t>
                      </a:r>
                      <a:endParaRPr lang="ko-KR" altLang="en-US" sz="1900" b="1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</a:t>
                      </a:r>
                      <a:endParaRPr lang="ko-KR" altLang="en-US" sz="1900" b="1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1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900" b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__floordiv__(self, other)</a:t>
                      </a:r>
                      <a:endParaRPr lang="ko-KR" altLang="en-US" sz="1900" b="1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</a:t>
                      </a:r>
                      <a:endParaRPr lang="ko-KR" altLang="en-US" sz="1900" b="1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1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900" b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__mod__(self, other)</a:t>
                      </a:r>
                      <a:endParaRPr lang="ko-KR" altLang="en-US" sz="1900" b="1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%</a:t>
                      </a:r>
                      <a:endParaRPr lang="ko-KR" altLang="en-US" sz="1900" b="1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1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900" b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__divmod__(self, other)</a:t>
                      </a:r>
                      <a:endParaRPr lang="ko-KR" altLang="en-US" sz="1900" b="1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divmod()</a:t>
                      </a:r>
                      <a:endParaRPr lang="ko-KR" altLang="en-US" sz="1900" b="1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1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900" b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__pow__(self, other[, modulo])</a:t>
                      </a:r>
                      <a:endParaRPr lang="ko-KR" altLang="en-US" sz="1900" b="1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pow() **</a:t>
                      </a:r>
                      <a:endParaRPr lang="ko-KR" altLang="en-US" sz="1900" b="1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51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900" b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__lshift__(self, other)</a:t>
                      </a:r>
                      <a:endParaRPr lang="ko-KR" altLang="en-US" sz="1900" b="1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&lt;&lt;</a:t>
                      </a:r>
                      <a:endParaRPr lang="ko-KR" altLang="en-US" sz="1900" b="1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51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900" b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__rshift__(self, other)</a:t>
                      </a:r>
                      <a:endParaRPr lang="ko-KR" altLang="en-US" sz="1900" b="1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&gt;&gt;</a:t>
                      </a:r>
                      <a:endParaRPr lang="ko-KR" altLang="en-US" sz="1900" b="1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51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900" b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__and__(self, other)</a:t>
                      </a:r>
                      <a:endParaRPr lang="ko-KR" altLang="en-US" sz="1900" b="1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&amp;</a:t>
                      </a:r>
                      <a:endParaRPr lang="ko-KR" altLang="en-US" sz="1900" b="1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51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900" b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__xor__(self,</a:t>
                      </a:r>
                      <a:r>
                        <a:rPr lang="en-US" altLang="ko-KR" sz="1900" b="1" baseline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other)</a:t>
                      </a:r>
                      <a:endParaRPr lang="ko-KR" altLang="en-US" sz="1900" b="1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^</a:t>
                      </a:r>
                      <a:endParaRPr lang="ko-KR" altLang="en-US" sz="1900" b="1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651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900" b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__or__(self,</a:t>
                      </a:r>
                      <a:r>
                        <a:rPr lang="en-US" altLang="ko-KR" sz="1900" b="1" baseline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other)</a:t>
                      </a:r>
                      <a:endParaRPr lang="ko-KR" altLang="en-US" sz="1900" b="1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|</a:t>
                      </a:r>
                      <a:endParaRPr lang="ko-KR" altLang="en-US" sz="1900" b="1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82412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 bwMode="auto">
          <a:xfrm>
            <a:off x="179512" y="188640"/>
            <a:ext cx="7704137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>
                <a:solidFill>
                  <a:srgbClr val="7E040B"/>
                </a:solidFill>
              </a:rPr>
              <a:t>3.</a:t>
            </a:r>
            <a:r>
              <a:rPr lang="en-US" altLang="ko-KR">
                <a:solidFill>
                  <a:schemeClr val="tx1"/>
                </a:solidFill>
              </a:rPr>
              <a:t> </a:t>
            </a:r>
            <a:r>
              <a:rPr lang="ko-KR" altLang="en-US">
                <a:solidFill>
                  <a:schemeClr val="tx1"/>
                </a:solidFill>
              </a:rPr>
              <a:t>연산자 중복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7E3D9E-B143-450D-B523-FFA19F16DCA1}" type="slidenum">
              <a:rPr lang="en-US" altLang="ko-KR" smtClean="0">
                <a:solidFill>
                  <a:schemeClr val="tx1"/>
                </a:solidFill>
              </a:rPr>
              <a:pPr/>
              <a:t>29</a:t>
            </a:fld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1520" y="980728"/>
            <a:ext cx="7994496" cy="59400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900" b="1">
                <a:latin typeface="Consolas" panose="020B0609020204030204" pitchFamily="49" charset="0"/>
                <a:cs typeface="Consolas" panose="020B0609020204030204" pitchFamily="49" charset="0"/>
              </a:rPr>
              <a:t>class Point:</a:t>
            </a:r>
          </a:p>
          <a:p>
            <a:pPr algn="l"/>
            <a:r>
              <a:rPr lang="en-US" altLang="ko-KR" sz="1900" b="1">
                <a:latin typeface="Consolas" panose="020B0609020204030204" pitchFamily="49" charset="0"/>
                <a:cs typeface="Consolas" panose="020B0609020204030204" pitchFamily="49" charset="0"/>
              </a:rPr>
              <a:t>    def __init__(self, x=0, y=0):</a:t>
            </a:r>
          </a:p>
          <a:p>
            <a:pPr algn="l"/>
            <a:r>
              <a:rPr lang="en-US" altLang="ko-KR" sz="1900" b="1">
                <a:latin typeface="Consolas" panose="020B0609020204030204" pitchFamily="49" charset="0"/>
                <a:cs typeface="Consolas" panose="020B0609020204030204" pitchFamily="49" charset="0"/>
              </a:rPr>
              <a:t>        self.x = x</a:t>
            </a:r>
          </a:p>
          <a:p>
            <a:pPr algn="l"/>
            <a:r>
              <a:rPr lang="en-US" altLang="ko-KR" sz="1900" b="1">
                <a:latin typeface="Consolas" panose="020B0609020204030204" pitchFamily="49" charset="0"/>
                <a:cs typeface="Consolas" panose="020B0609020204030204" pitchFamily="49" charset="0"/>
              </a:rPr>
              <a:t>        self.y = y</a:t>
            </a:r>
          </a:p>
          <a:p>
            <a:pPr algn="l"/>
            <a:r>
              <a:rPr lang="en-US" altLang="ko-KR" sz="1900" b="1">
                <a:latin typeface="Consolas" panose="020B0609020204030204" pitchFamily="49" charset="0"/>
                <a:cs typeface="Consolas" panose="020B0609020204030204" pitchFamily="49" charset="0"/>
              </a:rPr>
              <a:t>    def set(self, x, y):</a:t>
            </a:r>
          </a:p>
          <a:p>
            <a:pPr algn="l"/>
            <a:r>
              <a:rPr lang="en-US" altLang="ko-KR" sz="1900" b="1">
                <a:latin typeface="Consolas" panose="020B0609020204030204" pitchFamily="49" charset="0"/>
                <a:cs typeface="Consolas" panose="020B0609020204030204" pitchFamily="49" charset="0"/>
              </a:rPr>
              <a:t>        self.x = x</a:t>
            </a:r>
          </a:p>
          <a:p>
            <a:pPr algn="l"/>
            <a:r>
              <a:rPr lang="en-US" altLang="ko-KR" sz="1900" b="1">
                <a:latin typeface="Consolas" panose="020B0609020204030204" pitchFamily="49" charset="0"/>
                <a:cs typeface="Consolas" panose="020B0609020204030204" pitchFamily="49" charset="0"/>
              </a:rPr>
              <a:t>        self.y = y</a:t>
            </a:r>
          </a:p>
          <a:p>
            <a:pPr algn="l"/>
            <a:r>
              <a:rPr lang="en-US" altLang="ko-KR" sz="1900" b="1">
                <a:latin typeface="Consolas" panose="020B0609020204030204" pitchFamily="49" charset="0"/>
                <a:cs typeface="Consolas" panose="020B0609020204030204" pitchFamily="49" charset="0"/>
              </a:rPr>
              <a:t>    def get(self):</a:t>
            </a:r>
          </a:p>
          <a:p>
            <a:pPr algn="l"/>
            <a:r>
              <a:rPr lang="en-US" altLang="ko-KR" sz="1900" b="1">
                <a:latin typeface="Consolas" panose="020B0609020204030204" pitchFamily="49" charset="0"/>
                <a:cs typeface="Consolas" panose="020B0609020204030204" pitchFamily="49" charset="0"/>
              </a:rPr>
              <a:t>        return "(" + str(self.x) + "," + str(self.y) + ")"</a:t>
            </a:r>
          </a:p>
          <a:p>
            <a:pPr algn="l"/>
            <a:r>
              <a:rPr lang="en-US" altLang="ko-KR" sz="1900" b="1">
                <a:latin typeface="Consolas" panose="020B0609020204030204" pitchFamily="49" charset="0"/>
                <a:cs typeface="Consolas" panose="020B0609020204030204" pitchFamily="49" charset="0"/>
              </a:rPr>
              <a:t>    def __add__(self, other):</a:t>
            </a:r>
          </a:p>
          <a:p>
            <a:pPr algn="l"/>
            <a:r>
              <a:rPr lang="en-US" altLang="ko-KR" sz="1900" b="1">
                <a:latin typeface="Consolas" panose="020B0609020204030204" pitchFamily="49" charset="0"/>
                <a:cs typeface="Consolas" panose="020B0609020204030204" pitchFamily="49" charset="0"/>
              </a:rPr>
              <a:t>        newX = self.x + other.x</a:t>
            </a:r>
          </a:p>
          <a:p>
            <a:pPr algn="l"/>
            <a:r>
              <a:rPr lang="en-US" altLang="ko-KR" sz="1900" b="1">
                <a:latin typeface="Consolas" panose="020B0609020204030204" pitchFamily="49" charset="0"/>
                <a:cs typeface="Consolas" panose="020B0609020204030204" pitchFamily="49" charset="0"/>
              </a:rPr>
              <a:t>        newY = self.y + other.y</a:t>
            </a:r>
          </a:p>
          <a:p>
            <a:pPr algn="l"/>
            <a:r>
              <a:rPr lang="en-US" altLang="ko-KR" sz="1900" b="1">
                <a:latin typeface="Consolas" panose="020B0609020204030204" pitchFamily="49" charset="0"/>
                <a:cs typeface="Consolas" panose="020B0609020204030204" pitchFamily="49" charset="0"/>
              </a:rPr>
              <a:t>        return Point(newX, newY)</a:t>
            </a:r>
          </a:p>
          <a:p>
            <a:pPr algn="l"/>
            <a:endParaRPr lang="en-US" altLang="ko-KR" sz="1000" b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altLang="ko-KR" sz="1900" b="1">
                <a:latin typeface="Consolas" panose="020B0609020204030204" pitchFamily="49" charset="0"/>
                <a:cs typeface="Consolas" panose="020B0609020204030204" pitchFamily="49" charset="0"/>
              </a:rPr>
              <a:t>p1 = Point(2,3)</a:t>
            </a:r>
          </a:p>
          <a:p>
            <a:pPr algn="l"/>
            <a:r>
              <a:rPr lang="en-US" altLang="ko-KR" sz="1900" b="1">
                <a:latin typeface="Consolas" panose="020B0609020204030204" pitchFamily="49" charset="0"/>
                <a:cs typeface="Consolas" panose="020B0609020204030204" pitchFamily="49" charset="0"/>
              </a:rPr>
              <a:t>p2 = Point(4,7)</a:t>
            </a:r>
          </a:p>
          <a:p>
            <a:pPr algn="l"/>
            <a:r>
              <a:rPr lang="en-US" altLang="ko-KR" sz="1900" b="1">
                <a:latin typeface="Consolas" panose="020B0609020204030204" pitchFamily="49" charset="0"/>
                <a:cs typeface="Consolas" panose="020B0609020204030204" pitchFamily="49" charset="0"/>
              </a:rPr>
              <a:t>p3 = p1 + p2</a:t>
            </a:r>
          </a:p>
          <a:p>
            <a:pPr algn="l"/>
            <a:r>
              <a:rPr lang="en-US" altLang="ko-KR" sz="1900" b="1">
                <a:latin typeface="Consolas" panose="020B0609020204030204" pitchFamily="49" charset="0"/>
                <a:cs typeface="Consolas" panose="020B0609020204030204" pitchFamily="49" charset="0"/>
              </a:rPr>
              <a:t>print(p1.get())</a:t>
            </a:r>
          </a:p>
          <a:p>
            <a:pPr algn="l"/>
            <a:r>
              <a:rPr lang="en-US" altLang="ko-KR" sz="1900" b="1">
                <a:latin typeface="Consolas" panose="020B0609020204030204" pitchFamily="49" charset="0"/>
                <a:cs typeface="Consolas" panose="020B0609020204030204" pitchFamily="49" charset="0"/>
              </a:rPr>
              <a:t>print(p2.get())</a:t>
            </a:r>
          </a:p>
          <a:p>
            <a:pPr algn="l"/>
            <a:r>
              <a:rPr lang="en-US" altLang="ko-KR" sz="1900" b="1">
                <a:latin typeface="Consolas" panose="020B0609020204030204" pitchFamily="49" charset="0"/>
                <a:cs typeface="Consolas" panose="020B0609020204030204" pitchFamily="49" charset="0"/>
              </a:rPr>
              <a:t>print(p3.get())</a:t>
            </a:r>
            <a:endParaRPr lang="ko-KR" altLang="en-US" sz="1900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5805264"/>
            <a:ext cx="852289" cy="881678"/>
          </a:xfrm>
          <a:prstGeom prst="rect">
            <a:avLst/>
          </a:prstGeom>
          <a:noFill/>
          <a:ln w="9525">
            <a:solidFill>
              <a:srgbClr val="7E040B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6785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 bwMode="auto">
          <a:xfrm>
            <a:off x="179512" y="188640"/>
            <a:ext cx="7704137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dirty="0">
                <a:solidFill>
                  <a:srgbClr val="7E040B"/>
                </a:solidFill>
              </a:rPr>
              <a:t>1</a:t>
            </a:r>
            <a:r>
              <a:rPr lang="en-US" altLang="ko-KR">
                <a:solidFill>
                  <a:srgbClr val="7E040B"/>
                </a:solidFill>
              </a:rPr>
              <a:t>.</a:t>
            </a:r>
            <a:r>
              <a:rPr lang="en-US" altLang="ko-KR">
                <a:solidFill>
                  <a:schemeClr val="tx1"/>
                </a:solidFill>
              </a:rPr>
              <a:t> </a:t>
            </a:r>
            <a:r>
              <a:rPr lang="ko-KR" altLang="en-US">
                <a:solidFill>
                  <a:schemeClr val="tx1"/>
                </a:solidFill>
              </a:rPr>
              <a:t>데이터 추상화 개념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51520" y="1052736"/>
            <a:ext cx="8352928" cy="4896544"/>
          </a:xfrm>
        </p:spPr>
        <p:txBody>
          <a:bodyPr/>
          <a:lstStyle/>
          <a:p>
            <a:pPr latinLnBrk="0">
              <a:lnSpc>
                <a:spcPct val="150000"/>
              </a:lnSpc>
              <a:buClr>
                <a:srgbClr val="404447"/>
              </a:buClr>
              <a:buSzPct val="80000"/>
              <a:buFont typeface="Wingdings" panose="05000000000000000000" pitchFamily="2" charset="2"/>
              <a:buChar char="u"/>
              <a:defRPr/>
            </a:pPr>
            <a:r>
              <a:rPr lang="ko-KR" altLang="en-US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데이터가 컴퓨터 내에서 실제로 어떻게 표현되고 다루어지는가에 대한 정보는 숨기면서 데이터의 사용이 가능하도록 하는 방법이다</a:t>
            </a:r>
            <a:r>
              <a:rPr lang="en-US" altLang="ko-KR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latinLnBrk="0">
              <a:lnSpc>
                <a:spcPct val="150000"/>
              </a:lnSpc>
              <a:buClr>
                <a:srgbClr val="404447"/>
              </a:buClr>
              <a:buSzPct val="80000"/>
              <a:buFont typeface="Wingdings" panose="05000000000000000000" pitchFamily="2" charset="2"/>
              <a:buChar char="u"/>
              <a:defRPr/>
            </a:pPr>
            <a:r>
              <a:rPr lang="ko-KR" altLang="en-US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추상화는 연관된 데이터들을 묶어서 하나의 데이터로 표현해야 하는 경우에 유용하다</a:t>
            </a:r>
            <a:r>
              <a:rPr lang="en-US" altLang="ko-KR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7E3D9E-B143-450D-B523-FFA19F16DCA1}" type="slidenum">
              <a:rPr lang="en-US" altLang="ko-KR" smtClean="0">
                <a:solidFill>
                  <a:schemeClr val="tx1"/>
                </a:solidFill>
              </a:rPr>
              <a:pPr/>
              <a:t>3</a:t>
            </a:fld>
            <a:endParaRPr lang="en-US" altLang="ko-K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6223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 bwMode="auto">
          <a:xfrm>
            <a:off x="179512" y="188640"/>
            <a:ext cx="7704137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dirty="0">
                <a:solidFill>
                  <a:schemeClr val="tx1"/>
                </a:solidFill>
              </a:rPr>
              <a:t>클래스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286000" y="2967335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altLang="ko-KR" dirty="0">
                <a:solidFill>
                  <a:srgbClr val="8888FF"/>
                </a:solidFill>
                <a:latin typeface="Consolas"/>
              </a:rPr>
              <a:t>&gt;&gt;&gt; </a:t>
            </a:r>
            <a:r>
              <a:rPr lang="en-US" altLang="ko-KR" dirty="0">
                <a:solidFill>
                  <a:srgbClr val="000000"/>
                </a:solidFill>
                <a:latin typeface="Consolas"/>
              </a:rPr>
              <a:t>name = </a:t>
            </a:r>
            <a:r>
              <a:rPr lang="en-US" altLang="ko-KR" dirty="0">
                <a:solidFill>
                  <a:srgbClr val="880000"/>
                </a:solidFill>
                <a:latin typeface="Consolas"/>
              </a:rPr>
              <a:t>"</a:t>
            </a:r>
            <a:r>
              <a:rPr lang="en-US" altLang="ko-KR" dirty="0" err="1">
                <a:solidFill>
                  <a:srgbClr val="880000"/>
                </a:solidFill>
                <a:latin typeface="Consolas"/>
              </a:rPr>
              <a:t>kimyuna</a:t>
            </a:r>
            <a:r>
              <a:rPr lang="en-US" altLang="ko-KR" dirty="0">
                <a:solidFill>
                  <a:srgbClr val="880000"/>
                </a:solidFill>
                <a:latin typeface="Consolas"/>
              </a:rPr>
              <a:t>"</a:t>
            </a:r>
            <a:r>
              <a:rPr lang="en-US" altLang="ko-KR" dirty="0">
                <a:solidFill>
                  <a:srgbClr val="000000"/>
                </a:solidFill>
                <a:latin typeface="Consolas"/>
              </a:rPr>
              <a:t> </a:t>
            </a:r>
          </a:p>
          <a:p>
            <a:pPr algn="l"/>
            <a:r>
              <a:rPr lang="en-US" altLang="ko-KR" dirty="0">
                <a:solidFill>
                  <a:srgbClr val="8888FF"/>
                </a:solidFill>
                <a:latin typeface="Consolas"/>
              </a:rPr>
              <a:t>&gt;&gt;&gt; </a:t>
            </a:r>
            <a:r>
              <a:rPr lang="en-US" altLang="ko-KR" dirty="0">
                <a:solidFill>
                  <a:srgbClr val="000000"/>
                </a:solidFill>
                <a:latin typeface="Consolas"/>
              </a:rPr>
              <a:t>email = </a:t>
            </a:r>
            <a:r>
              <a:rPr lang="en-US" altLang="ko-KR" dirty="0">
                <a:solidFill>
                  <a:srgbClr val="880000"/>
                </a:solidFill>
                <a:latin typeface="Consolas"/>
              </a:rPr>
              <a:t>"yunakim@naver.com"</a:t>
            </a:r>
            <a:r>
              <a:rPr lang="en-US" altLang="ko-KR" dirty="0">
                <a:solidFill>
                  <a:srgbClr val="000000"/>
                </a:solidFill>
                <a:latin typeface="Consolas"/>
              </a:rPr>
              <a:t> </a:t>
            </a:r>
          </a:p>
          <a:p>
            <a:pPr algn="l"/>
            <a:r>
              <a:rPr lang="en-US" altLang="ko-KR" dirty="0">
                <a:solidFill>
                  <a:srgbClr val="8888FF"/>
                </a:solidFill>
                <a:latin typeface="Consolas"/>
              </a:rPr>
              <a:t>&gt;&gt;&gt; </a:t>
            </a:r>
            <a:r>
              <a:rPr lang="en-US" altLang="ko-KR" dirty="0" err="1">
                <a:solidFill>
                  <a:srgbClr val="000000"/>
                </a:solidFill>
                <a:latin typeface="Consolas"/>
              </a:rPr>
              <a:t>addr</a:t>
            </a:r>
            <a:r>
              <a:rPr lang="en-US" altLang="ko-KR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altLang="ko-KR" dirty="0">
                <a:solidFill>
                  <a:srgbClr val="880000"/>
                </a:solidFill>
                <a:latin typeface="Consolas"/>
              </a:rPr>
              <a:t>"</a:t>
            </a:r>
            <a:r>
              <a:rPr lang="en-US" altLang="ko-KR" dirty="0" err="1">
                <a:solidFill>
                  <a:srgbClr val="880000"/>
                </a:solidFill>
                <a:latin typeface="Consolas"/>
              </a:rPr>
              <a:t>seoul</a:t>
            </a:r>
            <a:r>
              <a:rPr lang="en-US" altLang="ko-KR" dirty="0">
                <a:solidFill>
                  <a:srgbClr val="880000"/>
                </a:solidFill>
                <a:latin typeface="Consolas"/>
              </a:rPr>
              <a:t>"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38589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 bwMode="auto">
          <a:xfrm>
            <a:off x="179512" y="188640"/>
            <a:ext cx="7704137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dirty="0">
                <a:solidFill>
                  <a:schemeClr val="tx1"/>
                </a:solidFill>
              </a:rPr>
              <a:t>클래스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043608" y="2551837"/>
            <a:ext cx="727280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ko-KR" b="1" dirty="0" err="1">
                <a:solidFill>
                  <a:srgbClr val="000000"/>
                </a:solidFill>
                <a:latin typeface="Consolas"/>
              </a:rPr>
              <a:t>def</a:t>
            </a:r>
            <a:r>
              <a:rPr lang="en-US" altLang="ko-KR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b="1" dirty="0" err="1">
                <a:solidFill>
                  <a:srgbClr val="880000"/>
                </a:solidFill>
                <a:latin typeface="Consolas"/>
              </a:rPr>
              <a:t>print_business_card</a:t>
            </a:r>
            <a:r>
              <a:rPr lang="en-US" altLang="ko-KR" dirty="0">
                <a:solidFill>
                  <a:srgbClr val="000000"/>
                </a:solidFill>
                <a:latin typeface="Consolas"/>
              </a:rPr>
              <a:t>(name, email, </a:t>
            </a:r>
            <a:r>
              <a:rPr lang="en-US" altLang="ko-KR" dirty="0" err="1">
                <a:solidFill>
                  <a:srgbClr val="000000"/>
                </a:solidFill>
                <a:latin typeface="Consolas"/>
              </a:rPr>
              <a:t>addr</a:t>
            </a:r>
            <a:r>
              <a:rPr lang="en-US" altLang="ko-KR" dirty="0">
                <a:solidFill>
                  <a:srgbClr val="000000"/>
                </a:solidFill>
                <a:latin typeface="Consolas"/>
              </a:rPr>
              <a:t>): </a:t>
            </a:r>
          </a:p>
          <a:p>
            <a:pPr algn="l"/>
            <a:r>
              <a:rPr lang="en-US" altLang="ko-KR" dirty="0">
                <a:solidFill>
                  <a:srgbClr val="000000"/>
                </a:solidFill>
                <a:latin typeface="Consolas"/>
              </a:rPr>
              <a:t>	print(</a:t>
            </a:r>
            <a:r>
              <a:rPr lang="en-US" altLang="ko-KR" dirty="0">
                <a:solidFill>
                  <a:srgbClr val="880000"/>
                </a:solidFill>
                <a:latin typeface="Consolas"/>
              </a:rPr>
              <a:t>"-------------------------"</a:t>
            </a:r>
            <a:r>
              <a:rPr lang="en-US" altLang="ko-KR" dirty="0">
                <a:solidFill>
                  <a:srgbClr val="000000"/>
                </a:solidFill>
                <a:latin typeface="Consolas"/>
              </a:rPr>
              <a:t>) </a:t>
            </a:r>
          </a:p>
          <a:p>
            <a:pPr algn="l"/>
            <a:r>
              <a:rPr lang="en-US" altLang="ko-KR" dirty="0">
                <a:solidFill>
                  <a:srgbClr val="000000"/>
                </a:solidFill>
                <a:latin typeface="Consolas"/>
              </a:rPr>
              <a:t>	print(</a:t>
            </a:r>
            <a:r>
              <a:rPr lang="en-US" altLang="ko-KR" dirty="0">
                <a:solidFill>
                  <a:srgbClr val="880000"/>
                </a:solidFill>
                <a:latin typeface="Consolas"/>
              </a:rPr>
              <a:t>"Name: %s"</a:t>
            </a:r>
            <a:r>
              <a:rPr lang="en-US" altLang="ko-KR" dirty="0">
                <a:solidFill>
                  <a:srgbClr val="000000"/>
                </a:solidFill>
                <a:latin typeface="Consolas"/>
              </a:rPr>
              <a:t> % name) </a:t>
            </a:r>
          </a:p>
          <a:p>
            <a:pPr algn="l"/>
            <a:r>
              <a:rPr lang="en-US" altLang="ko-KR" dirty="0">
                <a:solidFill>
                  <a:srgbClr val="000000"/>
                </a:solidFill>
                <a:latin typeface="Consolas"/>
              </a:rPr>
              <a:t>	print(</a:t>
            </a:r>
            <a:r>
              <a:rPr lang="en-US" altLang="ko-KR" dirty="0">
                <a:solidFill>
                  <a:srgbClr val="880000"/>
                </a:solidFill>
                <a:latin typeface="Consolas"/>
              </a:rPr>
              <a:t>"E-mail: %s"</a:t>
            </a:r>
            <a:r>
              <a:rPr lang="en-US" altLang="ko-KR" dirty="0">
                <a:solidFill>
                  <a:srgbClr val="000000"/>
                </a:solidFill>
                <a:latin typeface="Consolas"/>
              </a:rPr>
              <a:t> % email) </a:t>
            </a:r>
          </a:p>
          <a:p>
            <a:pPr algn="l"/>
            <a:r>
              <a:rPr lang="en-US" altLang="ko-KR" dirty="0">
                <a:solidFill>
                  <a:srgbClr val="000000"/>
                </a:solidFill>
                <a:latin typeface="Consolas"/>
              </a:rPr>
              <a:t>	print(</a:t>
            </a:r>
            <a:r>
              <a:rPr lang="en-US" altLang="ko-KR" dirty="0">
                <a:solidFill>
                  <a:srgbClr val="880000"/>
                </a:solidFill>
                <a:latin typeface="Consolas"/>
              </a:rPr>
              <a:t>"Office Address: %s"</a:t>
            </a:r>
            <a:r>
              <a:rPr lang="en-US" altLang="ko-KR" dirty="0">
                <a:solidFill>
                  <a:srgbClr val="000000"/>
                </a:solidFill>
                <a:latin typeface="Consolas"/>
              </a:rPr>
              <a:t> % </a:t>
            </a:r>
            <a:r>
              <a:rPr lang="en-US" altLang="ko-KR" dirty="0" err="1">
                <a:solidFill>
                  <a:srgbClr val="000000"/>
                </a:solidFill>
                <a:latin typeface="Consolas"/>
              </a:rPr>
              <a:t>addr</a:t>
            </a:r>
            <a:r>
              <a:rPr lang="en-US" altLang="ko-KR" dirty="0">
                <a:solidFill>
                  <a:srgbClr val="000000"/>
                </a:solidFill>
                <a:latin typeface="Consolas"/>
              </a:rPr>
              <a:t>) </a:t>
            </a:r>
          </a:p>
          <a:p>
            <a:pPr algn="l"/>
            <a:r>
              <a:rPr lang="en-US" altLang="ko-KR" dirty="0">
                <a:solidFill>
                  <a:srgbClr val="000000"/>
                </a:solidFill>
                <a:latin typeface="Consolas"/>
              </a:rPr>
              <a:t>	print(</a:t>
            </a:r>
            <a:r>
              <a:rPr lang="en-US" altLang="ko-KR" dirty="0">
                <a:solidFill>
                  <a:srgbClr val="880000"/>
                </a:solidFill>
                <a:latin typeface="Consolas"/>
              </a:rPr>
              <a:t>"-------------------------"</a:t>
            </a:r>
            <a:r>
              <a:rPr lang="en-US" altLang="ko-KR" dirty="0">
                <a:solidFill>
                  <a:srgbClr val="000000"/>
                </a:solidFill>
                <a:latin typeface="Consolas"/>
              </a:rPr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81099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 bwMode="auto">
          <a:xfrm>
            <a:off x="179512" y="188640"/>
            <a:ext cx="7704137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dirty="0">
                <a:solidFill>
                  <a:schemeClr val="tx1"/>
                </a:solidFill>
              </a:rPr>
              <a:t>클래스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547664" y="3861048"/>
            <a:ext cx="626469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ko-KR" dirty="0" err="1">
                <a:solidFill>
                  <a:srgbClr val="000000"/>
                </a:solidFill>
                <a:latin typeface="Consolas"/>
              </a:rPr>
              <a:t>print_business_card</a:t>
            </a:r>
            <a:r>
              <a:rPr lang="en-US" altLang="ko-KR" dirty="0">
                <a:solidFill>
                  <a:srgbClr val="000000"/>
                </a:solidFill>
                <a:latin typeface="Consolas"/>
              </a:rPr>
              <a:t>(name, email, </a:t>
            </a:r>
            <a:r>
              <a:rPr lang="en-US" altLang="ko-KR" dirty="0" err="1">
                <a:solidFill>
                  <a:srgbClr val="000000"/>
                </a:solidFill>
                <a:latin typeface="Consolas"/>
              </a:rPr>
              <a:t>addr</a:t>
            </a:r>
            <a:r>
              <a:rPr lang="en-US" altLang="ko-KR" dirty="0">
                <a:solidFill>
                  <a:srgbClr val="000000"/>
                </a:solidFill>
                <a:latin typeface="Consolas"/>
              </a:rPr>
              <a:t>) </a:t>
            </a:r>
          </a:p>
          <a:p>
            <a:pPr algn="l"/>
            <a:r>
              <a:rPr lang="en-US" altLang="ko-KR" dirty="0">
                <a:solidFill>
                  <a:srgbClr val="888888"/>
                </a:solidFill>
                <a:latin typeface="Consolas"/>
              </a:rPr>
              <a:t>-------------------------</a:t>
            </a:r>
            <a:r>
              <a:rPr lang="en-US" altLang="ko-KR" dirty="0">
                <a:solidFill>
                  <a:srgbClr val="000000"/>
                </a:solidFill>
                <a:latin typeface="Consolas"/>
              </a:rPr>
              <a:t> </a:t>
            </a:r>
          </a:p>
          <a:p>
            <a:pPr algn="l"/>
            <a:r>
              <a:rPr lang="en-US" altLang="ko-KR" dirty="0">
                <a:solidFill>
                  <a:srgbClr val="000000"/>
                </a:solidFill>
                <a:latin typeface="Consolas"/>
              </a:rPr>
              <a:t>Name: </a:t>
            </a:r>
            <a:r>
              <a:rPr lang="en-US" altLang="ko-KR" dirty="0" err="1">
                <a:solidFill>
                  <a:srgbClr val="000000"/>
                </a:solidFill>
                <a:latin typeface="Consolas"/>
              </a:rPr>
              <a:t>kimyuna</a:t>
            </a:r>
            <a:r>
              <a:rPr lang="en-US" altLang="ko-KR" dirty="0">
                <a:solidFill>
                  <a:srgbClr val="000000"/>
                </a:solidFill>
                <a:latin typeface="Consolas"/>
              </a:rPr>
              <a:t> </a:t>
            </a:r>
          </a:p>
          <a:p>
            <a:pPr algn="l"/>
            <a:r>
              <a:rPr lang="en-US" altLang="ko-KR" dirty="0">
                <a:solidFill>
                  <a:srgbClr val="000000"/>
                </a:solidFill>
                <a:latin typeface="Consolas"/>
              </a:rPr>
              <a:t>E-mail: yunakim@naver.com Office </a:t>
            </a:r>
          </a:p>
          <a:p>
            <a:pPr algn="l"/>
            <a:r>
              <a:rPr lang="en-US" altLang="ko-KR" dirty="0">
                <a:solidFill>
                  <a:srgbClr val="000000"/>
                </a:solidFill>
                <a:latin typeface="Consolas"/>
              </a:rPr>
              <a:t>Address: </a:t>
            </a:r>
            <a:r>
              <a:rPr lang="en-US" altLang="ko-KR" dirty="0" err="1">
                <a:solidFill>
                  <a:srgbClr val="000000"/>
                </a:solidFill>
                <a:latin typeface="Consolas"/>
              </a:rPr>
              <a:t>seoul</a:t>
            </a:r>
            <a:r>
              <a:rPr lang="en-US" altLang="ko-KR" dirty="0">
                <a:solidFill>
                  <a:srgbClr val="000000"/>
                </a:solidFill>
                <a:latin typeface="Consolas"/>
              </a:rPr>
              <a:t> </a:t>
            </a:r>
          </a:p>
          <a:p>
            <a:pPr algn="l"/>
            <a:r>
              <a:rPr lang="en-US" altLang="ko-KR" dirty="0">
                <a:solidFill>
                  <a:srgbClr val="888888"/>
                </a:solidFill>
                <a:latin typeface="Consolas"/>
              </a:rPr>
              <a:t>-------------------------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537992" y="2099698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altLang="ko-KR" dirty="0">
                <a:solidFill>
                  <a:srgbClr val="8888FF"/>
                </a:solidFill>
                <a:latin typeface="Consolas"/>
              </a:rPr>
              <a:t>&gt;&gt;&gt; </a:t>
            </a:r>
            <a:r>
              <a:rPr lang="en-US" altLang="ko-KR" dirty="0">
                <a:solidFill>
                  <a:srgbClr val="000000"/>
                </a:solidFill>
                <a:latin typeface="Consolas"/>
              </a:rPr>
              <a:t>name = </a:t>
            </a:r>
            <a:r>
              <a:rPr lang="en-US" altLang="ko-KR" dirty="0">
                <a:solidFill>
                  <a:srgbClr val="880000"/>
                </a:solidFill>
                <a:latin typeface="Consolas"/>
              </a:rPr>
              <a:t>"</a:t>
            </a:r>
            <a:r>
              <a:rPr lang="en-US" altLang="ko-KR" dirty="0" err="1">
                <a:solidFill>
                  <a:srgbClr val="880000"/>
                </a:solidFill>
                <a:latin typeface="Consolas"/>
              </a:rPr>
              <a:t>kimyuna</a:t>
            </a:r>
            <a:r>
              <a:rPr lang="en-US" altLang="ko-KR" dirty="0">
                <a:solidFill>
                  <a:srgbClr val="880000"/>
                </a:solidFill>
                <a:latin typeface="Consolas"/>
              </a:rPr>
              <a:t>"</a:t>
            </a:r>
            <a:r>
              <a:rPr lang="en-US" altLang="ko-KR" dirty="0">
                <a:solidFill>
                  <a:srgbClr val="000000"/>
                </a:solidFill>
                <a:latin typeface="Consolas"/>
              </a:rPr>
              <a:t> </a:t>
            </a:r>
          </a:p>
          <a:p>
            <a:pPr algn="l"/>
            <a:r>
              <a:rPr lang="en-US" altLang="ko-KR" dirty="0">
                <a:solidFill>
                  <a:srgbClr val="8888FF"/>
                </a:solidFill>
                <a:latin typeface="Consolas"/>
              </a:rPr>
              <a:t>&gt;&gt;&gt; </a:t>
            </a:r>
            <a:r>
              <a:rPr lang="en-US" altLang="ko-KR" dirty="0">
                <a:solidFill>
                  <a:srgbClr val="000000"/>
                </a:solidFill>
                <a:latin typeface="Consolas"/>
              </a:rPr>
              <a:t>email = </a:t>
            </a:r>
            <a:r>
              <a:rPr lang="en-US" altLang="ko-KR" dirty="0">
                <a:solidFill>
                  <a:srgbClr val="880000"/>
                </a:solidFill>
                <a:latin typeface="Consolas"/>
              </a:rPr>
              <a:t>"yunakim@naver.com"</a:t>
            </a:r>
            <a:r>
              <a:rPr lang="en-US" altLang="ko-KR" dirty="0">
                <a:solidFill>
                  <a:srgbClr val="000000"/>
                </a:solidFill>
                <a:latin typeface="Consolas"/>
              </a:rPr>
              <a:t> </a:t>
            </a:r>
          </a:p>
          <a:p>
            <a:pPr algn="l"/>
            <a:r>
              <a:rPr lang="en-US" altLang="ko-KR" dirty="0">
                <a:solidFill>
                  <a:srgbClr val="8888FF"/>
                </a:solidFill>
                <a:latin typeface="Consolas"/>
              </a:rPr>
              <a:t>&gt;&gt;&gt; </a:t>
            </a:r>
            <a:r>
              <a:rPr lang="en-US" altLang="ko-KR" dirty="0" err="1">
                <a:solidFill>
                  <a:srgbClr val="000000"/>
                </a:solidFill>
                <a:latin typeface="Consolas"/>
              </a:rPr>
              <a:t>addr</a:t>
            </a:r>
            <a:r>
              <a:rPr lang="en-US" altLang="ko-KR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altLang="ko-KR" dirty="0">
                <a:solidFill>
                  <a:srgbClr val="880000"/>
                </a:solidFill>
                <a:latin typeface="Consolas"/>
              </a:rPr>
              <a:t>"</a:t>
            </a:r>
            <a:r>
              <a:rPr lang="en-US" altLang="ko-KR" dirty="0" err="1">
                <a:solidFill>
                  <a:srgbClr val="880000"/>
                </a:solidFill>
                <a:latin typeface="Consolas"/>
              </a:rPr>
              <a:t>seoul</a:t>
            </a:r>
            <a:r>
              <a:rPr lang="en-US" altLang="ko-KR" dirty="0">
                <a:solidFill>
                  <a:srgbClr val="880000"/>
                </a:solidFill>
                <a:latin typeface="Consolas"/>
              </a:rPr>
              <a:t>"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81099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 bwMode="auto">
          <a:xfrm>
            <a:off x="179512" y="188640"/>
            <a:ext cx="7704137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dirty="0">
                <a:solidFill>
                  <a:schemeClr val="tx1"/>
                </a:solidFill>
              </a:rPr>
              <a:t>클래스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403648" y="2044005"/>
            <a:ext cx="691276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ko-KR" dirty="0">
                <a:solidFill>
                  <a:srgbClr val="8888FF"/>
                </a:solidFill>
                <a:latin typeface="Consolas"/>
              </a:rPr>
              <a:t>&gt;&gt;&gt; </a:t>
            </a:r>
            <a:r>
              <a:rPr lang="en-US" altLang="ko-KR" dirty="0">
                <a:solidFill>
                  <a:srgbClr val="000000"/>
                </a:solidFill>
                <a:latin typeface="Consolas"/>
              </a:rPr>
              <a:t>name2 = </a:t>
            </a:r>
            <a:r>
              <a:rPr lang="en-US" altLang="ko-KR" dirty="0">
                <a:solidFill>
                  <a:srgbClr val="880000"/>
                </a:solidFill>
                <a:latin typeface="Consolas"/>
              </a:rPr>
              <a:t>"</a:t>
            </a:r>
            <a:r>
              <a:rPr lang="en-US" altLang="ko-KR" dirty="0" err="1">
                <a:solidFill>
                  <a:srgbClr val="880000"/>
                </a:solidFill>
                <a:latin typeface="Consolas"/>
              </a:rPr>
              <a:t>DusanBack</a:t>
            </a:r>
            <a:r>
              <a:rPr lang="en-US" altLang="ko-KR" dirty="0">
                <a:solidFill>
                  <a:srgbClr val="880000"/>
                </a:solidFill>
                <a:latin typeface="Consolas"/>
              </a:rPr>
              <a:t>"</a:t>
            </a:r>
            <a:r>
              <a:rPr lang="en-US" altLang="ko-KR" dirty="0">
                <a:solidFill>
                  <a:srgbClr val="000000"/>
                </a:solidFill>
                <a:latin typeface="Consolas"/>
              </a:rPr>
              <a:t> </a:t>
            </a:r>
          </a:p>
          <a:p>
            <a:pPr algn="l"/>
            <a:r>
              <a:rPr lang="en-US" altLang="ko-KR" dirty="0">
                <a:solidFill>
                  <a:srgbClr val="8888FF"/>
                </a:solidFill>
                <a:latin typeface="Consolas"/>
              </a:rPr>
              <a:t>&gt;&gt;&gt; </a:t>
            </a:r>
            <a:r>
              <a:rPr lang="en-US" altLang="ko-KR" dirty="0">
                <a:solidFill>
                  <a:srgbClr val="000000"/>
                </a:solidFill>
                <a:latin typeface="Consolas"/>
              </a:rPr>
              <a:t>email2 = “</a:t>
            </a:r>
            <a:r>
              <a:rPr lang="en-US" altLang="ko-KR" dirty="0">
                <a:solidFill>
                  <a:srgbClr val="880000"/>
                </a:solidFill>
                <a:latin typeface="Consolas"/>
              </a:rPr>
              <a:t>dusan.back@naver.com"</a:t>
            </a:r>
            <a:r>
              <a:rPr lang="en-US" altLang="ko-KR" dirty="0">
                <a:solidFill>
                  <a:srgbClr val="000000"/>
                </a:solidFill>
                <a:latin typeface="Consolas"/>
              </a:rPr>
              <a:t> </a:t>
            </a:r>
          </a:p>
          <a:p>
            <a:pPr algn="l"/>
            <a:r>
              <a:rPr lang="en-US" altLang="ko-KR" dirty="0">
                <a:solidFill>
                  <a:srgbClr val="8888FF"/>
                </a:solidFill>
                <a:latin typeface="Consolas"/>
              </a:rPr>
              <a:t>&gt;&gt;&gt; </a:t>
            </a:r>
            <a:r>
              <a:rPr lang="en-US" altLang="ko-KR" dirty="0">
                <a:solidFill>
                  <a:srgbClr val="000000"/>
                </a:solidFill>
                <a:latin typeface="Consolas"/>
              </a:rPr>
              <a:t>addr2 = </a:t>
            </a:r>
            <a:r>
              <a:rPr lang="en-US" altLang="ko-KR" dirty="0">
                <a:solidFill>
                  <a:srgbClr val="880000"/>
                </a:solidFill>
                <a:latin typeface="Consolas"/>
              </a:rPr>
              <a:t>"</a:t>
            </a:r>
            <a:r>
              <a:rPr lang="en-US" altLang="ko-KR" dirty="0" err="1">
                <a:solidFill>
                  <a:srgbClr val="880000"/>
                </a:solidFill>
                <a:latin typeface="Consolas"/>
              </a:rPr>
              <a:t>Kyunggi</a:t>
            </a:r>
            <a:r>
              <a:rPr lang="en-US" altLang="ko-KR" dirty="0">
                <a:solidFill>
                  <a:srgbClr val="880000"/>
                </a:solidFill>
                <a:latin typeface="Consolas"/>
              </a:rPr>
              <a:t>"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403648" y="4005064"/>
            <a:ext cx="590465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ko-KR" dirty="0" err="1">
                <a:solidFill>
                  <a:srgbClr val="000000"/>
                </a:solidFill>
                <a:latin typeface="Consolas"/>
              </a:rPr>
              <a:t>print_business_card</a:t>
            </a:r>
            <a:r>
              <a:rPr lang="en-US" altLang="ko-KR" dirty="0">
                <a:solidFill>
                  <a:srgbClr val="000000"/>
                </a:solidFill>
                <a:latin typeface="Consolas"/>
              </a:rPr>
              <a:t>(name2, email2, addr2) </a:t>
            </a:r>
          </a:p>
          <a:p>
            <a:pPr algn="l"/>
            <a:r>
              <a:rPr lang="en-US" altLang="ko-KR" dirty="0">
                <a:solidFill>
                  <a:srgbClr val="888888"/>
                </a:solidFill>
                <a:latin typeface="Consolas"/>
              </a:rPr>
              <a:t>-------------------------</a:t>
            </a:r>
            <a:r>
              <a:rPr lang="en-US" altLang="ko-KR" dirty="0">
                <a:solidFill>
                  <a:srgbClr val="000000"/>
                </a:solidFill>
                <a:latin typeface="Consolas"/>
              </a:rPr>
              <a:t> </a:t>
            </a:r>
          </a:p>
          <a:p>
            <a:pPr algn="l"/>
            <a:r>
              <a:rPr lang="en-US" altLang="ko-KR" dirty="0">
                <a:solidFill>
                  <a:srgbClr val="000000"/>
                </a:solidFill>
                <a:latin typeface="Consolas"/>
              </a:rPr>
              <a:t>Name: </a:t>
            </a:r>
            <a:r>
              <a:rPr lang="en-US" altLang="ko-KR" dirty="0" err="1">
                <a:solidFill>
                  <a:srgbClr val="000000"/>
                </a:solidFill>
                <a:latin typeface="Consolas"/>
              </a:rPr>
              <a:t>DusanBack</a:t>
            </a:r>
            <a:r>
              <a:rPr lang="en-US" altLang="ko-KR" dirty="0">
                <a:solidFill>
                  <a:srgbClr val="000000"/>
                </a:solidFill>
                <a:latin typeface="Consolas"/>
              </a:rPr>
              <a:t> </a:t>
            </a:r>
          </a:p>
          <a:p>
            <a:pPr algn="l"/>
            <a:r>
              <a:rPr lang="en-US" altLang="ko-KR" dirty="0">
                <a:solidFill>
                  <a:srgbClr val="000000"/>
                </a:solidFill>
                <a:latin typeface="Consolas"/>
              </a:rPr>
              <a:t>E-mail: dusan.back@naver.com Office </a:t>
            </a:r>
          </a:p>
          <a:p>
            <a:pPr algn="l"/>
            <a:r>
              <a:rPr lang="en-US" altLang="ko-KR" dirty="0">
                <a:solidFill>
                  <a:srgbClr val="000000"/>
                </a:solidFill>
                <a:latin typeface="Consolas"/>
              </a:rPr>
              <a:t>Address: </a:t>
            </a:r>
            <a:r>
              <a:rPr lang="en-US" altLang="ko-KR" dirty="0" err="1">
                <a:solidFill>
                  <a:srgbClr val="000000"/>
                </a:solidFill>
                <a:latin typeface="Consolas"/>
              </a:rPr>
              <a:t>Kyunggi</a:t>
            </a:r>
            <a:r>
              <a:rPr lang="en-US" altLang="ko-KR" dirty="0">
                <a:solidFill>
                  <a:srgbClr val="000000"/>
                </a:solidFill>
                <a:latin typeface="Consolas"/>
              </a:rPr>
              <a:t> </a:t>
            </a:r>
          </a:p>
          <a:p>
            <a:pPr algn="l"/>
            <a:r>
              <a:rPr lang="en-US" altLang="ko-KR" dirty="0">
                <a:solidFill>
                  <a:srgbClr val="888888"/>
                </a:solidFill>
                <a:latin typeface="Consolas"/>
              </a:rPr>
              <a:t>-------------------------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81099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 bwMode="auto">
          <a:xfrm>
            <a:off x="179512" y="188640"/>
            <a:ext cx="7704137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dirty="0">
                <a:solidFill>
                  <a:schemeClr val="tx1"/>
                </a:solidFill>
              </a:rPr>
              <a:t>클래스</a:t>
            </a:r>
            <a:endParaRPr lang="en-US" altLang="ko-KR" dirty="0">
              <a:solidFill>
                <a:schemeClr val="tx1"/>
              </a:solidFill>
            </a:endParaRPr>
          </a:p>
        </p:txBody>
      </p:sp>
      <p:pic>
        <p:nvPicPr>
          <p:cNvPr id="1026" name="Picture 2" descr="https://wikidocs.net/images/page/3454/6.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700808"/>
            <a:ext cx="7572375" cy="3714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81099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 bwMode="auto">
          <a:xfrm>
            <a:off x="179512" y="188640"/>
            <a:ext cx="7704137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dirty="0">
                <a:solidFill>
                  <a:schemeClr val="tx1"/>
                </a:solidFill>
              </a:rPr>
              <a:t>클래스</a:t>
            </a:r>
            <a:endParaRPr lang="en-US" altLang="ko-KR" dirty="0">
              <a:solidFill>
                <a:schemeClr val="tx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7413" y="1624013"/>
            <a:ext cx="4829175" cy="360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41736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 bwMode="auto">
          <a:xfrm>
            <a:off x="179512" y="188640"/>
            <a:ext cx="7704137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dirty="0">
                <a:solidFill>
                  <a:schemeClr val="tx1"/>
                </a:solidFill>
              </a:rPr>
              <a:t>클래스</a:t>
            </a:r>
            <a:endParaRPr lang="en-US" altLang="ko-KR" dirty="0">
              <a:solidFill>
                <a:schemeClr val="tx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13" y="2824163"/>
            <a:ext cx="8181975" cy="120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314086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 bwMode="auto">
          <a:xfrm>
            <a:off x="179512" y="188640"/>
            <a:ext cx="7704137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dirty="0">
                <a:solidFill>
                  <a:schemeClr val="tx1"/>
                </a:solidFill>
              </a:rPr>
              <a:t>클래스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862701" y="2636912"/>
            <a:ext cx="271741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000000"/>
                </a:solidFill>
                <a:latin typeface="Consolas"/>
              </a:rPr>
              <a:t>class</a:t>
            </a:r>
            <a:r>
              <a:rPr lang="en-US" altLang="ko-KR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b="1" dirty="0" err="1">
                <a:solidFill>
                  <a:srgbClr val="880000"/>
                </a:solidFill>
                <a:latin typeface="Consolas"/>
              </a:rPr>
              <a:t>BusinessCard</a:t>
            </a:r>
            <a:r>
              <a:rPr lang="en-US" altLang="ko-KR" dirty="0">
                <a:solidFill>
                  <a:srgbClr val="000000"/>
                </a:solidFill>
                <a:latin typeface="Consolas"/>
              </a:rPr>
              <a:t>: </a:t>
            </a:r>
          </a:p>
          <a:p>
            <a:endParaRPr lang="en-US" altLang="ko-KR" b="1" dirty="0">
              <a:solidFill>
                <a:srgbClr val="000000"/>
              </a:solidFill>
              <a:latin typeface="Consolas"/>
            </a:endParaRPr>
          </a:p>
          <a:p>
            <a:r>
              <a:rPr lang="en-US" altLang="ko-KR" b="1" dirty="0">
                <a:solidFill>
                  <a:srgbClr val="000000"/>
                </a:solidFill>
                <a:latin typeface="Consolas"/>
              </a:rPr>
              <a:t>pass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2861186" y="4261738"/>
            <a:ext cx="2970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000000"/>
                </a:solidFill>
                <a:latin typeface="Consolas"/>
              </a:rPr>
              <a:t>card1 = </a:t>
            </a:r>
            <a:r>
              <a:rPr lang="en-US" altLang="ko-KR" b="1" dirty="0" err="1">
                <a:solidFill>
                  <a:srgbClr val="000000"/>
                </a:solidFill>
                <a:latin typeface="Consolas"/>
              </a:rPr>
              <a:t>BusinessCard</a:t>
            </a:r>
            <a:r>
              <a:rPr lang="en-US" altLang="ko-KR" b="1" dirty="0">
                <a:solidFill>
                  <a:srgbClr val="000000"/>
                </a:solidFill>
                <a:latin typeface="Consolas"/>
              </a:rPr>
              <a:t>()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06820210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 bwMode="auto">
          <a:xfrm>
            <a:off x="179512" y="188640"/>
            <a:ext cx="7704137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dirty="0">
                <a:solidFill>
                  <a:schemeClr val="tx1"/>
                </a:solidFill>
              </a:rPr>
              <a:t>클래스</a:t>
            </a:r>
            <a:endParaRPr lang="en-US" altLang="ko-KR" dirty="0">
              <a:solidFill>
                <a:schemeClr val="tx1"/>
              </a:solidFill>
            </a:endParaRPr>
          </a:p>
        </p:txBody>
      </p:sp>
      <p:pic>
        <p:nvPicPr>
          <p:cNvPr id="4098" name="Picture 2" descr="https://wikidocs.net/images/page/3455/6.0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4293095"/>
            <a:ext cx="4371975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1547664" y="2782668"/>
            <a:ext cx="61046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ko-KR" dirty="0">
                <a:solidFill>
                  <a:srgbClr val="000000"/>
                </a:solidFill>
                <a:latin typeface="Consolas"/>
              </a:rPr>
              <a:t>Card1</a:t>
            </a:r>
          </a:p>
          <a:p>
            <a:pPr algn="l"/>
            <a:r>
              <a:rPr lang="en-US" altLang="ko-KR" dirty="0">
                <a:solidFill>
                  <a:srgbClr val="000000"/>
                </a:solidFill>
                <a:latin typeface="Consolas"/>
              </a:rPr>
              <a:t> &lt;__main__.</a:t>
            </a:r>
            <a:r>
              <a:rPr lang="en-US" altLang="ko-KR" dirty="0" err="1">
                <a:solidFill>
                  <a:srgbClr val="000000"/>
                </a:solidFill>
                <a:latin typeface="Consolas"/>
              </a:rPr>
              <a:t>BusinessCard</a:t>
            </a:r>
            <a:r>
              <a:rPr lang="en-US" altLang="ko-KR" dirty="0">
                <a:solidFill>
                  <a:srgbClr val="000000"/>
                </a:solidFill>
                <a:latin typeface="Consolas"/>
              </a:rPr>
              <a:t> object at </a:t>
            </a:r>
            <a:r>
              <a:rPr lang="en-US" altLang="ko-KR" dirty="0">
                <a:solidFill>
                  <a:srgbClr val="008800"/>
                </a:solidFill>
                <a:latin typeface="Consolas"/>
              </a:rPr>
              <a:t>0x0302ABB0</a:t>
            </a:r>
            <a:r>
              <a:rPr lang="en-US" altLang="ko-KR" dirty="0">
                <a:solidFill>
                  <a:srgbClr val="000000"/>
                </a:solidFill>
                <a:latin typeface="Consolas"/>
              </a:rPr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51210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 bwMode="auto">
          <a:xfrm>
            <a:off x="179512" y="188640"/>
            <a:ext cx="7704137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dirty="0">
                <a:solidFill>
                  <a:schemeClr val="tx1"/>
                </a:solidFill>
              </a:rPr>
              <a:t>클래스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286000" y="3105835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altLang="ko-KR" dirty="0">
                <a:solidFill>
                  <a:srgbClr val="000000"/>
                </a:solidFill>
                <a:latin typeface="Consolas"/>
              </a:rPr>
              <a:t>type(card1) </a:t>
            </a:r>
          </a:p>
          <a:p>
            <a:pPr algn="l"/>
            <a:endParaRPr lang="en-US" altLang="ko-KR" dirty="0">
              <a:solidFill>
                <a:srgbClr val="000000"/>
              </a:solidFill>
              <a:latin typeface="Consolas"/>
            </a:endParaRPr>
          </a:p>
          <a:p>
            <a:pPr algn="l"/>
            <a:r>
              <a:rPr lang="en-US" altLang="ko-KR" dirty="0">
                <a:solidFill>
                  <a:srgbClr val="000000"/>
                </a:solidFill>
                <a:latin typeface="Consolas"/>
              </a:rPr>
              <a:t>&lt;</a:t>
            </a:r>
            <a:r>
              <a:rPr lang="en-US" altLang="ko-KR" b="1" dirty="0">
                <a:solidFill>
                  <a:srgbClr val="000000"/>
                </a:solidFill>
                <a:latin typeface="Consolas"/>
              </a:rPr>
              <a:t>class</a:t>
            </a:r>
            <a:r>
              <a:rPr lang="en-US" altLang="ko-KR" dirty="0">
                <a:solidFill>
                  <a:srgbClr val="000000"/>
                </a:solidFill>
                <a:latin typeface="Consolas"/>
              </a:rPr>
              <a:t> '</a:t>
            </a:r>
            <a:r>
              <a:rPr lang="en-US" altLang="ko-KR" b="1" dirty="0">
                <a:solidFill>
                  <a:srgbClr val="880000"/>
                </a:solidFill>
                <a:latin typeface="Consolas"/>
              </a:rPr>
              <a:t>__main__</a:t>
            </a:r>
            <a:r>
              <a:rPr lang="en-US" altLang="ko-KR" dirty="0">
                <a:solidFill>
                  <a:srgbClr val="000000"/>
                </a:solidFill>
                <a:latin typeface="Consolas"/>
              </a:rPr>
              <a:t>.</a:t>
            </a:r>
            <a:r>
              <a:rPr lang="en-US" altLang="ko-KR" b="1" dirty="0" err="1">
                <a:solidFill>
                  <a:srgbClr val="880000"/>
                </a:solidFill>
                <a:latin typeface="Consolas"/>
              </a:rPr>
              <a:t>BusinessCard</a:t>
            </a:r>
            <a:r>
              <a:rPr lang="en-US" altLang="ko-KR" dirty="0">
                <a:solidFill>
                  <a:srgbClr val="000000"/>
                </a:solidFill>
                <a:latin typeface="Consolas"/>
              </a:rPr>
              <a:t>'&gt;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3520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 bwMode="auto">
          <a:xfrm>
            <a:off x="179512" y="188640"/>
            <a:ext cx="7704137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dirty="0">
                <a:solidFill>
                  <a:srgbClr val="7E040B"/>
                </a:solidFill>
              </a:rPr>
              <a:t>1</a:t>
            </a:r>
            <a:r>
              <a:rPr lang="en-US" altLang="ko-KR">
                <a:solidFill>
                  <a:srgbClr val="7E040B"/>
                </a:solidFill>
              </a:rPr>
              <a:t>.</a:t>
            </a:r>
            <a:r>
              <a:rPr lang="en-US" altLang="ko-KR">
                <a:solidFill>
                  <a:schemeClr val="tx1"/>
                </a:solidFill>
              </a:rPr>
              <a:t> </a:t>
            </a:r>
            <a:r>
              <a:rPr lang="ko-KR" altLang="en-US">
                <a:solidFill>
                  <a:schemeClr val="tx1"/>
                </a:solidFill>
              </a:rPr>
              <a:t>데이터 추상화 개념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51520" y="1052736"/>
            <a:ext cx="8352928" cy="4896544"/>
          </a:xfrm>
        </p:spPr>
        <p:txBody>
          <a:bodyPr/>
          <a:lstStyle/>
          <a:p>
            <a:pPr latinLnBrk="0">
              <a:lnSpc>
                <a:spcPct val="150000"/>
              </a:lnSpc>
              <a:buClr>
                <a:srgbClr val="404447"/>
              </a:buClr>
              <a:buSzPct val="80000"/>
              <a:buFont typeface="Wingdings" panose="05000000000000000000" pitchFamily="2" charset="2"/>
              <a:buChar char="u"/>
              <a:defRPr/>
            </a:pPr>
            <a:r>
              <a:rPr lang="ko-KR" altLang="en-US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추상화 예</a:t>
            </a:r>
            <a:endParaRPr lang="en-US" altLang="ko-KR" sz="24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latinLnBrk="0">
              <a:lnSpc>
                <a:spcPct val="150000"/>
              </a:lnSpc>
              <a:buSzPct val="80000"/>
              <a:buFont typeface="Wingdings" panose="05000000000000000000" pitchFamily="2" charset="2"/>
              <a:buChar char="§"/>
              <a:defRPr/>
            </a:pPr>
            <a:r>
              <a:rPr lang="ko-KR" altLang="en-US"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학생 데이터</a:t>
            </a:r>
            <a:endParaRPr lang="en-US" altLang="ko-KR" sz="22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00150" lvl="2" indent="-34290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2000" b="1" ker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000" b="1" ker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학번</a:t>
            </a:r>
            <a:r>
              <a:rPr lang="en-US" altLang="ko-KR" sz="2000" b="1" ker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b="1" ker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이름</a:t>
            </a:r>
            <a:r>
              <a:rPr lang="en-US" altLang="ko-KR" sz="2000" b="1" ker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b="1" ker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학과</a:t>
            </a:r>
            <a:r>
              <a:rPr lang="en-US" altLang="ko-KR" sz="2000" b="1" ker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b="1" ker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연락처</a:t>
            </a:r>
            <a:r>
              <a:rPr lang="en-US" altLang="ko-KR" sz="2000" b="1" ker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2000" b="1" ker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묶어서 하나의 학생 데이터로 표현할 수 있다</a:t>
            </a:r>
            <a:r>
              <a:rPr lang="en-US" altLang="ko-KR" sz="2000" b="1" ker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lvl="1" latinLnBrk="0">
              <a:lnSpc>
                <a:spcPct val="150000"/>
              </a:lnSpc>
              <a:buClr>
                <a:srgbClr val="313437"/>
              </a:buClr>
              <a:buSzPct val="80000"/>
              <a:buFont typeface="Wingdings" panose="05000000000000000000" pitchFamily="2" charset="2"/>
              <a:buChar char="§"/>
              <a:defRPr/>
            </a:pPr>
            <a:r>
              <a:rPr lang="ko-KR" altLang="en-US" sz="2200" b="1" ker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지도상의 위치</a:t>
            </a:r>
            <a:endParaRPr lang="en-US" altLang="ko-KR" sz="2200" b="1" ker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 latinLnBrk="0">
              <a:lnSpc>
                <a:spcPct val="150000"/>
              </a:lnSpc>
              <a:buClr>
                <a:srgbClr val="313437"/>
              </a:buClr>
              <a:buSzPct val="80000"/>
              <a:buFont typeface="Arial" panose="020B0604020202020204" pitchFamily="34" charset="0"/>
              <a:buChar char="•"/>
              <a:defRPr/>
            </a:pPr>
            <a:r>
              <a:rPr lang="en-US" altLang="ko-KR" sz="2000" b="1" ker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000" b="1" ker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경도</a:t>
            </a:r>
            <a:r>
              <a:rPr lang="en-US" altLang="ko-KR" sz="2000" b="1" ker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b="1" ker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위도</a:t>
            </a:r>
            <a:r>
              <a:rPr lang="en-US" altLang="ko-KR" sz="2000" b="1" ker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2000" b="1" ker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묶어서 지도에서의 위치를 표현할 수</a:t>
            </a:r>
            <a:r>
              <a:rPr lang="en-US" altLang="ko-KR" sz="2000" b="1" ker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b="1" ker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있다</a:t>
            </a:r>
            <a:r>
              <a:rPr lang="en-US" altLang="ko-KR" sz="2000" b="1" ker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lvl="1" latinLnBrk="0">
              <a:buSzPct val="80000"/>
              <a:buFont typeface="Wingdings" panose="05000000000000000000" pitchFamily="2" charset="2"/>
              <a:buChar char="§"/>
              <a:defRPr/>
            </a:pPr>
            <a:r>
              <a:rPr lang="ko-KR" altLang="en-US" sz="2200" b="1" ker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시간 데이터</a:t>
            </a:r>
            <a:endParaRPr lang="en-US" altLang="ko-KR" sz="2200" b="1" ker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 latinLnBrk="0">
              <a:buClr>
                <a:srgbClr val="404447"/>
              </a:buClr>
              <a:buSzPct val="80000"/>
              <a:buFont typeface="Arial" panose="020B0604020202020204" pitchFamily="34" charset="0"/>
              <a:buChar char="•"/>
              <a:defRPr/>
            </a:pPr>
            <a:r>
              <a:rPr lang="en-US" altLang="ko-KR" sz="2000" b="1" ker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000" b="1" ker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</a:t>
            </a:r>
            <a:r>
              <a:rPr lang="en-US" altLang="ko-KR" sz="2000" b="1" ker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b="1" ker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</a:t>
            </a:r>
            <a:r>
              <a:rPr lang="en-US" altLang="ko-KR" sz="2000" b="1" ker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b="1" ker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초</a:t>
            </a:r>
            <a:r>
              <a:rPr lang="en-US" altLang="ko-KR" sz="2000" b="1" ker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2000" b="1" ker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묶어서 시간을 표현할 수 있다</a:t>
            </a:r>
            <a:r>
              <a:rPr lang="en-US" altLang="ko-KR" sz="2000" b="1" ker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2000" b="1" kern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7E3D9E-B143-450D-B523-FFA19F16DCA1}" type="slidenum">
              <a:rPr lang="en-US" altLang="ko-KR" smtClean="0">
                <a:solidFill>
                  <a:schemeClr val="tx1"/>
                </a:solidFill>
              </a:rPr>
              <a:pPr/>
              <a:t>4</a:t>
            </a:fld>
            <a:endParaRPr lang="en-US" altLang="ko-K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581761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 bwMode="auto">
          <a:xfrm>
            <a:off x="179512" y="188640"/>
            <a:ext cx="7704137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dirty="0">
                <a:solidFill>
                  <a:schemeClr val="tx1"/>
                </a:solidFill>
              </a:rPr>
              <a:t>클래스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23728" y="2828836"/>
            <a:ext cx="567037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ko-KR" b="1" dirty="0">
                <a:solidFill>
                  <a:srgbClr val="000000"/>
                </a:solidFill>
                <a:latin typeface="Consolas"/>
              </a:rPr>
              <a:t>class</a:t>
            </a:r>
            <a:r>
              <a:rPr lang="en-US" altLang="ko-KR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b="1" dirty="0" err="1">
                <a:solidFill>
                  <a:srgbClr val="880000"/>
                </a:solidFill>
                <a:latin typeface="Consolas"/>
              </a:rPr>
              <a:t>BusinessCard</a:t>
            </a:r>
            <a:r>
              <a:rPr lang="en-US" altLang="ko-KR" dirty="0">
                <a:solidFill>
                  <a:srgbClr val="000000"/>
                </a:solidFill>
                <a:latin typeface="Consolas"/>
              </a:rPr>
              <a:t>: </a:t>
            </a:r>
          </a:p>
          <a:p>
            <a:pPr algn="l"/>
            <a:r>
              <a:rPr lang="en-US" altLang="ko-KR" b="1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altLang="ko-KR" b="1" dirty="0" err="1">
                <a:solidFill>
                  <a:srgbClr val="000000"/>
                </a:solidFill>
                <a:latin typeface="Consolas"/>
              </a:rPr>
              <a:t>def</a:t>
            </a:r>
            <a:r>
              <a:rPr lang="en-US" altLang="ko-KR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b="1" dirty="0" err="1">
                <a:solidFill>
                  <a:srgbClr val="880000"/>
                </a:solidFill>
                <a:latin typeface="Consolas"/>
              </a:rPr>
              <a:t>set_info</a:t>
            </a:r>
            <a:r>
              <a:rPr lang="en-US" altLang="ko-KR" dirty="0">
                <a:solidFill>
                  <a:srgbClr val="000000"/>
                </a:solidFill>
                <a:latin typeface="Consolas"/>
              </a:rPr>
              <a:t>(self, name, email, </a:t>
            </a:r>
            <a:r>
              <a:rPr lang="en-US" altLang="ko-KR" dirty="0" err="1">
                <a:solidFill>
                  <a:srgbClr val="000000"/>
                </a:solidFill>
                <a:latin typeface="Consolas"/>
              </a:rPr>
              <a:t>addr</a:t>
            </a:r>
            <a:r>
              <a:rPr lang="en-US" altLang="ko-KR" dirty="0">
                <a:solidFill>
                  <a:srgbClr val="000000"/>
                </a:solidFill>
                <a:latin typeface="Consolas"/>
              </a:rPr>
              <a:t>):    	self.name = name </a:t>
            </a:r>
          </a:p>
          <a:p>
            <a:pPr algn="l"/>
            <a:r>
              <a:rPr lang="en-US" altLang="ko-KR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altLang="ko-KR" dirty="0" err="1">
                <a:solidFill>
                  <a:srgbClr val="000000"/>
                </a:solidFill>
                <a:latin typeface="Consolas"/>
              </a:rPr>
              <a:t>self.email</a:t>
            </a:r>
            <a:r>
              <a:rPr lang="en-US" altLang="ko-KR" dirty="0">
                <a:solidFill>
                  <a:srgbClr val="000000"/>
                </a:solidFill>
                <a:latin typeface="Consolas"/>
              </a:rPr>
              <a:t> = email </a:t>
            </a:r>
          </a:p>
          <a:p>
            <a:pPr algn="l"/>
            <a:r>
              <a:rPr lang="en-US" altLang="ko-KR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altLang="ko-KR" dirty="0" err="1">
                <a:solidFill>
                  <a:srgbClr val="000000"/>
                </a:solidFill>
                <a:latin typeface="Consolas"/>
              </a:rPr>
              <a:t>self.addr</a:t>
            </a:r>
            <a:r>
              <a:rPr lang="en-US" altLang="ko-KR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altLang="ko-KR" dirty="0" err="1">
                <a:solidFill>
                  <a:srgbClr val="000000"/>
                </a:solidFill>
                <a:latin typeface="Consolas"/>
              </a:rPr>
              <a:t>addr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417369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 bwMode="auto">
          <a:xfrm>
            <a:off x="179512" y="188640"/>
            <a:ext cx="7704137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dirty="0">
                <a:solidFill>
                  <a:schemeClr val="tx1"/>
                </a:solidFill>
              </a:rPr>
              <a:t>클래스</a:t>
            </a:r>
            <a:endParaRPr lang="en-US" altLang="ko-KR" dirty="0">
              <a:solidFill>
                <a:schemeClr val="tx1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4103" y="2067272"/>
            <a:ext cx="5610225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3140864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 bwMode="auto">
          <a:xfrm>
            <a:off x="179512" y="188640"/>
            <a:ext cx="7704137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dirty="0">
                <a:solidFill>
                  <a:schemeClr val="tx1"/>
                </a:solidFill>
              </a:rPr>
              <a:t>클래스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763688" y="3140968"/>
            <a:ext cx="581439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ko-KR" dirty="0">
                <a:solidFill>
                  <a:srgbClr val="000000"/>
                </a:solidFill>
                <a:latin typeface="Consolas"/>
              </a:rPr>
              <a:t>member1 = </a:t>
            </a:r>
            <a:r>
              <a:rPr lang="en-US" altLang="ko-KR" dirty="0" err="1">
                <a:solidFill>
                  <a:srgbClr val="000000"/>
                </a:solidFill>
                <a:latin typeface="Consolas"/>
              </a:rPr>
              <a:t>BusinessCard</a:t>
            </a:r>
            <a:r>
              <a:rPr lang="en-US" altLang="ko-KR" dirty="0">
                <a:solidFill>
                  <a:srgbClr val="000000"/>
                </a:solidFill>
                <a:latin typeface="Consolas"/>
              </a:rPr>
              <a:t>() </a:t>
            </a:r>
          </a:p>
          <a:p>
            <a:pPr algn="l"/>
            <a:r>
              <a:rPr lang="en-US" altLang="ko-KR" dirty="0">
                <a:solidFill>
                  <a:srgbClr val="000000"/>
                </a:solidFill>
                <a:latin typeface="Consolas"/>
              </a:rPr>
              <a:t>member1 </a:t>
            </a:r>
          </a:p>
          <a:p>
            <a:pPr algn="l"/>
            <a:endParaRPr lang="en-US" altLang="ko-KR" dirty="0">
              <a:solidFill>
                <a:srgbClr val="000000"/>
              </a:solidFill>
              <a:latin typeface="Consolas"/>
            </a:endParaRPr>
          </a:p>
          <a:p>
            <a:pPr algn="l"/>
            <a:r>
              <a:rPr lang="en-US" altLang="ko-KR" dirty="0">
                <a:solidFill>
                  <a:srgbClr val="000000"/>
                </a:solidFill>
                <a:latin typeface="Consolas"/>
              </a:rPr>
              <a:t>&lt;__main__.</a:t>
            </a:r>
            <a:r>
              <a:rPr lang="en-US" altLang="ko-KR" dirty="0" err="1">
                <a:solidFill>
                  <a:srgbClr val="000000"/>
                </a:solidFill>
                <a:latin typeface="Consolas"/>
              </a:rPr>
              <a:t>BusinessCard</a:t>
            </a:r>
            <a:r>
              <a:rPr lang="en-US" altLang="ko-KR" dirty="0">
                <a:solidFill>
                  <a:srgbClr val="000000"/>
                </a:solidFill>
                <a:latin typeface="Consolas"/>
              </a:rPr>
              <a:t> object at </a:t>
            </a:r>
            <a:r>
              <a:rPr lang="en-US" altLang="ko-KR" dirty="0">
                <a:solidFill>
                  <a:srgbClr val="008800"/>
                </a:solidFill>
                <a:latin typeface="Consolas"/>
              </a:rPr>
              <a:t>0x030248F0</a:t>
            </a:r>
            <a:r>
              <a:rPr lang="en-US" altLang="ko-KR" dirty="0">
                <a:solidFill>
                  <a:srgbClr val="000000"/>
                </a:solidFill>
                <a:latin typeface="Consolas"/>
              </a:rPr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820210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 bwMode="auto">
          <a:xfrm>
            <a:off x="179512" y="188640"/>
            <a:ext cx="7704137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dirty="0">
                <a:solidFill>
                  <a:schemeClr val="tx1"/>
                </a:solidFill>
              </a:rPr>
              <a:t>클래스</a:t>
            </a:r>
            <a:endParaRPr lang="en-US" altLang="ko-KR" dirty="0">
              <a:solidFill>
                <a:schemeClr val="tx1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8" t="35019" r="39593"/>
          <a:stretch/>
        </p:blipFill>
        <p:spPr bwMode="auto">
          <a:xfrm>
            <a:off x="2411760" y="2708920"/>
            <a:ext cx="4236751" cy="1982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51210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 bwMode="auto">
          <a:xfrm>
            <a:off x="179512" y="188640"/>
            <a:ext cx="7704137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dirty="0">
                <a:solidFill>
                  <a:schemeClr val="tx1"/>
                </a:solidFill>
              </a:rPr>
              <a:t>클래스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63974" y="3356992"/>
            <a:ext cx="78488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Consolas"/>
              </a:rPr>
              <a:t>member1.</a:t>
            </a:r>
            <a:r>
              <a:rPr lang="en-US" altLang="ko-KR" b="1" dirty="0">
                <a:solidFill>
                  <a:srgbClr val="000000"/>
                </a:solidFill>
                <a:latin typeface="Consolas"/>
              </a:rPr>
              <a:t>set</a:t>
            </a:r>
            <a:r>
              <a:rPr lang="en-US" altLang="ko-KR" dirty="0">
                <a:solidFill>
                  <a:srgbClr val="000000"/>
                </a:solidFill>
                <a:latin typeface="Consolas"/>
              </a:rPr>
              <a:t>_info(</a:t>
            </a:r>
            <a:r>
              <a:rPr lang="en-US" altLang="ko-KR" dirty="0">
                <a:solidFill>
                  <a:srgbClr val="880000"/>
                </a:solidFill>
                <a:latin typeface="Consolas"/>
              </a:rPr>
              <a:t>"</a:t>
            </a:r>
            <a:r>
              <a:rPr lang="en-US" altLang="ko-KR" dirty="0" err="1">
                <a:solidFill>
                  <a:srgbClr val="880000"/>
                </a:solidFill>
                <a:latin typeface="Consolas"/>
              </a:rPr>
              <a:t>Yuna</a:t>
            </a:r>
            <a:r>
              <a:rPr lang="en-US" altLang="ko-KR" dirty="0">
                <a:solidFill>
                  <a:srgbClr val="880000"/>
                </a:solidFill>
                <a:latin typeface="Consolas"/>
              </a:rPr>
              <a:t> Kim"</a:t>
            </a:r>
            <a:r>
              <a:rPr lang="en-US" altLang="ko-KR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altLang="ko-KR" dirty="0">
                <a:solidFill>
                  <a:srgbClr val="880000"/>
                </a:solidFill>
                <a:latin typeface="Consolas"/>
              </a:rPr>
              <a:t>"yunakim@naver.com"</a:t>
            </a:r>
            <a:r>
              <a:rPr lang="en-US" altLang="ko-KR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altLang="ko-KR" dirty="0">
                <a:solidFill>
                  <a:srgbClr val="880000"/>
                </a:solidFill>
                <a:latin typeface="Consolas"/>
              </a:rPr>
              <a:t>"Seoul"</a:t>
            </a:r>
            <a:r>
              <a:rPr lang="en-US" altLang="ko-KR" dirty="0">
                <a:solidFill>
                  <a:srgbClr val="000000"/>
                </a:solidFill>
                <a:latin typeface="Consolas"/>
              </a:rPr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352036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 bwMode="auto">
          <a:xfrm>
            <a:off x="179512" y="188640"/>
            <a:ext cx="7704137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dirty="0">
                <a:solidFill>
                  <a:schemeClr val="tx1"/>
                </a:solidFill>
              </a:rPr>
              <a:t>클래스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525765" y="4273932"/>
            <a:ext cx="191033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>
                <a:solidFill>
                  <a:srgbClr val="000000"/>
                </a:solidFill>
                <a:latin typeface="Malgun Gothic"/>
              </a:rPr>
              <a:t>self.</a:t>
            </a:r>
            <a:r>
              <a:rPr lang="ko-KR" altLang="en-US" sz="2800" b="1" dirty="0" err="1">
                <a:solidFill>
                  <a:srgbClr val="000000"/>
                </a:solidFill>
                <a:latin typeface="Malgun Gothic"/>
              </a:rPr>
              <a:t>변수명</a:t>
            </a:r>
            <a:endParaRPr lang="ko-KR" altLang="en-US" sz="2800" b="1" dirty="0"/>
          </a:p>
        </p:txBody>
      </p:sp>
      <p:sp>
        <p:nvSpPr>
          <p:cNvPr id="3" name="직사각형 2"/>
          <p:cNvSpPr/>
          <p:nvPr/>
        </p:nvSpPr>
        <p:spPr>
          <a:xfrm>
            <a:off x="3525765" y="2671716"/>
            <a:ext cx="16514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err="1">
                <a:solidFill>
                  <a:srgbClr val="000000"/>
                </a:solidFill>
                <a:latin typeface="Malgun Gothic"/>
              </a:rPr>
              <a:t>인스턴스</a:t>
            </a:r>
            <a:r>
              <a:rPr lang="ko-KR" altLang="en-US" b="1" dirty="0">
                <a:solidFill>
                  <a:srgbClr val="000000"/>
                </a:solidFill>
                <a:latin typeface="Malgun Gothic"/>
              </a:rPr>
              <a:t> 변수</a:t>
            </a:r>
            <a:endParaRPr lang="ko-KR" altLang="en-US" b="1" dirty="0"/>
          </a:p>
        </p:txBody>
      </p:sp>
      <p:sp>
        <p:nvSpPr>
          <p:cNvPr id="4" name="직사각형 3"/>
          <p:cNvSpPr/>
          <p:nvPr/>
        </p:nvSpPr>
        <p:spPr>
          <a:xfrm>
            <a:off x="618692" y="3041048"/>
            <a:ext cx="799288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rgbClr val="000000"/>
                </a:solidFill>
                <a:latin typeface="Malgun Gothic"/>
              </a:rPr>
              <a:t>클래스를 정의하는 순간에는 생성할 </a:t>
            </a:r>
            <a:r>
              <a:rPr lang="ko-KR" altLang="en-US" sz="1200" dirty="0" err="1">
                <a:solidFill>
                  <a:srgbClr val="000000"/>
                </a:solidFill>
                <a:latin typeface="Malgun Gothic"/>
              </a:rPr>
              <a:t>인스턴스의</a:t>
            </a:r>
            <a:r>
              <a:rPr lang="ko-KR" altLang="en-US" sz="1200" dirty="0">
                <a:solidFill>
                  <a:srgbClr val="000000"/>
                </a:solidFill>
                <a:latin typeface="Malgun Gothic"/>
              </a:rPr>
              <a:t> 이름이 </a:t>
            </a:r>
            <a:r>
              <a:rPr lang="en-US" altLang="ko-KR" sz="1200" dirty="0">
                <a:solidFill>
                  <a:srgbClr val="000000"/>
                </a:solidFill>
                <a:latin typeface="Malgun Gothic"/>
              </a:rPr>
              <a:t>member1</a:t>
            </a:r>
            <a:r>
              <a:rPr lang="ko-KR" altLang="en-US" sz="1200" dirty="0">
                <a:solidFill>
                  <a:srgbClr val="000000"/>
                </a:solidFill>
                <a:latin typeface="Malgun Gothic"/>
              </a:rPr>
              <a:t>인지 모르기 때문에 </a:t>
            </a:r>
            <a:r>
              <a:rPr lang="en-US" altLang="ko-KR" sz="1200" dirty="0">
                <a:solidFill>
                  <a:srgbClr val="000000"/>
                </a:solidFill>
                <a:latin typeface="Malgun Gothic"/>
              </a:rPr>
              <a:t>self</a:t>
            </a:r>
            <a:r>
              <a:rPr lang="ko-KR" altLang="en-US" sz="1200" dirty="0">
                <a:solidFill>
                  <a:srgbClr val="000000"/>
                </a:solidFill>
                <a:latin typeface="Malgun Gothic"/>
              </a:rPr>
              <a:t>라는 단어를 대신 사용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01417369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 bwMode="auto">
          <a:xfrm>
            <a:off x="179512" y="188640"/>
            <a:ext cx="7704137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dirty="0">
                <a:solidFill>
                  <a:schemeClr val="tx1"/>
                </a:solidFill>
              </a:rPr>
              <a:t>클래스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059832" y="2564904"/>
            <a:ext cx="338437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ko-KR" sz="2000" dirty="0">
                <a:solidFill>
                  <a:srgbClr val="8888FF"/>
                </a:solidFill>
                <a:latin typeface="Consolas"/>
              </a:rPr>
              <a:t>&gt;&gt;&gt; </a:t>
            </a:r>
            <a:r>
              <a:rPr lang="en-US" altLang="ko-KR" sz="2000" dirty="0">
                <a:solidFill>
                  <a:srgbClr val="000000"/>
                </a:solidFill>
                <a:latin typeface="Consolas"/>
              </a:rPr>
              <a:t>member1.name </a:t>
            </a:r>
          </a:p>
          <a:p>
            <a:pPr algn="l"/>
            <a:r>
              <a:rPr lang="en-US" altLang="ko-KR" sz="2000" dirty="0">
                <a:solidFill>
                  <a:srgbClr val="880000"/>
                </a:solidFill>
                <a:latin typeface="Consolas"/>
              </a:rPr>
              <a:t>'</a:t>
            </a:r>
            <a:r>
              <a:rPr lang="en-US" altLang="ko-KR" sz="2000" dirty="0" err="1">
                <a:solidFill>
                  <a:srgbClr val="880000"/>
                </a:solidFill>
                <a:latin typeface="Consolas"/>
              </a:rPr>
              <a:t>Yuna</a:t>
            </a:r>
            <a:r>
              <a:rPr lang="en-US" altLang="ko-KR" sz="2000" dirty="0">
                <a:solidFill>
                  <a:srgbClr val="880000"/>
                </a:solidFill>
                <a:latin typeface="Consolas"/>
              </a:rPr>
              <a:t> Kim'</a:t>
            </a:r>
            <a:r>
              <a:rPr lang="en-US" altLang="ko-KR" sz="2000" dirty="0">
                <a:solidFill>
                  <a:srgbClr val="000000"/>
                </a:solidFill>
                <a:latin typeface="Consolas"/>
              </a:rPr>
              <a:t> </a:t>
            </a:r>
          </a:p>
          <a:p>
            <a:pPr algn="l"/>
            <a:endParaRPr lang="en-US" altLang="ko-KR" sz="2000" dirty="0">
              <a:solidFill>
                <a:srgbClr val="000000"/>
              </a:solidFill>
              <a:latin typeface="Consolas"/>
            </a:endParaRPr>
          </a:p>
          <a:p>
            <a:pPr algn="l"/>
            <a:r>
              <a:rPr lang="en-US" altLang="ko-KR" sz="2000" dirty="0">
                <a:solidFill>
                  <a:srgbClr val="8888FF"/>
                </a:solidFill>
                <a:latin typeface="Consolas"/>
              </a:rPr>
              <a:t>&gt;&gt;&gt; </a:t>
            </a:r>
            <a:r>
              <a:rPr lang="en-US" altLang="ko-KR" sz="2000" dirty="0">
                <a:solidFill>
                  <a:srgbClr val="000000"/>
                </a:solidFill>
                <a:latin typeface="Consolas"/>
              </a:rPr>
              <a:t>member1.email </a:t>
            </a:r>
            <a:r>
              <a:rPr lang="en-US" altLang="ko-KR" sz="2000" dirty="0">
                <a:solidFill>
                  <a:srgbClr val="880000"/>
                </a:solidFill>
                <a:latin typeface="Consolas"/>
              </a:rPr>
              <a:t>'yunakim@naver.com’</a:t>
            </a:r>
          </a:p>
          <a:p>
            <a:pPr algn="l"/>
            <a:r>
              <a:rPr lang="en-US" altLang="ko-KR" sz="2000" dirty="0">
                <a:solidFill>
                  <a:srgbClr val="000000"/>
                </a:solidFill>
                <a:latin typeface="Consolas"/>
              </a:rPr>
              <a:t> </a:t>
            </a:r>
          </a:p>
          <a:p>
            <a:pPr algn="l"/>
            <a:r>
              <a:rPr lang="en-US" altLang="ko-KR" sz="2000" dirty="0">
                <a:solidFill>
                  <a:srgbClr val="8888FF"/>
                </a:solidFill>
                <a:latin typeface="Consolas"/>
              </a:rPr>
              <a:t>&gt;&gt;&gt; </a:t>
            </a:r>
            <a:r>
              <a:rPr lang="en-US" altLang="ko-KR" sz="2000" dirty="0">
                <a:solidFill>
                  <a:srgbClr val="000000"/>
                </a:solidFill>
                <a:latin typeface="Consolas"/>
              </a:rPr>
              <a:t>member1.addr </a:t>
            </a:r>
          </a:p>
          <a:p>
            <a:pPr algn="l"/>
            <a:r>
              <a:rPr lang="en-US" altLang="ko-KR" sz="2000" dirty="0">
                <a:solidFill>
                  <a:srgbClr val="880000"/>
                </a:solidFill>
                <a:latin typeface="Consolas"/>
              </a:rPr>
              <a:t>'Seoul'</a:t>
            </a:r>
            <a:endParaRPr lang="ko-KR" altLang="en-US" sz="20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67133D1-3A97-4110-A57D-95C8F8970225}"/>
              </a:ext>
            </a:extLst>
          </p:cNvPr>
          <p:cNvSpPr/>
          <p:nvPr/>
        </p:nvSpPr>
        <p:spPr>
          <a:xfrm>
            <a:off x="539552" y="1124744"/>
            <a:ext cx="4572000" cy="88537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594" lvl="0" indent="-228594" algn="l" defTabSz="914377" fontAlgn="auto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kumimoji="0" lang="ko-KR" altLang="en-US" sz="1600" dirty="0">
                <a:solidFill>
                  <a:prstClr val="black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인스턴스 내의 변수를 인스턴스 변수라고 부름</a:t>
            </a:r>
            <a:endParaRPr kumimoji="0" lang="en-US" altLang="ko-KR" sz="1600" dirty="0">
              <a:solidFill>
                <a:prstClr val="black"/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685783" lvl="1" indent="-228594" algn="l" defTabSz="914377" fontAlgn="auto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kumimoji="0" lang="en-US" altLang="ko-KR" sz="1600" dirty="0">
                <a:solidFill>
                  <a:prstClr val="black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self.</a:t>
            </a:r>
            <a:r>
              <a:rPr kumimoji="0" lang="ko-KR" altLang="en-US" sz="1600" dirty="0">
                <a:solidFill>
                  <a:prstClr val="black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를</a:t>
            </a:r>
            <a:r>
              <a:rPr kumimoji="0" lang="en-US" altLang="ko-KR" sz="1600" dirty="0">
                <a:solidFill>
                  <a:prstClr val="black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kumimoji="0" lang="ko-KR" altLang="en-US" sz="1600" dirty="0">
                <a:solidFill>
                  <a:prstClr val="black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붙임</a:t>
            </a:r>
            <a:endParaRPr kumimoji="0" lang="en-US" altLang="ko-KR" sz="1600" dirty="0">
              <a:solidFill>
                <a:prstClr val="black"/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685783" lvl="1" indent="-228594" algn="l" defTabSz="914377" fontAlgn="auto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kumimoji="0" lang="ko-KR" altLang="en-US" sz="1600" dirty="0">
                <a:solidFill>
                  <a:prstClr val="black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인스턴스 이름을 통해서 접근할 수 있음</a:t>
            </a:r>
          </a:p>
        </p:txBody>
      </p:sp>
    </p:spTree>
    <p:extLst>
      <p:ext uri="{BB962C8B-B14F-4D97-AF65-F5344CB8AC3E}">
        <p14:creationId xmlns:p14="http://schemas.microsoft.com/office/powerpoint/2010/main" val="113140864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 bwMode="auto">
          <a:xfrm>
            <a:off x="179512" y="188640"/>
            <a:ext cx="7704137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dirty="0">
                <a:solidFill>
                  <a:schemeClr val="tx1"/>
                </a:solidFill>
              </a:rPr>
              <a:t>클래스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79512" y="2132856"/>
            <a:ext cx="87849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ko-KR" dirty="0">
                <a:solidFill>
                  <a:srgbClr val="8888FF"/>
                </a:solidFill>
                <a:latin typeface="Consolas"/>
              </a:rPr>
              <a:t>&gt;&gt;&gt; </a:t>
            </a:r>
            <a:r>
              <a:rPr lang="en-US" altLang="ko-KR" dirty="0">
                <a:solidFill>
                  <a:srgbClr val="000000"/>
                </a:solidFill>
                <a:latin typeface="Consolas"/>
              </a:rPr>
              <a:t>member2 = </a:t>
            </a:r>
            <a:r>
              <a:rPr lang="en-US" altLang="ko-KR" dirty="0" err="1">
                <a:solidFill>
                  <a:srgbClr val="000000"/>
                </a:solidFill>
                <a:latin typeface="Consolas"/>
              </a:rPr>
              <a:t>BusinessCard</a:t>
            </a:r>
            <a:r>
              <a:rPr lang="en-US" altLang="ko-KR" dirty="0">
                <a:solidFill>
                  <a:srgbClr val="000000"/>
                </a:solidFill>
                <a:latin typeface="Consolas"/>
              </a:rPr>
              <a:t>() </a:t>
            </a:r>
          </a:p>
          <a:p>
            <a:pPr algn="l"/>
            <a:r>
              <a:rPr lang="en-US" altLang="ko-KR" dirty="0">
                <a:solidFill>
                  <a:srgbClr val="8888FF"/>
                </a:solidFill>
                <a:latin typeface="Consolas"/>
              </a:rPr>
              <a:t>&gt;&gt;&gt; </a:t>
            </a:r>
            <a:r>
              <a:rPr lang="en-US" altLang="ko-KR" dirty="0">
                <a:solidFill>
                  <a:srgbClr val="000000"/>
                </a:solidFill>
                <a:latin typeface="Consolas"/>
              </a:rPr>
              <a:t>member2.set_info(</a:t>
            </a:r>
            <a:r>
              <a:rPr lang="en-US" altLang="ko-KR" dirty="0">
                <a:solidFill>
                  <a:srgbClr val="880000"/>
                </a:solidFill>
                <a:latin typeface="Consolas"/>
              </a:rPr>
              <a:t>"</a:t>
            </a:r>
            <a:r>
              <a:rPr lang="en-US" altLang="ko-KR" dirty="0" err="1">
                <a:solidFill>
                  <a:srgbClr val="880000"/>
                </a:solidFill>
                <a:latin typeface="Consolas"/>
              </a:rPr>
              <a:t>Sarang</a:t>
            </a:r>
            <a:r>
              <a:rPr lang="en-US" altLang="ko-KR" dirty="0">
                <a:solidFill>
                  <a:srgbClr val="880000"/>
                </a:solidFill>
                <a:latin typeface="Consolas"/>
              </a:rPr>
              <a:t> Lee"</a:t>
            </a:r>
            <a:r>
              <a:rPr lang="en-US" altLang="ko-KR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altLang="ko-KR" dirty="0">
                <a:solidFill>
                  <a:srgbClr val="880000"/>
                </a:solidFill>
                <a:latin typeface="Consolas"/>
              </a:rPr>
              <a:t>"sarang.lee@naver.com"</a:t>
            </a:r>
            <a:r>
              <a:rPr lang="en-US" altLang="ko-KR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altLang="ko-KR" dirty="0">
                <a:solidFill>
                  <a:srgbClr val="880000"/>
                </a:solidFill>
                <a:latin typeface="Consolas"/>
              </a:rPr>
              <a:t>"</a:t>
            </a:r>
            <a:r>
              <a:rPr lang="en-US" altLang="ko-KR" dirty="0" err="1">
                <a:solidFill>
                  <a:srgbClr val="880000"/>
                </a:solidFill>
                <a:latin typeface="Consolas"/>
              </a:rPr>
              <a:t>Kyunggi</a:t>
            </a:r>
            <a:r>
              <a:rPr lang="en-US" altLang="ko-KR" dirty="0">
                <a:solidFill>
                  <a:srgbClr val="880000"/>
                </a:solidFill>
                <a:latin typeface="Consolas"/>
              </a:rPr>
              <a:t>"</a:t>
            </a:r>
            <a:r>
              <a:rPr lang="en-US" altLang="ko-KR" dirty="0">
                <a:solidFill>
                  <a:srgbClr val="000000"/>
                </a:solidFill>
                <a:latin typeface="Consolas"/>
              </a:rPr>
              <a:t>)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79512" y="3429000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altLang="ko-KR" dirty="0">
                <a:solidFill>
                  <a:srgbClr val="8888FF"/>
                </a:solidFill>
                <a:latin typeface="Consolas"/>
              </a:rPr>
              <a:t>&gt;&gt;&gt; </a:t>
            </a:r>
            <a:r>
              <a:rPr lang="en-US" altLang="ko-KR" dirty="0">
                <a:solidFill>
                  <a:srgbClr val="000000"/>
                </a:solidFill>
                <a:latin typeface="Consolas"/>
              </a:rPr>
              <a:t>member2.name </a:t>
            </a:r>
          </a:p>
          <a:p>
            <a:pPr algn="l"/>
            <a:r>
              <a:rPr lang="en-US" altLang="ko-KR" dirty="0">
                <a:solidFill>
                  <a:srgbClr val="880000"/>
                </a:solidFill>
                <a:latin typeface="Consolas"/>
              </a:rPr>
              <a:t>'</a:t>
            </a:r>
            <a:r>
              <a:rPr lang="en-US" altLang="ko-KR" dirty="0" err="1">
                <a:solidFill>
                  <a:srgbClr val="880000"/>
                </a:solidFill>
                <a:latin typeface="Consolas"/>
              </a:rPr>
              <a:t>Sarang</a:t>
            </a:r>
            <a:r>
              <a:rPr lang="en-US" altLang="ko-KR" dirty="0">
                <a:solidFill>
                  <a:srgbClr val="880000"/>
                </a:solidFill>
                <a:latin typeface="Consolas"/>
              </a:rPr>
              <a:t> Lee'</a:t>
            </a:r>
            <a:r>
              <a:rPr lang="en-US" altLang="ko-KR" dirty="0">
                <a:solidFill>
                  <a:srgbClr val="000000"/>
                </a:solidFill>
                <a:latin typeface="Consolas"/>
              </a:rPr>
              <a:t> </a:t>
            </a:r>
          </a:p>
          <a:p>
            <a:pPr algn="l"/>
            <a:r>
              <a:rPr lang="en-US" altLang="ko-KR" dirty="0">
                <a:solidFill>
                  <a:srgbClr val="8888FF"/>
                </a:solidFill>
                <a:latin typeface="Consolas"/>
              </a:rPr>
              <a:t>&gt;&gt;&gt; </a:t>
            </a:r>
            <a:r>
              <a:rPr lang="en-US" altLang="ko-KR" dirty="0">
                <a:solidFill>
                  <a:srgbClr val="000000"/>
                </a:solidFill>
                <a:latin typeface="Consolas"/>
              </a:rPr>
              <a:t>member2.email </a:t>
            </a:r>
            <a:r>
              <a:rPr lang="en-US" altLang="ko-KR" dirty="0">
                <a:solidFill>
                  <a:srgbClr val="880000"/>
                </a:solidFill>
                <a:latin typeface="Consolas"/>
              </a:rPr>
              <a:t>'sarang.lee@naver.com'</a:t>
            </a:r>
            <a:r>
              <a:rPr lang="en-US" altLang="ko-KR" dirty="0">
                <a:solidFill>
                  <a:srgbClr val="000000"/>
                </a:solidFill>
                <a:latin typeface="Consolas"/>
              </a:rPr>
              <a:t> </a:t>
            </a:r>
          </a:p>
          <a:p>
            <a:pPr algn="l"/>
            <a:r>
              <a:rPr lang="en-US" altLang="ko-KR" dirty="0">
                <a:solidFill>
                  <a:srgbClr val="8888FF"/>
                </a:solidFill>
                <a:latin typeface="Consolas"/>
              </a:rPr>
              <a:t>&gt;&gt;&gt; </a:t>
            </a:r>
            <a:r>
              <a:rPr lang="en-US" altLang="ko-KR" dirty="0">
                <a:solidFill>
                  <a:srgbClr val="000000"/>
                </a:solidFill>
                <a:latin typeface="Consolas"/>
              </a:rPr>
              <a:t>member2.addr </a:t>
            </a:r>
          </a:p>
          <a:p>
            <a:pPr algn="l"/>
            <a:r>
              <a:rPr lang="en-US" altLang="ko-KR" dirty="0">
                <a:solidFill>
                  <a:srgbClr val="880000"/>
                </a:solidFill>
                <a:latin typeface="Consolas"/>
              </a:rPr>
              <a:t>'</a:t>
            </a:r>
            <a:r>
              <a:rPr lang="en-US" altLang="ko-KR" dirty="0" err="1">
                <a:solidFill>
                  <a:srgbClr val="880000"/>
                </a:solidFill>
                <a:latin typeface="Consolas"/>
              </a:rPr>
              <a:t>Kyunggi</a:t>
            </a:r>
            <a:r>
              <a:rPr lang="en-US" altLang="ko-KR" dirty="0">
                <a:solidFill>
                  <a:srgbClr val="880000"/>
                </a:solidFill>
                <a:latin typeface="Consolas"/>
              </a:rPr>
              <a:t>'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820210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 bwMode="auto">
          <a:xfrm>
            <a:off x="179512" y="188640"/>
            <a:ext cx="7704137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dirty="0">
                <a:solidFill>
                  <a:schemeClr val="tx1"/>
                </a:solidFill>
              </a:rPr>
              <a:t>클래스</a:t>
            </a:r>
            <a:endParaRPr lang="en-US" altLang="ko-KR" dirty="0">
              <a:solidFill>
                <a:schemeClr val="tx1"/>
              </a:solidFill>
            </a:endParaRPr>
          </a:p>
        </p:txBody>
      </p:sp>
      <p:pic>
        <p:nvPicPr>
          <p:cNvPr id="7170" name="Picture 2" descr="https://wikidocs.net/images/page/3456/6.0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3520" y="2060848"/>
            <a:ext cx="5638800" cy="339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51210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 bwMode="auto">
          <a:xfrm>
            <a:off x="179512" y="188640"/>
            <a:ext cx="7704137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dirty="0">
                <a:solidFill>
                  <a:schemeClr val="tx1"/>
                </a:solidFill>
              </a:rPr>
              <a:t>클래스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835696" y="1988840"/>
            <a:ext cx="547260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ko-KR" b="1" dirty="0">
                <a:solidFill>
                  <a:srgbClr val="000000"/>
                </a:solidFill>
                <a:latin typeface="Consolas"/>
              </a:rPr>
              <a:t>class</a:t>
            </a:r>
            <a:r>
              <a:rPr lang="en-US" altLang="ko-KR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b="1" dirty="0" err="1">
                <a:solidFill>
                  <a:srgbClr val="880000"/>
                </a:solidFill>
                <a:latin typeface="Consolas"/>
              </a:rPr>
              <a:t>BusinessCard</a:t>
            </a:r>
            <a:r>
              <a:rPr lang="en-US" altLang="ko-KR" dirty="0">
                <a:solidFill>
                  <a:srgbClr val="000000"/>
                </a:solidFill>
                <a:latin typeface="Consolas"/>
              </a:rPr>
              <a:t>:</a:t>
            </a:r>
          </a:p>
          <a:p>
            <a:pPr algn="l"/>
            <a:r>
              <a:rPr lang="en-US" altLang="ko-KR" dirty="0">
                <a:solidFill>
                  <a:srgbClr val="000000"/>
                </a:solidFill>
                <a:latin typeface="Consolas"/>
              </a:rPr>
              <a:t> </a:t>
            </a:r>
          </a:p>
          <a:p>
            <a:pPr algn="l"/>
            <a:r>
              <a:rPr lang="en-US" altLang="ko-KR" b="1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altLang="ko-KR" b="1" dirty="0" err="1">
                <a:solidFill>
                  <a:srgbClr val="000000"/>
                </a:solidFill>
                <a:latin typeface="Consolas"/>
              </a:rPr>
              <a:t>def</a:t>
            </a:r>
            <a:r>
              <a:rPr lang="en-US" altLang="ko-KR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b="1" dirty="0" err="1">
                <a:solidFill>
                  <a:srgbClr val="880000"/>
                </a:solidFill>
                <a:latin typeface="Consolas"/>
              </a:rPr>
              <a:t>set_info</a:t>
            </a:r>
            <a:r>
              <a:rPr lang="en-US" altLang="ko-KR" dirty="0">
                <a:solidFill>
                  <a:srgbClr val="000000"/>
                </a:solidFill>
                <a:latin typeface="Consolas"/>
              </a:rPr>
              <a:t>(self, name, email, </a:t>
            </a:r>
            <a:r>
              <a:rPr lang="en-US" altLang="ko-KR" dirty="0" err="1">
                <a:solidFill>
                  <a:srgbClr val="000000"/>
                </a:solidFill>
                <a:latin typeface="Consolas"/>
              </a:rPr>
              <a:t>addr</a:t>
            </a:r>
            <a:r>
              <a:rPr lang="en-US" altLang="ko-KR" dirty="0">
                <a:solidFill>
                  <a:srgbClr val="000000"/>
                </a:solidFill>
                <a:latin typeface="Consolas"/>
              </a:rPr>
              <a:t>): </a:t>
            </a:r>
          </a:p>
          <a:p>
            <a:pPr algn="l"/>
            <a:r>
              <a:rPr lang="en-US" altLang="ko-KR" dirty="0">
                <a:solidFill>
                  <a:srgbClr val="000000"/>
                </a:solidFill>
                <a:latin typeface="Consolas"/>
              </a:rPr>
              <a:t>	self.name = name </a:t>
            </a:r>
          </a:p>
          <a:p>
            <a:pPr algn="l"/>
            <a:r>
              <a:rPr lang="en-US" altLang="ko-KR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altLang="ko-KR" dirty="0" err="1">
                <a:solidFill>
                  <a:srgbClr val="000000"/>
                </a:solidFill>
                <a:latin typeface="Consolas"/>
              </a:rPr>
              <a:t>self.email</a:t>
            </a:r>
            <a:r>
              <a:rPr lang="en-US" altLang="ko-KR" dirty="0">
                <a:solidFill>
                  <a:srgbClr val="000000"/>
                </a:solidFill>
                <a:latin typeface="Consolas"/>
              </a:rPr>
              <a:t> = email </a:t>
            </a:r>
          </a:p>
          <a:p>
            <a:pPr algn="l"/>
            <a:r>
              <a:rPr lang="en-US" altLang="ko-KR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altLang="ko-KR" dirty="0" err="1">
                <a:solidFill>
                  <a:srgbClr val="000000"/>
                </a:solidFill>
                <a:latin typeface="Consolas"/>
              </a:rPr>
              <a:t>self.addr</a:t>
            </a:r>
            <a:r>
              <a:rPr lang="en-US" altLang="ko-KR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altLang="ko-KR" dirty="0" err="1">
                <a:solidFill>
                  <a:srgbClr val="000000"/>
                </a:solidFill>
                <a:latin typeface="Consolas"/>
              </a:rPr>
              <a:t>addr</a:t>
            </a:r>
            <a:endParaRPr lang="en-US" altLang="ko-KR" dirty="0">
              <a:solidFill>
                <a:srgbClr val="000000"/>
              </a:solidFill>
              <a:latin typeface="Consolas"/>
            </a:endParaRPr>
          </a:p>
          <a:p>
            <a:pPr algn="l"/>
            <a:r>
              <a:rPr lang="en-US" altLang="ko-KR" dirty="0">
                <a:solidFill>
                  <a:srgbClr val="000000"/>
                </a:solidFill>
                <a:latin typeface="Consolas"/>
              </a:rPr>
              <a:t> </a:t>
            </a:r>
          </a:p>
          <a:p>
            <a:pPr algn="l"/>
            <a:r>
              <a:rPr lang="en-US" altLang="ko-KR" b="1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altLang="ko-KR" b="1" dirty="0" err="1">
                <a:solidFill>
                  <a:srgbClr val="000000"/>
                </a:solidFill>
                <a:latin typeface="Consolas"/>
              </a:rPr>
              <a:t>def</a:t>
            </a:r>
            <a:r>
              <a:rPr lang="en-US" altLang="ko-KR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b="1" dirty="0" err="1">
                <a:solidFill>
                  <a:srgbClr val="880000"/>
                </a:solidFill>
                <a:latin typeface="Consolas"/>
              </a:rPr>
              <a:t>print_info</a:t>
            </a:r>
            <a:r>
              <a:rPr lang="en-US" altLang="ko-KR" dirty="0">
                <a:solidFill>
                  <a:srgbClr val="000000"/>
                </a:solidFill>
                <a:latin typeface="Consolas"/>
              </a:rPr>
              <a:t>(self): </a:t>
            </a:r>
          </a:p>
          <a:p>
            <a:pPr algn="l"/>
            <a:r>
              <a:rPr lang="en-US" altLang="ko-KR" dirty="0">
                <a:solidFill>
                  <a:srgbClr val="000000"/>
                </a:solidFill>
                <a:latin typeface="Consolas"/>
              </a:rPr>
              <a:t>	print(</a:t>
            </a:r>
            <a:r>
              <a:rPr lang="en-US" altLang="ko-KR" dirty="0">
                <a:solidFill>
                  <a:srgbClr val="880000"/>
                </a:solidFill>
                <a:latin typeface="Consolas"/>
              </a:rPr>
              <a:t>"--------------------"</a:t>
            </a:r>
            <a:r>
              <a:rPr lang="en-US" altLang="ko-KR" dirty="0">
                <a:solidFill>
                  <a:srgbClr val="000000"/>
                </a:solidFill>
                <a:latin typeface="Consolas"/>
              </a:rPr>
              <a:t>) </a:t>
            </a:r>
          </a:p>
          <a:p>
            <a:pPr algn="l"/>
            <a:r>
              <a:rPr lang="en-US" altLang="ko-KR" dirty="0">
                <a:solidFill>
                  <a:srgbClr val="000000"/>
                </a:solidFill>
                <a:latin typeface="Consolas"/>
              </a:rPr>
              <a:t>	print(</a:t>
            </a:r>
            <a:r>
              <a:rPr lang="en-US" altLang="ko-KR" dirty="0">
                <a:solidFill>
                  <a:srgbClr val="880000"/>
                </a:solidFill>
                <a:latin typeface="Consolas"/>
              </a:rPr>
              <a:t>"Name: "</a:t>
            </a:r>
            <a:r>
              <a:rPr lang="en-US" altLang="ko-KR" dirty="0">
                <a:solidFill>
                  <a:srgbClr val="000000"/>
                </a:solidFill>
                <a:latin typeface="Consolas"/>
              </a:rPr>
              <a:t>, self.name) </a:t>
            </a:r>
          </a:p>
          <a:p>
            <a:pPr algn="l"/>
            <a:r>
              <a:rPr lang="en-US" altLang="ko-KR" dirty="0">
                <a:solidFill>
                  <a:srgbClr val="000000"/>
                </a:solidFill>
                <a:latin typeface="Consolas"/>
              </a:rPr>
              <a:t>	print(</a:t>
            </a:r>
            <a:r>
              <a:rPr lang="en-US" altLang="ko-KR" dirty="0">
                <a:solidFill>
                  <a:srgbClr val="880000"/>
                </a:solidFill>
                <a:latin typeface="Consolas"/>
              </a:rPr>
              <a:t>"E-mail: "</a:t>
            </a:r>
            <a:r>
              <a:rPr lang="en-US" altLang="ko-KR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altLang="ko-KR" dirty="0" err="1">
                <a:solidFill>
                  <a:srgbClr val="000000"/>
                </a:solidFill>
                <a:latin typeface="Consolas"/>
              </a:rPr>
              <a:t>self.email</a:t>
            </a:r>
            <a:r>
              <a:rPr lang="en-US" altLang="ko-KR" dirty="0">
                <a:solidFill>
                  <a:srgbClr val="000000"/>
                </a:solidFill>
                <a:latin typeface="Consolas"/>
              </a:rPr>
              <a:t>) </a:t>
            </a:r>
          </a:p>
          <a:p>
            <a:pPr algn="l"/>
            <a:r>
              <a:rPr lang="en-US" altLang="ko-KR" dirty="0">
                <a:solidFill>
                  <a:srgbClr val="000000"/>
                </a:solidFill>
                <a:latin typeface="Consolas"/>
              </a:rPr>
              <a:t>	print(</a:t>
            </a:r>
            <a:r>
              <a:rPr lang="en-US" altLang="ko-KR" dirty="0">
                <a:solidFill>
                  <a:srgbClr val="880000"/>
                </a:solidFill>
                <a:latin typeface="Consolas"/>
              </a:rPr>
              <a:t>"Address: "</a:t>
            </a:r>
            <a:r>
              <a:rPr lang="en-US" altLang="ko-KR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altLang="ko-KR" dirty="0" err="1">
                <a:solidFill>
                  <a:srgbClr val="000000"/>
                </a:solidFill>
                <a:latin typeface="Consolas"/>
              </a:rPr>
              <a:t>self.addr</a:t>
            </a:r>
            <a:r>
              <a:rPr lang="en-US" altLang="ko-KR" dirty="0">
                <a:solidFill>
                  <a:srgbClr val="000000"/>
                </a:solidFill>
                <a:latin typeface="Consolas"/>
              </a:rPr>
              <a:t>) </a:t>
            </a:r>
          </a:p>
          <a:p>
            <a:pPr algn="l"/>
            <a:r>
              <a:rPr lang="en-US" altLang="ko-KR" dirty="0">
                <a:solidFill>
                  <a:srgbClr val="000000"/>
                </a:solidFill>
                <a:latin typeface="Consolas"/>
              </a:rPr>
              <a:t>	print(</a:t>
            </a:r>
            <a:r>
              <a:rPr lang="en-US" altLang="ko-KR" dirty="0">
                <a:solidFill>
                  <a:srgbClr val="880000"/>
                </a:solidFill>
                <a:latin typeface="Consolas"/>
              </a:rPr>
              <a:t>"--------------------"</a:t>
            </a:r>
            <a:r>
              <a:rPr lang="en-US" altLang="ko-KR" dirty="0">
                <a:solidFill>
                  <a:srgbClr val="000000"/>
                </a:solidFill>
                <a:latin typeface="Consolas"/>
              </a:rPr>
              <a:t>)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21278F1-72C1-4D1A-A1E3-0A165112F7AE}"/>
              </a:ext>
            </a:extLst>
          </p:cNvPr>
          <p:cNvSpPr/>
          <p:nvPr/>
        </p:nvSpPr>
        <p:spPr>
          <a:xfrm>
            <a:off x="5748300" y="3466167"/>
            <a:ext cx="3120008" cy="73866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rPr>
              <a:t>파이썬 클래스의 메소드는 항상 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rPr>
              <a:t>self</a:t>
            </a:r>
            <a:r>
              <a:rPr kumimoji="0" lang="ko-KR" alt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rPr>
              <a:t>라는 기본 인자를 하나 갖고 있어야 하므로 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rPr>
              <a:t>self</a:t>
            </a:r>
            <a:r>
              <a:rPr kumimoji="0" lang="ko-KR" alt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rPr>
              <a:t>를 제외하면 </a:t>
            </a:r>
            <a:r>
              <a:rPr kumimoji="0" lang="en-US" altLang="ko-KR" sz="105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rPr>
              <a:t>print_info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rPr>
              <a:t> </a:t>
            </a:r>
            <a:r>
              <a:rPr kumimoji="0" lang="ko-KR" alt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rPr>
              <a:t>메소드는 사실 인자가 없는 함수나 마찬가지입니다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rPr>
              <a:t>.</a:t>
            </a:r>
            <a:endParaRPr kumimoji="0" lang="ko-KR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3520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 bwMode="auto">
          <a:xfrm>
            <a:off x="179512" y="188640"/>
            <a:ext cx="7704137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>
                <a:solidFill>
                  <a:srgbClr val="7E040B"/>
                </a:solidFill>
              </a:rPr>
              <a:t>2.</a:t>
            </a:r>
            <a:r>
              <a:rPr lang="en-US" altLang="ko-KR">
                <a:solidFill>
                  <a:schemeClr val="tx1"/>
                </a:solidFill>
              </a:rPr>
              <a:t> </a:t>
            </a:r>
            <a:r>
              <a:rPr lang="ko-KR" altLang="en-US">
                <a:solidFill>
                  <a:schemeClr val="tx1"/>
                </a:solidFill>
              </a:rPr>
              <a:t>객체 지향 프로그래밍과 클래스 작성하기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51520" y="1052736"/>
            <a:ext cx="8352928" cy="4896544"/>
          </a:xfrm>
        </p:spPr>
        <p:txBody>
          <a:bodyPr/>
          <a:lstStyle/>
          <a:p>
            <a:pPr latinLnBrk="0">
              <a:lnSpc>
                <a:spcPct val="150000"/>
              </a:lnSpc>
              <a:buClr>
                <a:srgbClr val="404447"/>
              </a:buClr>
              <a:buSzPct val="80000"/>
              <a:buFont typeface="Wingdings" panose="05000000000000000000" pitchFamily="2" charset="2"/>
              <a:buChar char="u"/>
              <a:defRPr/>
            </a:pPr>
            <a:r>
              <a:rPr lang="en-US" altLang="ko-KR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OOP</a:t>
            </a:r>
            <a:r>
              <a:rPr lang="ko-KR" altLang="en-US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(Object-Oriented Programming)</a:t>
            </a:r>
          </a:p>
          <a:p>
            <a:pPr lvl="1" latinLnBrk="0">
              <a:lnSpc>
                <a:spcPct val="150000"/>
              </a:lnSpc>
              <a:buClr>
                <a:srgbClr val="404447"/>
              </a:buClr>
              <a:buSzPct val="80000"/>
              <a:buFont typeface="Wingdings" panose="05000000000000000000" pitchFamily="2" charset="2"/>
              <a:buChar char="§"/>
              <a:defRPr/>
            </a:pPr>
            <a:r>
              <a:rPr lang="en-US" altLang="ko-KR"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객체지향 프로그래밍</a:t>
            </a:r>
            <a:r>
              <a:rPr lang="en-US" altLang="ko-KR"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’</a:t>
            </a:r>
            <a:r>
              <a:rPr lang="ko-KR" altLang="en-US"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이라고</a:t>
            </a:r>
            <a:r>
              <a:rPr lang="en-US" altLang="ko-KR"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한다</a:t>
            </a:r>
            <a:r>
              <a:rPr lang="en-US" altLang="ko-KR"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lvl="1" latinLnBrk="0">
              <a:lnSpc>
                <a:spcPct val="150000"/>
              </a:lnSpc>
              <a:buClr>
                <a:srgbClr val="404447"/>
              </a:buClr>
              <a:buSzPct val="80000"/>
              <a:buFont typeface="Wingdings" panose="05000000000000000000" pitchFamily="2" charset="2"/>
              <a:buChar char="§"/>
              <a:defRPr/>
            </a:pPr>
            <a:r>
              <a:rPr lang="en-US" altLang="ko-KR"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OOP </a:t>
            </a:r>
            <a:r>
              <a:rPr lang="ko-KR" altLang="en-US"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방식을 이용하면 </a:t>
            </a:r>
            <a:r>
              <a:rPr lang="ko-KR" altLang="en-US" sz="2200" b="1">
                <a:solidFill>
                  <a:srgbClr val="7E040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실생활의 물체들을 소프트웨어 객체로</a:t>
            </a:r>
            <a:r>
              <a:rPr lang="ko-KR" altLang="en-US"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표현하기 쉽다</a:t>
            </a:r>
            <a:r>
              <a:rPr lang="en-US" altLang="ko-KR"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즉</a:t>
            </a:r>
            <a:r>
              <a:rPr lang="en-US" altLang="ko-KR"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실생활에 가장 가까운 방식으로 데이터를 표현할 수 있도록 해 준다</a:t>
            </a:r>
            <a:r>
              <a:rPr lang="en-US" altLang="ko-KR"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lvl="1" latinLnBrk="0">
              <a:lnSpc>
                <a:spcPct val="150000"/>
              </a:lnSpc>
              <a:buClr>
                <a:srgbClr val="404447"/>
              </a:buClr>
              <a:buSzPct val="80000"/>
              <a:buFont typeface="Wingdings" panose="05000000000000000000" pitchFamily="2" charset="2"/>
              <a:buChar char="§"/>
              <a:defRPr/>
            </a:pPr>
            <a:r>
              <a:rPr lang="ko-KR" altLang="en-US"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실생활 객체와 같이</a:t>
            </a:r>
            <a:r>
              <a:rPr lang="en-US" altLang="ko-KR"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소프트웨어 객체도 객체를 구성하는 데이터와 객체의 기능으로 표현한다</a:t>
            </a:r>
            <a:r>
              <a:rPr lang="en-US" altLang="ko-KR"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7E3D9E-B143-450D-B523-FFA19F16DCA1}" type="slidenum">
              <a:rPr lang="en-US" altLang="ko-KR" smtClean="0">
                <a:solidFill>
                  <a:schemeClr val="tx1"/>
                </a:solidFill>
              </a:rPr>
              <a:pPr/>
              <a:t>5</a:t>
            </a:fld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43608" y="5157192"/>
            <a:ext cx="7018268" cy="461665"/>
          </a:xfrm>
          <a:prstGeom prst="rect">
            <a:avLst/>
          </a:prstGeom>
          <a:solidFill>
            <a:srgbClr val="7E040B"/>
          </a:solidFill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객체</a:t>
            </a:r>
            <a:r>
              <a:rPr lang="en-US" altLang="ko-KR" sz="24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(object) = </a:t>
            </a:r>
            <a:r>
              <a:rPr lang="ko-KR" altLang="en-US" sz="24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</a:t>
            </a:r>
            <a:r>
              <a:rPr lang="en-US" altLang="ko-KR" sz="24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(data) + </a:t>
            </a:r>
            <a:r>
              <a:rPr lang="ko-KR" altLang="en-US" sz="24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기능 </a:t>
            </a:r>
            <a:r>
              <a:rPr lang="en-US" altLang="ko-KR" sz="24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(functions)</a:t>
            </a:r>
            <a:endParaRPr lang="ko-KR" altLang="en-US" sz="2400" b="1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19872" y="5661248"/>
            <a:ext cx="39228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 b="1" dirty="0">
                <a:solidFill>
                  <a:srgbClr val="7E040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attribute       method</a:t>
            </a:r>
            <a:endParaRPr lang="ko-KR" altLang="en-US" sz="2400" b="1" dirty="0">
              <a:solidFill>
                <a:srgbClr val="7E040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38849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 bwMode="auto">
          <a:xfrm>
            <a:off x="179512" y="188640"/>
            <a:ext cx="7704137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dirty="0">
                <a:solidFill>
                  <a:schemeClr val="tx1"/>
                </a:solidFill>
              </a:rPr>
              <a:t>클래스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13634" y="3244334"/>
            <a:ext cx="491673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>
                <a:solidFill>
                  <a:srgbClr val="000000"/>
                </a:solidFill>
                <a:latin typeface="Consolas"/>
              </a:rPr>
              <a:t>member1 = </a:t>
            </a:r>
            <a:r>
              <a:rPr lang="en-US" altLang="ko-KR" sz="2800" b="1" dirty="0" err="1">
                <a:solidFill>
                  <a:srgbClr val="000000"/>
                </a:solidFill>
                <a:latin typeface="Consolas"/>
              </a:rPr>
              <a:t>BusinessCard</a:t>
            </a:r>
            <a:r>
              <a:rPr lang="en-US" altLang="ko-KR" sz="2800" b="1" dirty="0">
                <a:solidFill>
                  <a:srgbClr val="000000"/>
                </a:solidFill>
                <a:latin typeface="Consolas"/>
              </a:rPr>
              <a:t>()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88872724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 bwMode="auto">
          <a:xfrm>
            <a:off x="179512" y="188640"/>
            <a:ext cx="7704137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dirty="0">
                <a:solidFill>
                  <a:schemeClr val="tx1"/>
                </a:solidFill>
              </a:rPr>
              <a:t>클래스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55576" y="3258897"/>
            <a:ext cx="74888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Consolas"/>
              </a:rPr>
              <a:t>member1.set_info(</a:t>
            </a:r>
            <a:r>
              <a:rPr lang="en-US" altLang="ko-KR" dirty="0">
                <a:solidFill>
                  <a:srgbClr val="880000"/>
                </a:solidFill>
                <a:latin typeface="Consolas"/>
              </a:rPr>
              <a:t>"</a:t>
            </a:r>
            <a:r>
              <a:rPr lang="en-US" altLang="ko-KR" dirty="0" err="1">
                <a:solidFill>
                  <a:srgbClr val="880000"/>
                </a:solidFill>
                <a:latin typeface="Consolas"/>
              </a:rPr>
              <a:t>YunaKim</a:t>
            </a:r>
            <a:r>
              <a:rPr lang="en-US" altLang="ko-KR" dirty="0">
                <a:solidFill>
                  <a:srgbClr val="880000"/>
                </a:solidFill>
                <a:latin typeface="Consolas"/>
              </a:rPr>
              <a:t>"</a:t>
            </a:r>
            <a:r>
              <a:rPr lang="en-US" altLang="ko-KR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altLang="ko-KR" dirty="0">
                <a:solidFill>
                  <a:srgbClr val="880000"/>
                </a:solidFill>
                <a:latin typeface="Consolas"/>
              </a:rPr>
              <a:t>"yuna.kim@naver.com"</a:t>
            </a:r>
            <a:r>
              <a:rPr lang="en-US" altLang="ko-KR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altLang="ko-KR" dirty="0">
                <a:solidFill>
                  <a:srgbClr val="880000"/>
                </a:solidFill>
                <a:latin typeface="Consolas"/>
              </a:rPr>
              <a:t>"Seoul"</a:t>
            </a:r>
            <a:r>
              <a:rPr lang="en-US" altLang="ko-KR" dirty="0">
                <a:solidFill>
                  <a:srgbClr val="000000"/>
                </a:solidFill>
                <a:latin typeface="Consolas"/>
              </a:rPr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041673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 bwMode="auto">
          <a:xfrm>
            <a:off x="179512" y="188640"/>
            <a:ext cx="7704137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dirty="0">
                <a:solidFill>
                  <a:schemeClr val="tx1"/>
                </a:solidFill>
              </a:rPr>
              <a:t>클래스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699792" y="2828836"/>
            <a:ext cx="4572000" cy="2123658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altLang="ko-KR" sz="2400" b="1" dirty="0">
                <a:solidFill>
                  <a:srgbClr val="000000"/>
                </a:solidFill>
                <a:latin typeface="Consolas"/>
              </a:rPr>
              <a:t>member1.print_info()</a:t>
            </a:r>
          </a:p>
          <a:p>
            <a:pPr algn="l"/>
            <a:r>
              <a:rPr lang="en-US" altLang="ko-KR" dirty="0">
                <a:solidFill>
                  <a:srgbClr val="000000"/>
                </a:solidFill>
                <a:latin typeface="Consolas"/>
              </a:rPr>
              <a:t> </a:t>
            </a:r>
          </a:p>
          <a:p>
            <a:pPr algn="l"/>
            <a:r>
              <a:rPr lang="en-US" altLang="ko-KR" dirty="0">
                <a:solidFill>
                  <a:srgbClr val="888888"/>
                </a:solidFill>
                <a:latin typeface="Consolas"/>
              </a:rPr>
              <a:t>--------------------</a:t>
            </a:r>
            <a:r>
              <a:rPr lang="en-US" altLang="ko-KR" dirty="0">
                <a:solidFill>
                  <a:srgbClr val="000000"/>
                </a:solidFill>
                <a:latin typeface="Consolas"/>
              </a:rPr>
              <a:t> </a:t>
            </a:r>
          </a:p>
          <a:p>
            <a:pPr algn="l"/>
            <a:r>
              <a:rPr lang="en-US" altLang="ko-KR" dirty="0">
                <a:solidFill>
                  <a:srgbClr val="000000"/>
                </a:solidFill>
                <a:latin typeface="Consolas"/>
              </a:rPr>
              <a:t>Name: </a:t>
            </a:r>
            <a:r>
              <a:rPr lang="en-US" altLang="ko-KR" dirty="0" err="1">
                <a:solidFill>
                  <a:srgbClr val="000000"/>
                </a:solidFill>
                <a:latin typeface="Consolas"/>
              </a:rPr>
              <a:t>YunaKim</a:t>
            </a:r>
            <a:r>
              <a:rPr lang="en-US" altLang="ko-KR" dirty="0">
                <a:solidFill>
                  <a:srgbClr val="000000"/>
                </a:solidFill>
                <a:latin typeface="Consolas"/>
              </a:rPr>
              <a:t> E-mail: yuna.kim@naver.com </a:t>
            </a:r>
          </a:p>
          <a:p>
            <a:pPr algn="l"/>
            <a:r>
              <a:rPr lang="en-US" altLang="ko-KR" dirty="0">
                <a:solidFill>
                  <a:srgbClr val="000000"/>
                </a:solidFill>
                <a:latin typeface="Consolas"/>
              </a:rPr>
              <a:t>Address: Seoul </a:t>
            </a:r>
          </a:p>
          <a:p>
            <a:pPr algn="l"/>
            <a:r>
              <a:rPr lang="en-US" altLang="ko-KR" dirty="0">
                <a:solidFill>
                  <a:srgbClr val="888888"/>
                </a:solidFill>
                <a:latin typeface="Consolas"/>
              </a:rPr>
              <a:t>--------------------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917556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 bwMode="auto">
          <a:xfrm>
            <a:off x="179512" y="188640"/>
            <a:ext cx="7704137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dirty="0">
                <a:solidFill>
                  <a:schemeClr val="tx1"/>
                </a:solidFill>
              </a:rPr>
              <a:t>클래스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32482" y="3068960"/>
            <a:ext cx="849694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buFont typeface="Arial"/>
              <a:buChar char="•"/>
            </a:pPr>
            <a:r>
              <a:rPr lang="ko-KR" altLang="en-US" b="1" dirty="0" err="1">
                <a:solidFill>
                  <a:srgbClr val="000000"/>
                </a:solidFill>
                <a:latin typeface="Malgun Gothic"/>
              </a:rPr>
              <a:t>파이썬의</a:t>
            </a:r>
            <a:r>
              <a:rPr lang="ko-KR" altLang="en-US" b="1" dirty="0">
                <a:solidFill>
                  <a:srgbClr val="000000"/>
                </a:solidFill>
                <a:latin typeface="Malgun Gothic"/>
              </a:rPr>
              <a:t> 클래스를 이용하면 프로그래머가 원하는 새로운 타입을 만들 수 있다</a:t>
            </a:r>
            <a:r>
              <a:rPr lang="en-US" altLang="ko-KR" b="1" dirty="0">
                <a:solidFill>
                  <a:srgbClr val="000000"/>
                </a:solidFill>
                <a:latin typeface="Malgun Gothic"/>
              </a:rPr>
              <a:t>.</a:t>
            </a:r>
          </a:p>
          <a:p>
            <a:pPr algn="l">
              <a:buFont typeface="Arial"/>
              <a:buChar char="•"/>
            </a:pPr>
            <a:endParaRPr lang="en-US" altLang="ko-KR" b="1" dirty="0">
              <a:solidFill>
                <a:srgbClr val="000000"/>
              </a:solidFill>
              <a:latin typeface="Malgun Gothic"/>
            </a:endParaRPr>
          </a:p>
          <a:p>
            <a:pPr algn="l">
              <a:buFont typeface="Arial"/>
              <a:buChar char="•"/>
            </a:pPr>
            <a:r>
              <a:rPr lang="ko-KR" altLang="en-US" b="1" dirty="0">
                <a:solidFill>
                  <a:srgbClr val="000000"/>
                </a:solidFill>
                <a:latin typeface="Malgun Gothic"/>
              </a:rPr>
              <a:t>생성된 타입은 데이터와 데이터를 처리하는 </a:t>
            </a:r>
            <a:r>
              <a:rPr lang="ko-KR" altLang="en-US" b="1" dirty="0" err="1">
                <a:solidFill>
                  <a:srgbClr val="000000"/>
                </a:solidFill>
                <a:latin typeface="Malgun Gothic"/>
              </a:rPr>
              <a:t>메서드</a:t>
            </a:r>
            <a:r>
              <a:rPr lang="en-US" altLang="ko-KR" b="1" dirty="0">
                <a:solidFill>
                  <a:srgbClr val="000000"/>
                </a:solidFill>
                <a:latin typeface="Malgun Gothic"/>
              </a:rPr>
              <a:t>(</a:t>
            </a:r>
            <a:r>
              <a:rPr lang="ko-KR" altLang="en-US" b="1" dirty="0">
                <a:solidFill>
                  <a:srgbClr val="000000"/>
                </a:solidFill>
                <a:latin typeface="Malgun Gothic"/>
              </a:rPr>
              <a:t>함수</a:t>
            </a:r>
            <a:r>
              <a:rPr lang="en-US" altLang="ko-KR" b="1" dirty="0">
                <a:solidFill>
                  <a:srgbClr val="000000"/>
                </a:solidFill>
                <a:latin typeface="Malgun Gothic"/>
              </a:rPr>
              <a:t>)</a:t>
            </a:r>
            <a:r>
              <a:rPr lang="ko-KR" altLang="en-US" b="1" dirty="0">
                <a:solidFill>
                  <a:srgbClr val="000000"/>
                </a:solidFill>
                <a:latin typeface="Malgun Gothic"/>
              </a:rPr>
              <a:t>로 구성돼 있다</a:t>
            </a:r>
            <a:r>
              <a:rPr lang="en-US" altLang="ko-KR" b="1" dirty="0">
                <a:solidFill>
                  <a:srgbClr val="000000"/>
                </a:solidFill>
                <a:latin typeface="Malgun Gothic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0845874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 bwMode="auto">
          <a:xfrm>
            <a:off x="179512" y="188640"/>
            <a:ext cx="7704137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dirty="0">
                <a:solidFill>
                  <a:schemeClr val="tx1"/>
                </a:solidFill>
              </a:rPr>
              <a:t>클래스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115616" y="1700808"/>
            <a:ext cx="61744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Malgun Gothic"/>
              </a:rPr>
              <a:t>Class </a:t>
            </a:r>
            <a:r>
              <a:rPr lang="ko-KR" altLang="en-US" dirty="0">
                <a:solidFill>
                  <a:srgbClr val="000000"/>
                </a:solidFill>
                <a:latin typeface="Malgun Gothic"/>
              </a:rPr>
              <a:t>키워드를 통해 </a:t>
            </a:r>
            <a:r>
              <a:rPr lang="en-US" altLang="ko-KR" dirty="0" err="1">
                <a:solidFill>
                  <a:srgbClr val="000000"/>
                </a:solidFill>
                <a:latin typeface="Malgun Gothic"/>
              </a:rPr>
              <a:t>BusinessCard</a:t>
            </a:r>
            <a:r>
              <a:rPr lang="ko-KR" altLang="en-US" dirty="0">
                <a:solidFill>
                  <a:srgbClr val="000000"/>
                </a:solidFill>
                <a:latin typeface="Malgun Gothic"/>
              </a:rPr>
              <a:t>라는 새로운 타입 생성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115616" y="2564904"/>
            <a:ext cx="532859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ko-KR" b="1" dirty="0">
                <a:solidFill>
                  <a:srgbClr val="000000"/>
                </a:solidFill>
                <a:latin typeface="Consolas"/>
              </a:rPr>
              <a:t>class</a:t>
            </a:r>
            <a:r>
              <a:rPr lang="en-US" altLang="ko-KR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b="1" dirty="0" err="1">
                <a:solidFill>
                  <a:srgbClr val="880000"/>
                </a:solidFill>
                <a:latin typeface="Consolas"/>
              </a:rPr>
              <a:t>BusinessCard</a:t>
            </a:r>
            <a:r>
              <a:rPr lang="en-US" altLang="ko-KR" dirty="0">
                <a:solidFill>
                  <a:srgbClr val="000000"/>
                </a:solidFill>
                <a:latin typeface="Consolas"/>
              </a:rPr>
              <a:t>: </a:t>
            </a:r>
          </a:p>
          <a:p>
            <a:pPr algn="l"/>
            <a:r>
              <a:rPr lang="en-US" altLang="ko-KR" b="1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altLang="ko-KR" b="1" dirty="0" err="1">
                <a:solidFill>
                  <a:srgbClr val="000000"/>
                </a:solidFill>
                <a:latin typeface="Consolas"/>
              </a:rPr>
              <a:t>def</a:t>
            </a:r>
            <a:r>
              <a:rPr lang="en-US" altLang="ko-KR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b="1" dirty="0" err="1">
                <a:solidFill>
                  <a:srgbClr val="880000"/>
                </a:solidFill>
                <a:latin typeface="Consolas"/>
              </a:rPr>
              <a:t>set_info</a:t>
            </a:r>
            <a:r>
              <a:rPr lang="en-US" altLang="ko-KR" dirty="0">
                <a:solidFill>
                  <a:srgbClr val="000000"/>
                </a:solidFill>
                <a:latin typeface="Consolas"/>
              </a:rPr>
              <a:t>(self, name, email, </a:t>
            </a:r>
            <a:r>
              <a:rPr lang="en-US" altLang="ko-KR" dirty="0" err="1">
                <a:solidFill>
                  <a:srgbClr val="000000"/>
                </a:solidFill>
                <a:latin typeface="Consolas"/>
              </a:rPr>
              <a:t>addr</a:t>
            </a:r>
            <a:r>
              <a:rPr lang="en-US" altLang="ko-KR" dirty="0">
                <a:solidFill>
                  <a:srgbClr val="000000"/>
                </a:solidFill>
                <a:latin typeface="Consolas"/>
              </a:rPr>
              <a:t>):</a:t>
            </a:r>
          </a:p>
          <a:p>
            <a:pPr algn="l"/>
            <a:r>
              <a:rPr lang="en-US" altLang="ko-KR" dirty="0">
                <a:solidFill>
                  <a:srgbClr val="000000"/>
                </a:solidFill>
                <a:latin typeface="Consolas"/>
              </a:rPr>
              <a:t>	self.name = name </a:t>
            </a:r>
          </a:p>
          <a:p>
            <a:pPr algn="l"/>
            <a:r>
              <a:rPr lang="en-US" altLang="ko-KR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altLang="ko-KR" dirty="0" err="1">
                <a:solidFill>
                  <a:srgbClr val="000000"/>
                </a:solidFill>
                <a:latin typeface="Consolas"/>
              </a:rPr>
              <a:t>self.email</a:t>
            </a:r>
            <a:r>
              <a:rPr lang="en-US" altLang="ko-KR" dirty="0">
                <a:solidFill>
                  <a:srgbClr val="000000"/>
                </a:solidFill>
                <a:latin typeface="Consolas"/>
              </a:rPr>
              <a:t> = email </a:t>
            </a:r>
          </a:p>
          <a:p>
            <a:pPr algn="l"/>
            <a:r>
              <a:rPr lang="en-US" altLang="ko-KR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altLang="ko-KR" dirty="0" err="1">
                <a:solidFill>
                  <a:srgbClr val="000000"/>
                </a:solidFill>
                <a:latin typeface="Consolas"/>
              </a:rPr>
              <a:t>self.addr</a:t>
            </a:r>
            <a:r>
              <a:rPr lang="en-US" altLang="ko-KR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altLang="ko-KR" dirty="0" err="1">
                <a:solidFill>
                  <a:srgbClr val="000000"/>
                </a:solidFill>
                <a:latin typeface="Consolas"/>
              </a:rPr>
              <a:t>addr</a:t>
            </a:r>
            <a:r>
              <a:rPr lang="en-US" altLang="ko-KR" dirty="0">
                <a:solidFill>
                  <a:srgbClr val="000000"/>
                </a:solidFill>
                <a:latin typeface="Consolas"/>
              </a:rPr>
              <a:t> </a:t>
            </a:r>
          </a:p>
          <a:p>
            <a:pPr algn="l"/>
            <a:r>
              <a:rPr lang="en-US" altLang="ko-KR" b="1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altLang="ko-KR" b="1" dirty="0" err="1">
                <a:solidFill>
                  <a:srgbClr val="000000"/>
                </a:solidFill>
                <a:latin typeface="Consolas"/>
              </a:rPr>
              <a:t>def</a:t>
            </a:r>
            <a:r>
              <a:rPr lang="en-US" altLang="ko-KR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b="1" dirty="0" err="1">
                <a:solidFill>
                  <a:srgbClr val="880000"/>
                </a:solidFill>
                <a:latin typeface="Consolas"/>
              </a:rPr>
              <a:t>print_info</a:t>
            </a:r>
            <a:r>
              <a:rPr lang="en-US" altLang="ko-KR" dirty="0">
                <a:solidFill>
                  <a:srgbClr val="000000"/>
                </a:solidFill>
                <a:latin typeface="Consolas"/>
              </a:rPr>
              <a:t>(self): </a:t>
            </a:r>
          </a:p>
          <a:p>
            <a:pPr algn="l"/>
            <a:r>
              <a:rPr lang="en-US" altLang="ko-KR" dirty="0">
                <a:solidFill>
                  <a:srgbClr val="000000"/>
                </a:solidFill>
                <a:latin typeface="Consolas"/>
              </a:rPr>
              <a:t>	print(</a:t>
            </a:r>
            <a:r>
              <a:rPr lang="en-US" altLang="ko-KR" dirty="0">
                <a:solidFill>
                  <a:srgbClr val="880000"/>
                </a:solidFill>
                <a:latin typeface="Consolas"/>
              </a:rPr>
              <a:t>"--------------------"</a:t>
            </a:r>
            <a:r>
              <a:rPr lang="en-US" altLang="ko-KR" dirty="0">
                <a:solidFill>
                  <a:srgbClr val="000000"/>
                </a:solidFill>
                <a:latin typeface="Consolas"/>
              </a:rPr>
              <a:t>) </a:t>
            </a:r>
          </a:p>
          <a:p>
            <a:pPr algn="l"/>
            <a:r>
              <a:rPr lang="en-US" altLang="ko-KR" dirty="0">
                <a:solidFill>
                  <a:srgbClr val="000000"/>
                </a:solidFill>
                <a:latin typeface="Consolas"/>
              </a:rPr>
              <a:t>	print(</a:t>
            </a:r>
            <a:r>
              <a:rPr lang="en-US" altLang="ko-KR" dirty="0">
                <a:solidFill>
                  <a:srgbClr val="880000"/>
                </a:solidFill>
                <a:latin typeface="Consolas"/>
              </a:rPr>
              <a:t>"Name: "</a:t>
            </a:r>
            <a:r>
              <a:rPr lang="en-US" altLang="ko-KR" dirty="0">
                <a:solidFill>
                  <a:srgbClr val="000000"/>
                </a:solidFill>
                <a:latin typeface="Consolas"/>
              </a:rPr>
              <a:t>, self.name) </a:t>
            </a:r>
          </a:p>
          <a:p>
            <a:pPr algn="l"/>
            <a:r>
              <a:rPr lang="en-US" altLang="ko-KR" dirty="0">
                <a:solidFill>
                  <a:srgbClr val="000000"/>
                </a:solidFill>
                <a:latin typeface="Consolas"/>
              </a:rPr>
              <a:t>	print(</a:t>
            </a:r>
            <a:r>
              <a:rPr lang="en-US" altLang="ko-KR" dirty="0">
                <a:solidFill>
                  <a:srgbClr val="880000"/>
                </a:solidFill>
                <a:latin typeface="Consolas"/>
              </a:rPr>
              <a:t>"E-mail: "</a:t>
            </a:r>
            <a:r>
              <a:rPr lang="en-US" altLang="ko-KR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altLang="ko-KR" dirty="0" err="1">
                <a:solidFill>
                  <a:srgbClr val="000000"/>
                </a:solidFill>
                <a:latin typeface="Consolas"/>
              </a:rPr>
              <a:t>self.email</a:t>
            </a:r>
            <a:r>
              <a:rPr lang="en-US" altLang="ko-KR" dirty="0">
                <a:solidFill>
                  <a:srgbClr val="000000"/>
                </a:solidFill>
                <a:latin typeface="Consolas"/>
              </a:rPr>
              <a:t>) </a:t>
            </a:r>
          </a:p>
          <a:p>
            <a:pPr algn="l"/>
            <a:r>
              <a:rPr lang="en-US" altLang="ko-KR" dirty="0">
                <a:solidFill>
                  <a:srgbClr val="000000"/>
                </a:solidFill>
                <a:latin typeface="Consolas"/>
              </a:rPr>
              <a:t>	print(</a:t>
            </a:r>
            <a:r>
              <a:rPr lang="en-US" altLang="ko-KR" dirty="0">
                <a:solidFill>
                  <a:srgbClr val="880000"/>
                </a:solidFill>
                <a:latin typeface="Consolas"/>
              </a:rPr>
              <a:t>"Address: "</a:t>
            </a:r>
            <a:r>
              <a:rPr lang="en-US" altLang="ko-KR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altLang="ko-KR" dirty="0" err="1">
                <a:solidFill>
                  <a:srgbClr val="000000"/>
                </a:solidFill>
                <a:latin typeface="Consolas"/>
              </a:rPr>
              <a:t>self.addr</a:t>
            </a:r>
            <a:r>
              <a:rPr lang="en-US" altLang="ko-KR" dirty="0">
                <a:solidFill>
                  <a:srgbClr val="000000"/>
                </a:solidFill>
                <a:latin typeface="Consolas"/>
              </a:rPr>
              <a:t>) </a:t>
            </a:r>
          </a:p>
          <a:p>
            <a:pPr algn="l"/>
            <a:r>
              <a:rPr lang="en-US" altLang="ko-KR" dirty="0">
                <a:solidFill>
                  <a:srgbClr val="000000"/>
                </a:solidFill>
                <a:latin typeface="Consolas"/>
              </a:rPr>
              <a:t>	print(</a:t>
            </a:r>
            <a:r>
              <a:rPr lang="en-US" altLang="ko-KR" dirty="0">
                <a:solidFill>
                  <a:srgbClr val="880000"/>
                </a:solidFill>
                <a:latin typeface="Consolas"/>
              </a:rPr>
              <a:t>"--------------------"</a:t>
            </a:r>
            <a:r>
              <a:rPr lang="en-US" altLang="ko-KR" dirty="0">
                <a:solidFill>
                  <a:srgbClr val="000000"/>
                </a:solidFill>
                <a:latin typeface="Consolas"/>
              </a:rPr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222160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 bwMode="auto">
          <a:xfrm>
            <a:off x="179512" y="188640"/>
            <a:ext cx="7704137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dirty="0">
                <a:solidFill>
                  <a:schemeClr val="tx1"/>
                </a:solidFill>
              </a:rPr>
              <a:t>클래스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763688" y="1654348"/>
            <a:ext cx="21788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>
                <a:solidFill>
                  <a:srgbClr val="000000"/>
                </a:solidFill>
                <a:latin typeface="Malgun Gothic"/>
              </a:rPr>
              <a:t>인스턴스를</a:t>
            </a:r>
            <a:r>
              <a:rPr lang="ko-KR" altLang="en-US" dirty="0">
                <a:solidFill>
                  <a:srgbClr val="000000"/>
                </a:solidFill>
                <a:latin typeface="Malgun Gothic"/>
              </a:rPr>
              <a:t> 생성   </a:t>
            </a:r>
            <a:r>
              <a:rPr lang="en-US" altLang="ko-KR" dirty="0">
                <a:solidFill>
                  <a:srgbClr val="000000"/>
                </a:solidFill>
                <a:latin typeface="Malgun Gothic"/>
              </a:rPr>
              <a:t>: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3935729" y="1654348"/>
            <a:ext cx="16914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000000"/>
                </a:solidFill>
                <a:latin typeface="Malgun Gothic"/>
              </a:rPr>
              <a:t>‘클래스 이름</a:t>
            </a:r>
            <a:r>
              <a:rPr lang="en-US" altLang="ko-KR" dirty="0">
                <a:solidFill>
                  <a:srgbClr val="000000"/>
                </a:solidFill>
                <a:latin typeface="Malgun Gothic"/>
              </a:rPr>
              <a:t>()’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763688" y="2023680"/>
            <a:ext cx="67687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ko-KR" dirty="0">
                <a:solidFill>
                  <a:srgbClr val="8888FF"/>
                </a:solidFill>
                <a:latin typeface="Consolas"/>
              </a:rPr>
              <a:t>&gt;&gt;&gt; </a:t>
            </a:r>
            <a:r>
              <a:rPr lang="en-US" altLang="ko-KR" dirty="0">
                <a:solidFill>
                  <a:srgbClr val="000000"/>
                </a:solidFill>
                <a:latin typeface="Consolas"/>
              </a:rPr>
              <a:t>member1 = </a:t>
            </a:r>
            <a:r>
              <a:rPr lang="en-US" altLang="ko-KR" dirty="0" err="1">
                <a:solidFill>
                  <a:srgbClr val="000000"/>
                </a:solidFill>
                <a:latin typeface="Consolas"/>
              </a:rPr>
              <a:t>BusinessCard</a:t>
            </a:r>
            <a:r>
              <a:rPr lang="en-US" altLang="ko-KR" dirty="0">
                <a:solidFill>
                  <a:srgbClr val="000000"/>
                </a:solidFill>
                <a:latin typeface="Consolas"/>
              </a:rPr>
              <a:t>() 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763688" y="2906360"/>
            <a:ext cx="63152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ko-KR" altLang="en-US" dirty="0" err="1"/>
              <a:t>인스턴스를</a:t>
            </a:r>
            <a:r>
              <a:rPr lang="ko-KR" altLang="en-US" dirty="0"/>
              <a:t> 생성하고 생성된 </a:t>
            </a:r>
            <a:r>
              <a:rPr lang="ko-KR" altLang="en-US" dirty="0" err="1"/>
              <a:t>인스턴스에</a:t>
            </a:r>
            <a:r>
              <a:rPr lang="ko-KR" altLang="en-US" dirty="0"/>
              <a:t> 데이터를 입력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763688" y="3347700"/>
            <a:ext cx="67687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/>
            <a:r>
              <a:rPr lang="en-US" altLang="ko-KR" dirty="0">
                <a:solidFill>
                  <a:srgbClr val="8888FF"/>
                </a:solidFill>
                <a:latin typeface="Consolas"/>
              </a:rPr>
              <a:t>&gt;&gt;&gt; </a:t>
            </a:r>
            <a:r>
              <a:rPr lang="en-US" altLang="ko-KR" dirty="0">
                <a:solidFill>
                  <a:srgbClr val="000000"/>
                </a:solidFill>
                <a:latin typeface="Consolas"/>
              </a:rPr>
              <a:t>member1.set_info(</a:t>
            </a:r>
            <a:r>
              <a:rPr lang="en-US" altLang="ko-KR" dirty="0">
                <a:solidFill>
                  <a:srgbClr val="880000"/>
                </a:solidFill>
                <a:latin typeface="Consolas"/>
              </a:rPr>
              <a:t>"</a:t>
            </a:r>
            <a:r>
              <a:rPr lang="en-US" altLang="ko-KR" dirty="0" err="1">
                <a:solidFill>
                  <a:srgbClr val="880000"/>
                </a:solidFill>
                <a:latin typeface="Consolas"/>
              </a:rPr>
              <a:t>kim</a:t>
            </a:r>
            <a:r>
              <a:rPr lang="en-US" altLang="ko-KR" dirty="0">
                <a:solidFill>
                  <a:srgbClr val="880000"/>
                </a:solidFill>
                <a:latin typeface="Consolas"/>
              </a:rPr>
              <a:t>"</a:t>
            </a:r>
            <a:r>
              <a:rPr lang="en-US" altLang="ko-KR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altLang="ko-KR" dirty="0">
                <a:solidFill>
                  <a:srgbClr val="880000"/>
                </a:solidFill>
                <a:latin typeface="Consolas"/>
              </a:rPr>
              <a:t>"kim@gmail.com"</a:t>
            </a:r>
            <a:r>
              <a:rPr lang="en-US" altLang="ko-KR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altLang="ko-KR" dirty="0">
                <a:solidFill>
                  <a:srgbClr val="880000"/>
                </a:solidFill>
                <a:latin typeface="Consolas"/>
              </a:rPr>
              <a:t>"USA"</a:t>
            </a:r>
            <a:r>
              <a:rPr lang="en-US" altLang="ko-KR" dirty="0">
                <a:solidFill>
                  <a:srgbClr val="000000"/>
                </a:solidFill>
                <a:latin typeface="Consolas"/>
              </a:rPr>
              <a:t>)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763688" y="4499828"/>
            <a:ext cx="67687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ko-KR" dirty="0">
                <a:solidFill>
                  <a:srgbClr val="8888FF"/>
                </a:solidFill>
                <a:latin typeface="Consolas"/>
              </a:rPr>
              <a:t>&gt;&gt;&gt; </a:t>
            </a:r>
            <a:r>
              <a:rPr lang="en-US" altLang="ko-KR" dirty="0">
                <a:solidFill>
                  <a:srgbClr val="000000"/>
                </a:solidFill>
                <a:latin typeface="Consolas"/>
              </a:rPr>
              <a:t>member1.print_info() 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763688" y="4976008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altLang="ko-KR" dirty="0"/>
              <a:t>-------------------- </a:t>
            </a:r>
          </a:p>
          <a:p>
            <a:pPr algn="l"/>
            <a:r>
              <a:rPr lang="en-US" altLang="ko-KR" dirty="0"/>
              <a:t>Name: </a:t>
            </a:r>
            <a:r>
              <a:rPr lang="en-US" altLang="ko-KR" dirty="0" err="1"/>
              <a:t>kim</a:t>
            </a:r>
            <a:r>
              <a:rPr lang="en-US" altLang="ko-KR" dirty="0"/>
              <a:t> </a:t>
            </a:r>
          </a:p>
          <a:p>
            <a:pPr algn="l"/>
            <a:r>
              <a:rPr lang="en-US" altLang="ko-KR" dirty="0"/>
              <a:t>E-mail: kim@gmail.com </a:t>
            </a:r>
          </a:p>
          <a:p>
            <a:pPr algn="l"/>
            <a:r>
              <a:rPr lang="en-US" altLang="ko-KR" dirty="0"/>
              <a:t>Address: USA </a:t>
            </a:r>
          </a:p>
          <a:p>
            <a:pPr algn="l"/>
            <a:r>
              <a:rPr lang="en-US" altLang="ko-KR" dirty="0"/>
              <a:t>--------------------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1763688" y="4126318"/>
            <a:ext cx="63152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ko-KR" altLang="en-US" dirty="0" err="1"/>
              <a:t>인스턴스를</a:t>
            </a:r>
            <a:r>
              <a:rPr lang="ko-KR" altLang="en-US" dirty="0"/>
              <a:t> 생성하고 생성된 </a:t>
            </a:r>
            <a:r>
              <a:rPr lang="ko-KR" altLang="en-US" dirty="0" err="1"/>
              <a:t>메서드</a:t>
            </a:r>
            <a:r>
              <a:rPr lang="ko-KR" altLang="en-US" dirty="0"/>
              <a:t> 호출</a:t>
            </a:r>
          </a:p>
        </p:txBody>
      </p:sp>
    </p:spTree>
    <p:extLst>
      <p:ext uri="{BB962C8B-B14F-4D97-AF65-F5344CB8AC3E}">
        <p14:creationId xmlns:p14="http://schemas.microsoft.com/office/powerpoint/2010/main" val="75024427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 bwMode="auto">
          <a:xfrm>
            <a:off x="179512" y="188640"/>
            <a:ext cx="7704137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dirty="0">
                <a:solidFill>
                  <a:schemeClr val="tx1"/>
                </a:solidFill>
              </a:rPr>
              <a:t>클래스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115616" y="2438886"/>
            <a:ext cx="72008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ko-KR" altLang="en-US" sz="2000" dirty="0">
                <a:solidFill>
                  <a:srgbClr val="000000"/>
                </a:solidFill>
                <a:latin typeface="Malgun Gothic"/>
              </a:rPr>
              <a:t>먼저 </a:t>
            </a:r>
            <a:r>
              <a:rPr lang="ko-KR" altLang="en-US" sz="2000" dirty="0" err="1">
                <a:solidFill>
                  <a:srgbClr val="000000"/>
                </a:solidFill>
                <a:latin typeface="Malgun Gothic"/>
              </a:rPr>
              <a:t>인스턴스를</a:t>
            </a:r>
            <a:r>
              <a:rPr lang="ko-KR" altLang="en-US" sz="2000" dirty="0">
                <a:solidFill>
                  <a:srgbClr val="000000"/>
                </a:solidFill>
                <a:latin typeface="Malgun Gothic"/>
              </a:rPr>
              <a:t> 생성하고 생성된 </a:t>
            </a:r>
            <a:r>
              <a:rPr lang="ko-KR" altLang="en-US" sz="2000" dirty="0" err="1">
                <a:solidFill>
                  <a:srgbClr val="000000"/>
                </a:solidFill>
                <a:latin typeface="Malgun Gothic"/>
              </a:rPr>
              <a:t>인스턴스에</a:t>
            </a:r>
            <a:r>
              <a:rPr lang="ko-KR" altLang="en-US" sz="2000" dirty="0">
                <a:solidFill>
                  <a:srgbClr val="000000"/>
                </a:solidFill>
                <a:latin typeface="Malgun Gothic"/>
              </a:rPr>
              <a:t> 데이터를 입력하는 순으로 코드가 구성돼 있습니다</a:t>
            </a:r>
            <a:r>
              <a:rPr lang="en-US" altLang="ko-KR" sz="2000" dirty="0">
                <a:solidFill>
                  <a:srgbClr val="000000"/>
                </a:solidFill>
                <a:latin typeface="Malgun Gothic"/>
              </a:rPr>
              <a:t>. </a:t>
            </a:r>
          </a:p>
          <a:p>
            <a:pPr algn="l"/>
            <a:endParaRPr lang="en-US" altLang="ko-KR" sz="2000" dirty="0">
              <a:solidFill>
                <a:srgbClr val="000000"/>
              </a:solidFill>
              <a:latin typeface="Malgun Gothic"/>
            </a:endParaRPr>
          </a:p>
          <a:p>
            <a:pPr algn="l"/>
            <a:r>
              <a:rPr lang="ko-KR" altLang="en-US" sz="2000" dirty="0">
                <a:solidFill>
                  <a:srgbClr val="000000"/>
                </a:solidFill>
                <a:latin typeface="Malgun Gothic"/>
              </a:rPr>
              <a:t>붕어빵에 비유해 보면 붕어빵 틀</a:t>
            </a:r>
            <a:r>
              <a:rPr lang="en-US" altLang="ko-KR" sz="2000" dirty="0">
                <a:solidFill>
                  <a:srgbClr val="000000"/>
                </a:solidFill>
                <a:latin typeface="Malgun Gothic"/>
              </a:rPr>
              <a:t>(</a:t>
            </a:r>
            <a:r>
              <a:rPr lang="ko-KR" altLang="en-US" sz="2000" dirty="0">
                <a:solidFill>
                  <a:srgbClr val="000000"/>
                </a:solidFill>
                <a:latin typeface="Malgun Gothic"/>
              </a:rPr>
              <a:t>클래스</a:t>
            </a:r>
            <a:r>
              <a:rPr lang="en-US" altLang="ko-KR" sz="2000" dirty="0">
                <a:solidFill>
                  <a:srgbClr val="000000"/>
                </a:solidFill>
                <a:latin typeface="Malgun Gothic"/>
              </a:rPr>
              <a:t>)</a:t>
            </a:r>
            <a:r>
              <a:rPr lang="ko-KR" altLang="en-US" sz="2000" dirty="0">
                <a:solidFill>
                  <a:srgbClr val="000000"/>
                </a:solidFill>
                <a:latin typeface="Malgun Gothic"/>
              </a:rPr>
              <a:t>을 이용해 팥소를 넣지 않은 상태로 붕어빵을 구운 후</a:t>
            </a:r>
            <a:r>
              <a:rPr lang="en-US" altLang="ko-KR" sz="2000" dirty="0">
                <a:solidFill>
                  <a:srgbClr val="000000"/>
                </a:solidFill>
                <a:latin typeface="Malgun Gothic"/>
              </a:rPr>
              <a:t>(</a:t>
            </a:r>
            <a:r>
              <a:rPr lang="ko-KR" altLang="en-US" sz="2000" dirty="0" err="1">
                <a:solidFill>
                  <a:srgbClr val="000000"/>
                </a:solidFill>
                <a:latin typeface="Malgun Gothic"/>
              </a:rPr>
              <a:t>인스턴스생성</a:t>
            </a:r>
            <a:r>
              <a:rPr lang="en-US" altLang="ko-KR" sz="2000" dirty="0">
                <a:solidFill>
                  <a:srgbClr val="000000"/>
                </a:solidFill>
                <a:latin typeface="Malgun Gothic"/>
              </a:rPr>
              <a:t>) </a:t>
            </a:r>
            <a:r>
              <a:rPr lang="ko-KR" altLang="en-US" sz="2000" dirty="0">
                <a:solidFill>
                  <a:srgbClr val="000000"/>
                </a:solidFill>
                <a:latin typeface="Malgun Gothic"/>
              </a:rPr>
              <a:t>나중에 다시 붕어빵 안으로 팥소를 넣는 것과 비슷합니다</a:t>
            </a:r>
            <a:r>
              <a:rPr lang="en-US" altLang="ko-KR" sz="2000" dirty="0">
                <a:solidFill>
                  <a:srgbClr val="000000"/>
                </a:solidFill>
                <a:latin typeface="Malgun Gothic"/>
              </a:rPr>
              <a:t>. </a:t>
            </a:r>
          </a:p>
          <a:p>
            <a:pPr algn="l"/>
            <a:endParaRPr lang="en-US" altLang="ko-KR" sz="2000" dirty="0">
              <a:solidFill>
                <a:srgbClr val="000000"/>
              </a:solidFill>
              <a:latin typeface="Malgun Gothic"/>
            </a:endParaRPr>
          </a:p>
          <a:p>
            <a:pPr algn="l"/>
            <a:r>
              <a:rPr lang="ko-KR" altLang="en-US" sz="2000" dirty="0">
                <a:solidFill>
                  <a:srgbClr val="000000"/>
                </a:solidFill>
                <a:latin typeface="Malgun Gothic"/>
              </a:rPr>
              <a:t>어떻게 하면 클래스 </a:t>
            </a:r>
            <a:r>
              <a:rPr lang="ko-KR" altLang="en-US" sz="2000" dirty="0" err="1">
                <a:solidFill>
                  <a:srgbClr val="000000"/>
                </a:solidFill>
                <a:latin typeface="Malgun Gothic"/>
              </a:rPr>
              <a:t>인스턴스</a:t>
            </a:r>
            <a:r>
              <a:rPr lang="ko-KR" altLang="en-US" sz="2000" dirty="0">
                <a:solidFill>
                  <a:srgbClr val="000000"/>
                </a:solidFill>
                <a:latin typeface="Malgun Gothic"/>
              </a:rPr>
              <a:t> 생성과 </a:t>
            </a:r>
            <a:r>
              <a:rPr lang="ko-KR" altLang="en-US" sz="2000" dirty="0" err="1">
                <a:solidFill>
                  <a:srgbClr val="000000"/>
                </a:solidFill>
                <a:latin typeface="Malgun Gothic"/>
              </a:rPr>
              <a:t>초깃값</a:t>
            </a:r>
            <a:r>
              <a:rPr lang="ko-KR" altLang="en-US" sz="2000" dirty="0">
                <a:solidFill>
                  <a:srgbClr val="000000"/>
                </a:solidFill>
                <a:latin typeface="Malgun Gothic"/>
              </a:rPr>
              <a:t> 입력을 한 번에 처리할 수 있을까요</a:t>
            </a:r>
            <a:r>
              <a:rPr lang="en-US" altLang="ko-KR" sz="2000" dirty="0">
                <a:solidFill>
                  <a:srgbClr val="000000"/>
                </a:solidFill>
                <a:latin typeface="Malgun Gothic"/>
              </a:rPr>
              <a:t>?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63392361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 bwMode="auto">
          <a:xfrm>
            <a:off x="179512" y="188640"/>
            <a:ext cx="7704137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dirty="0">
                <a:solidFill>
                  <a:schemeClr val="tx1"/>
                </a:solidFill>
              </a:rPr>
              <a:t>클래스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827584" y="2060750"/>
            <a:ext cx="745395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ko-KR" altLang="en-US" sz="2000" dirty="0" err="1">
                <a:solidFill>
                  <a:srgbClr val="000000"/>
                </a:solidFill>
                <a:latin typeface="Malgun Gothic"/>
              </a:rPr>
              <a:t>파이썬</a:t>
            </a:r>
            <a:r>
              <a:rPr lang="ko-KR" altLang="en-US" sz="2000" dirty="0">
                <a:solidFill>
                  <a:srgbClr val="000000"/>
                </a:solidFill>
                <a:latin typeface="Malgun Gothic"/>
              </a:rPr>
              <a:t> 클래스에는 </a:t>
            </a:r>
            <a:r>
              <a:rPr lang="ko-KR" altLang="en-US" sz="2000" dirty="0" err="1">
                <a:solidFill>
                  <a:srgbClr val="000000"/>
                </a:solidFill>
                <a:latin typeface="Malgun Gothic"/>
              </a:rPr>
              <a:t>인스턴스</a:t>
            </a:r>
            <a:r>
              <a:rPr lang="ko-KR" altLang="en-US" sz="2000" dirty="0">
                <a:solidFill>
                  <a:srgbClr val="000000"/>
                </a:solidFill>
                <a:latin typeface="Malgun Gothic"/>
              </a:rPr>
              <a:t> 생성과 동시에 </a:t>
            </a:r>
            <a:endParaRPr lang="en-US" altLang="ko-KR" sz="2000" dirty="0">
              <a:solidFill>
                <a:srgbClr val="000000"/>
              </a:solidFill>
              <a:latin typeface="Malgun Gothic"/>
            </a:endParaRPr>
          </a:p>
          <a:p>
            <a:pPr algn="l"/>
            <a:r>
              <a:rPr lang="ko-KR" altLang="en-US" sz="2000" dirty="0">
                <a:solidFill>
                  <a:srgbClr val="000000"/>
                </a:solidFill>
                <a:latin typeface="Malgun Gothic"/>
              </a:rPr>
              <a:t>자동으로 호출되는 </a:t>
            </a:r>
            <a:r>
              <a:rPr lang="ko-KR" altLang="en-US" sz="2000" dirty="0" err="1">
                <a:solidFill>
                  <a:srgbClr val="000000"/>
                </a:solidFill>
                <a:latin typeface="Malgun Gothic"/>
              </a:rPr>
              <a:t>메서드인</a:t>
            </a:r>
            <a:r>
              <a:rPr lang="ko-KR" altLang="en-US" sz="2000" dirty="0">
                <a:solidFill>
                  <a:srgbClr val="000000"/>
                </a:solidFill>
                <a:latin typeface="Malgun Gothic"/>
              </a:rPr>
              <a:t> 생성자가 존재합니다</a:t>
            </a:r>
            <a:r>
              <a:rPr lang="en-US" altLang="ko-KR" sz="2000" dirty="0">
                <a:solidFill>
                  <a:srgbClr val="000000"/>
                </a:solidFill>
                <a:latin typeface="Malgun Gothic"/>
              </a:rPr>
              <a:t>.</a:t>
            </a:r>
            <a:endParaRPr lang="ko-KR" altLang="en-US" sz="2000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854363" y="3378918"/>
            <a:ext cx="6307811" cy="923330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522" tIns="0" rIns="9522" bIns="0" numCol="1" anchor="ctr" anchorCtr="0" compatLnSpc="1">
            <a:prstTxWarp prst="textNoShape">
              <a:avLst/>
            </a:prstTxWarp>
            <a:spAutoFit/>
          </a:bodyPr>
          <a:lstStyle>
            <a:lvl1pPr algn="l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1pPr>
            <a:lvl2pPr algn="l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2pPr>
            <a:lvl3pPr algn="l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3pPr>
            <a:lvl4pPr algn="l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4pPr>
            <a:lvl5pPr algn="l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  <a:latin typeface="Arial Unicode MS" pitchFamily="50" charset="-127"/>
                <a:ea typeface="Menlo"/>
                <a:cs typeface="굴림" pitchFamily="50" charset="-127"/>
              </a:rPr>
              <a:t>__init__ (self)</a:t>
            </a:r>
            <a:r>
              <a:rPr kumimoji="1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와 같은 이름의 </a:t>
            </a:r>
            <a:r>
              <a:rPr kumimoji="1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메서드를</a:t>
            </a:r>
            <a:r>
              <a:rPr kumimoji="1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생성자라고 하며, </a:t>
            </a:r>
            <a:endParaRPr kumimoji="1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파이썬</a:t>
            </a:r>
            <a:r>
              <a:rPr kumimoji="1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클래스에서</a:t>
            </a:r>
            <a:r>
              <a:rPr kumimoji="1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ko-KR" altLang="ko-KR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  <a:latin typeface="Arial Unicode MS" pitchFamily="50" charset="-127"/>
                <a:ea typeface="Menlo"/>
                <a:cs typeface="굴림" pitchFamily="50" charset="-127"/>
              </a:rPr>
              <a:t>__</a:t>
            </a:r>
            <a:r>
              <a:rPr kumimoji="1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로 시작하는 함수는 </a:t>
            </a:r>
            <a:endParaRPr kumimoji="1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모두 특별한 </a:t>
            </a:r>
            <a:r>
              <a:rPr kumimoji="1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메서드를</a:t>
            </a:r>
            <a:r>
              <a:rPr kumimoji="1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의미합니다.</a:t>
            </a:r>
            <a:r>
              <a:rPr kumimoji="1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> </a:t>
            </a:r>
            <a:endParaRPr kumimoji="1" lang="ko-KR" altLang="ko-K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854363" y="4809928"/>
            <a:ext cx="4481990" cy="615553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522" tIns="0" rIns="9522" bIns="0" numCol="1" anchor="ctr" anchorCtr="0" compatLnSpc="1">
            <a:prstTxWarp prst="textNoShape">
              <a:avLst/>
            </a:prstTxWarp>
            <a:spAutoFit/>
          </a:bodyPr>
          <a:lstStyle>
            <a:lvl1pPr algn="l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1pPr>
            <a:lvl2pPr algn="l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2pPr>
            <a:lvl3pPr algn="l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3pPr>
            <a:lvl4pPr algn="l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4pPr>
            <a:lvl5pPr algn="l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인스턴스가</a:t>
            </a:r>
            <a:r>
              <a:rPr kumimoji="1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생성되는 시점에 자동으로 </a:t>
            </a:r>
            <a:endParaRPr kumimoji="1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생성자인</a:t>
            </a:r>
            <a:r>
              <a:rPr kumimoji="1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맑은 고딕" pitchFamily="50" charset="-127"/>
                <a:cs typeface="굴림" pitchFamily="50" charset="-127"/>
              </a:rPr>
              <a:t> </a:t>
            </a:r>
            <a:r>
              <a:rPr kumimoji="1" lang="ko-KR" altLang="ko-KR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  <a:latin typeface="Arial Unicode MS" pitchFamily="50" charset="-127"/>
                <a:ea typeface="Menlo"/>
                <a:cs typeface="굴림" pitchFamily="50" charset="-127"/>
              </a:rPr>
              <a:t>__init__(self)</a:t>
            </a:r>
            <a:r>
              <a:rPr kumimoji="1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맑은 고딕" pitchFamily="50" charset="-127"/>
                <a:cs typeface="굴림" pitchFamily="50" charset="-127"/>
              </a:rPr>
              <a:t> </a:t>
            </a:r>
            <a:r>
              <a:rPr kumimoji="1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메서드가</a:t>
            </a:r>
            <a:r>
              <a:rPr kumimoji="1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호출</a:t>
            </a:r>
            <a:r>
              <a:rPr kumimoji="1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> </a:t>
            </a:r>
            <a:endParaRPr kumimoji="1" lang="ko-KR" altLang="ko-K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9763497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 bwMode="auto">
          <a:xfrm>
            <a:off x="179512" y="188640"/>
            <a:ext cx="7704137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dirty="0">
                <a:solidFill>
                  <a:schemeClr val="tx1"/>
                </a:solidFill>
              </a:rPr>
              <a:t>클래스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907704" y="1859339"/>
            <a:ext cx="552636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ko-KR" sz="2000" b="1" dirty="0">
                <a:solidFill>
                  <a:srgbClr val="000000"/>
                </a:solidFill>
                <a:latin typeface="Consolas"/>
              </a:rPr>
              <a:t>class</a:t>
            </a:r>
            <a:r>
              <a:rPr lang="en-US" altLang="ko-KR" sz="2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2000" b="1" dirty="0" err="1">
                <a:solidFill>
                  <a:srgbClr val="880000"/>
                </a:solidFill>
                <a:latin typeface="Consolas"/>
              </a:rPr>
              <a:t>BusinessCard</a:t>
            </a:r>
            <a:r>
              <a:rPr lang="en-US" altLang="ko-KR" sz="2000" dirty="0">
                <a:solidFill>
                  <a:srgbClr val="000000"/>
                </a:solidFill>
                <a:latin typeface="Consolas"/>
              </a:rPr>
              <a:t>: </a:t>
            </a:r>
          </a:p>
          <a:p>
            <a:pPr algn="l"/>
            <a:endParaRPr lang="en-US" altLang="ko-KR" sz="2000" b="1" dirty="0">
              <a:solidFill>
                <a:srgbClr val="000000"/>
              </a:solidFill>
              <a:latin typeface="Consolas"/>
            </a:endParaRPr>
          </a:p>
          <a:p>
            <a:pPr algn="l"/>
            <a:r>
              <a:rPr lang="en-US" altLang="ko-KR" sz="2000" b="1" dirty="0" err="1">
                <a:solidFill>
                  <a:srgbClr val="000000"/>
                </a:solidFill>
                <a:latin typeface="Consolas"/>
              </a:rPr>
              <a:t>def</a:t>
            </a:r>
            <a:r>
              <a:rPr lang="en-US" altLang="ko-KR" sz="2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2000" b="1" dirty="0">
                <a:solidFill>
                  <a:srgbClr val="880000"/>
                </a:solidFill>
                <a:latin typeface="Consolas"/>
              </a:rPr>
              <a:t>__</a:t>
            </a:r>
            <a:r>
              <a:rPr lang="en-US" altLang="ko-KR" sz="2000" b="1" dirty="0" err="1">
                <a:solidFill>
                  <a:srgbClr val="880000"/>
                </a:solidFill>
                <a:latin typeface="Consolas"/>
              </a:rPr>
              <a:t>init</a:t>
            </a:r>
            <a:r>
              <a:rPr lang="en-US" altLang="ko-KR" sz="2000" b="1" dirty="0">
                <a:solidFill>
                  <a:srgbClr val="880000"/>
                </a:solidFill>
                <a:latin typeface="Consolas"/>
              </a:rPr>
              <a:t>__</a:t>
            </a:r>
            <a:r>
              <a:rPr lang="en-US" altLang="ko-KR" sz="2000" dirty="0">
                <a:solidFill>
                  <a:srgbClr val="000000"/>
                </a:solidFill>
                <a:latin typeface="Consolas"/>
              </a:rPr>
              <a:t>(self, name, email, </a:t>
            </a:r>
            <a:r>
              <a:rPr lang="en-US" altLang="ko-KR" sz="2000" dirty="0" err="1">
                <a:solidFill>
                  <a:srgbClr val="000000"/>
                </a:solidFill>
                <a:latin typeface="Consolas"/>
              </a:rPr>
              <a:t>addr</a:t>
            </a:r>
            <a:r>
              <a:rPr lang="en-US" altLang="ko-KR" sz="2000" dirty="0">
                <a:solidFill>
                  <a:srgbClr val="000000"/>
                </a:solidFill>
                <a:latin typeface="Consolas"/>
              </a:rPr>
              <a:t>): </a:t>
            </a:r>
          </a:p>
          <a:p>
            <a:pPr algn="l"/>
            <a:r>
              <a:rPr lang="en-US" altLang="ko-KR" sz="2000" dirty="0">
                <a:solidFill>
                  <a:srgbClr val="000000"/>
                </a:solidFill>
                <a:latin typeface="Consolas"/>
              </a:rPr>
              <a:t>self.name = name </a:t>
            </a:r>
          </a:p>
          <a:p>
            <a:pPr algn="l"/>
            <a:r>
              <a:rPr lang="en-US" altLang="ko-KR" sz="2000" dirty="0" err="1">
                <a:solidFill>
                  <a:srgbClr val="000000"/>
                </a:solidFill>
                <a:latin typeface="Consolas"/>
              </a:rPr>
              <a:t>self.email</a:t>
            </a:r>
            <a:r>
              <a:rPr lang="en-US" altLang="ko-KR" sz="2000" dirty="0">
                <a:solidFill>
                  <a:srgbClr val="000000"/>
                </a:solidFill>
                <a:latin typeface="Consolas"/>
              </a:rPr>
              <a:t> = email </a:t>
            </a:r>
          </a:p>
          <a:p>
            <a:pPr algn="l"/>
            <a:r>
              <a:rPr lang="en-US" altLang="ko-KR" sz="2000" dirty="0" err="1">
                <a:solidFill>
                  <a:srgbClr val="000000"/>
                </a:solidFill>
                <a:latin typeface="Consolas"/>
              </a:rPr>
              <a:t>self.addr</a:t>
            </a:r>
            <a:r>
              <a:rPr lang="en-US" altLang="ko-KR" sz="20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altLang="ko-KR" sz="2000" dirty="0" err="1">
                <a:solidFill>
                  <a:srgbClr val="000000"/>
                </a:solidFill>
                <a:latin typeface="Consolas"/>
              </a:rPr>
              <a:t>addr</a:t>
            </a:r>
            <a:r>
              <a:rPr lang="en-US" altLang="ko-KR" sz="2000" dirty="0">
                <a:solidFill>
                  <a:srgbClr val="000000"/>
                </a:solidFill>
                <a:latin typeface="Consolas"/>
              </a:rPr>
              <a:t> </a:t>
            </a:r>
          </a:p>
          <a:p>
            <a:pPr algn="l"/>
            <a:endParaRPr lang="en-US" altLang="ko-KR" sz="2000" b="1" dirty="0">
              <a:solidFill>
                <a:srgbClr val="000000"/>
              </a:solidFill>
              <a:latin typeface="Consolas"/>
            </a:endParaRPr>
          </a:p>
          <a:p>
            <a:pPr algn="l"/>
            <a:r>
              <a:rPr lang="en-US" altLang="ko-KR" sz="2000" b="1" dirty="0" err="1">
                <a:solidFill>
                  <a:srgbClr val="000000"/>
                </a:solidFill>
                <a:latin typeface="Consolas"/>
              </a:rPr>
              <a:t>def</a:t>
            </a:r>
            <a:r>
              <a:rPr lang="en-US" altLang="ko-KR" sz="2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2000" b="1" dirty="0" err="1">
                <a:solidFill>
                  <a:srgbClr val="880000"/>
                </a:solidFill>
                <a:latin typeface="Consolas"/>
              </a:rPr>
              <a:t>print_info</a:t>
            </a:r>
            <a:r>
              <a:rPr lang="en-US" altLang="ko-KR" sz="2000" dirty="0">
                <a:solidFill>
                  <a:srgbClr val="000000"/>
                </a:solidFill>
                <a:latin typeface="Consolas"/>
              </a:rPr>
              <a:t>(self): </a:t>
            </a:r>
          </a:p>
          <a:p>
            <a:pPr algn="l"/>
            <a:r>
              <a:rPr lang="en-US" altLang="ko-KR" sz="2000" dirty="0">
                <a:solidFill>
                  <a:srgbClr val="000000"/>
                </a:solidFill>
                <a:latin typeface="Consolas"/>
              </a:rPr>
              <a:t>print(</a:t>
            </a:r>
            <a:r>
              <a:rPr lang="en-US" altLang="ko-KR" sz="2000" dirty="0">
                <a:solidFill>
                  <a:srgbClr val="880000"/>
                </a:solidFill>
                <a:latin typeface="Consolas"/>
              </a:rPr>
              <a:t>"--------------------"</a:t>
            </a:r>
            <a:r>
              <a:rPr lang="en-US" altLang="ko-KR" sz="2000" dirty="0">
                <a:solidFill>
                  <a:srgbClr val="000000"/>
                </a:solidFill>
                <a:latin typeface="Consolas"/>
              </a:rPr>
              <a:t>) </a:t>
            </a:r>
          </a:p>
          <a:p>
            <a:pPr algn="l"/>
            <a:r>
              <a:rPr lang="en-US" altLang="ko-KR" sz="2000" dirty="0">
                <a:solidFill>
                  <a:srgbClr val="000000"/>
                </a:solidFill>
                <a:latin typeface="Consolas"/>
              </a:rPr>
              <a:t>print(</a:t>
            </a:r>
            <a:r>
              <a:rPr lang="en-US" altLang="ko-KR" sz="2000" dirty="0">
                <a:solidFill>
                  <a:srgbClr val="880000"/>
                </a:solidFill>
                <a:latin typeface="Consolas"/>
              </a:rPr>
              <a:t>"Name: "</a:t>
            </a:r>
            <a:r>
              <a:rPr lang="en-US" altLang="ko-KR" sz="2000" dirty="0">
                <a:solidFill>
                  <a:srgbClr val="000000"/>
                </a:solidFill>
                <a:latin typeface="Consolas"/>
              </a:rPr>
              <a:t>, self.name) </a:t>
            </a:r>
          </a:p>
          <a:p>
            <a:pPr algn="l"/>
            <a:r>
              <a:rPr lang="en-US" altLang="ko-KR" sz="2000" dirty="0">
                <a:solidFill>
                  <a:srgbClr val="000000"/>
                </a:solidFill>
                <a:latin typeface="Consolas"/>
              </a:rPr>
              <a:t>print(</a:t>
            </a:r>
            <a:r>
              <a:rPr lang="en-US" altLang="ko-KR" sz="2000" dirty="0">
                <a:solidFill>
                  <a:srgbClr val="880000"/>
                </a:solidFill>
                <a:latin typeface="Consolas"/>
              </a:rPr>
              <a:t>"E-mail: "</a:t>
            </a:r>
            <a:r>
              <a:rPr lang="en-US" altLang="ko-KR" sz="20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altLang="ko-KR" sz="2000" dirty="0" err="1">
                <a:solidFill>
                  <a:srgbClr val="000000"/>
                </a:solidFill>
                <a:latin typeface="Consolas"/>
              </a:rPr>
              <a:t>self.email</a:t>
            </a:r>
            <a:r>
              <a:rPr lang="en-US" altLang="ko-KR" sz="2000" dirty="0">
                <a:solidFill>
                  <a:srgbClr val="000000"/>
                </a:solidFill>
                <a:latin typeface="Consolas"/>
              </a:rPr>
              <a:t>) print(</a:t>
            </a:r>
            <a:r>
              <a:rPr lang="en-US" altLang="ko-KR" sz="2000" dirty="0">
                <a:solidFill>
                  <a:srgbClr val="880000"/>
                </a:solidFill>
                <a:latin typeface="Consolas"/>
              </a:rPr>
              <a:t>"Address: "</a:t>
            </a:r>
            <a:r>
              <a:rPr lang="en-US" altLang="ko-KR" sz="20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altLang="ko-KR" sz="2000" dirty="0" err="1">
                <a:solidFill>
                  <a:srgbClr val="000000"/>
                </a:solidFill>
                <a:latin typeface="Consolas"/>
              </a:rPr>
              <a:t>self.addr</a:t>
            </a:r>
            <a:r>
              <a:rPr lang="en-US" altLang="ko-KR" sz="2000" dirty="0">
                <a:solidFill>
                  <a:srgbClr val="000000"/>
                </a:solidFill>
                <a:latin typeface="Consolas"/>
              </a:rPr>
              <a:t>) </a:t>
            </a:r>
          </a:p>
          <a:p>
            <a:pPr algn="l"/>
            <a:r>
              <a:rPr lang="en-US" altLang="ko-KR" sz="2000" dirty="0">
                <a:solidFill>
                  <a:srgbClr val="000000"/>
                </a:solidFill>
                <a:latin typeface="Consolas"/>
              </a:rPr>
              <a:t>print(</a:t>
            </a:r>
            <a:r>
              <a:rPr lang="en-US" altLang="ko-KR" sz="2000" dirty="0">
                <a:solidFill>
                  <a:srgbClr val="880000"/>
                </a:solidFill>
                <a:latin typeface="Consolas"/>
              </a:rPr>
              <a:t>"--------------------"</a:t>
            </a:r>
            <a:r>
              <a:rPr lang="en-US" altLang="ko-KR" sz="2000" dirty="0">
                <a:solidFill>
                  <a:srgbClr val="000000"/>
                </a:solidFill>
                <a:latin typeface="Consolas"/>
              </a:rPr>
              <a:t>) </a:t>
            </a:r>
            <a:br>
              <a:rPr lang="en-US" altLang="ko-KR" sz="2000" dirty="0"/>
            </a:b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47611315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 bwMode="auto">
          <a:xfrm>
            <a:off x="179512" y="188640"/>
            <a:ext cx="7704137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dirty="0">
                <a:solidFill>
                  <a:schemeClr val="tx1"/>
                </a:solidFill>
              </a:rPr>
              <a:t>클래스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827584" y="2907521"/>
            <a:ext cx="73448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>
                <a:solidFill>
                  <a:srgbClr val="000000"/>
                </a:solidFill>
                <a:latin typeface="Malgun Gothic"/>
              </a:rPr>
              <a:t>인스턴스를</a:t>
            </a:r>
            <a:r>
              <a:rPr lang="ko-KR" altLang="en-US" dirty="0">
                <a:solidFill>
                  <a:srgbClr val="000000"/>
                </a:solidFill>
                <a:latin typeface="Malgun Gothic"/>
              </a:rPr>
              <a:t> 생성할 때 </a:t>
            </a:r>
            <a:r>
              <a:rPr lang="en-US" altLang="ko-KR" dirty="0">
                <a:solidFill>
                  <a:srgbClr val="000000"/>
                </a:solidFill>
                <a:latin typeface="Malgun Gothic"/>
              </a:rPr>
              <a:t>3</a:t>
            </a:r>
            <a:r>
              <a:rPr lang="ko-KR" altLang="en-US" dirty="0">
                <a:solidFill>
                  <a:srgbClr val="000000"/>
                </a:solidFill>
                <a:latin typeface="Malgun Gothic"/>
              </a:rPr>
              <a:t>개의 인자를 전달하지 않으면 오류가 발생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043608" y="3771617"/>
            <a:ext cx="7416824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ko-KR" sz="1400" dirty="0">
                <a:solidFill>
                  <a:srgbClr val="000000"/>
                </a:solidFill>
                <a:latin typeface="Consolas"/>
              </a:rPr>
              <a:t>&gt;&gt;&gt; member1 = </a:t>
            </a:r>
            <a:r>
              <a:rPr lang="en-US" altLang="ko-KR" sz="1400" dirty="0" err="1">
                <a:solidFill>
                  <a:srgbClr val="000000"/>
                </a:solidFill>
                <a:latin typeface="Consolas"/>
              </a:rPr>
              <a:t>BusinessCard</a:t>
            </a:r>
            <a:r>
              <a:rPr lang="en-US" altLang="ko-KR" sz="1400" dirty="0">
                <a:solidFill>
                  <a:srgbClr val="000000"/>
                </a:solidFill>
                <a:latin typeface="Consolas"/>
              </a:rPr>
              <a:t>() </a:t>
            </a:r>
          </a:p>
          <a:p>
            <a:pPr algn="l"/>
            <a:endParaRPr lang="en-US" altLang="ko-KR" sz="1400" dirty="0">
              <a:solidFill>
                <a:srgbClr val="000000"/>
              </a:solidFill>
              <a:latin typeface="Consolas"/>
            </a:endParaRPr>
          </a:p>
          <a:p>
            <a:pPr algn="l"/>
            <a:r>
              <a:rPr lang="en-US" altLang="ko-KR" sz="1400" dirty="0" err="1">
                <a:solidFill>
                  <a:srgbClr val="000000"/>
                </a:solidFill>
                <a:latin typeface="Consolas"/>
              </a:rPr>
              <a:t>Traceback</a:t>
            </a:r>
            <a:r>
              <a:rPr lang="en-US" altLang="ko-KR" sz="1400" dirty="0">
                <a:solidFill>
                  <a:srgbClr val="000000"/>
                </a:solidFill>
                <a:latin typeface="Consolas"/>
              </a:rPr>
              <a:t> (most recent </a:t>
            </a:r>
            <a:r>
              <a:rPr lang="en-US" altLang="ko-KR" sz="1400" b="1" dirty="0">
                <a:solidFill>
                  <a:srgbClr val="000000"/>
                </a:solidFill>
                <a:latin typeface="Consolas"/>
              </a:rPr>
              <a:t>call</a:t>
            </a:r>
            <a:r>
              <a:rPr lang="en-US" altLang="ko-KR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400" b="1" dirty="0">
                <a:solidFill>
                  <a:srgbClr val="000000"/>
                </a:solidFill>
                <a:latin typeface="Consolas"/>
              </a:rPr>
              <a:t>last</a:t>
            </a:r>
            <a:r>
              <a:rPr lang="en-US" altLang="ko-KR" sz="1400" dirty="0">
                <a:solidFill>
                  <a:srgbClr val="000000"/>
                </a:solidFill>
                <a:latin typeface="Consolas"/>
              </a:rPr>
              <a:t>): File </a:t>
            </a:r>
            <a:r>
              <a:rPr lang="en-US" altLang="ko-KR" sz="1400" dirty="0">
                <a:solidFill>
                  <a:srgbClr val="880000"/>
                </a:solidFill>
                <a:latin typeface="Consolas"/>
              </a:rPr>
              <a:t>"&lt;pyshell#12&gt;"</a:t>
            </a:r>
            <a:r>
              <a:rPr lang="en-US" altLang="ko-KR" sz="1400" dirty="0">
                <a:solidFill>
                  <a:srgbClr val="000000"/>
                </a:solidFill>
                <a:latin typeface="Consolas"/>
              </a:rPr>
              <a:t>, line </a:t>
            </a:r>
            <a:r>
              <a:rPr lang="en-US" altLang="ko-KR" sz="1400" dirty="0">
                <a:solidFill>
                  <a:srgbClr val="008800"/>
                </a:solidFill>
                <a:latin typeface="Consolas"/>
              </a:rPr>
              <a:t>1</a:t>
            </a:r>
            <a:r>
              <a:rPr lang="en-US" altLang="ko-KR" sz="14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altLang="ko-KR" sz="1400" b="1" dirty="0">
                <a:solidFill>
                  <a:srgbClr val="000000"/>
                </a:solidFill>
                <a:latin typeface="Consolas"/>
              </a:rPr>
              <a:t>in</a:t>
            </a:r>
            <a:r>
              <a:rPr lang="en-US" altLang="ko-KR" sz="1400" dirty="0">
                <a:solidFill>
                  <a:srgbClr val="000000"/>
                </a:solidFill>
                <a:latin typeface="Consolas"/>
              </a:rPr>
              <a:t> &lt;</a:t>
            </a:r>
            <a:r>
              <a:rPr lang="en-US" altLang="ko-KR" sz="1400" b="1" dirty="0">
                <a:solidFill>
                  <a:srgbClr val="000000"/>
                </a:solidFill>
                <a:latin typeface="Consolas"/>
              </a:rPr>
              <a:t>module</a:t>
            </a:r>
            <a:r>
              <a:rPr lang="en-US" altLang="ko-KR" sz="1400" dirty="0">
                <a:solidFill>
                  <a:srgbClr val="000000"/>
                </a:solidFill>
                <a:latin typeface="Consolas"/>
              </a:rPr>
              <a:t>&gt; member1 = </a:t>
            </a:r>
            <a:r>
              <a:rPr lang="en-US" altLang="ko-KR" sz="1400" dirty="0" err="1">
                <a:solidFill>
                  <a:srgbClr val="000000"/>
                </a:solidFill>
                <a:latin typeface="Consolas"/>
              </a:rPr>
              <a:t>BusinessCard</a:t>
            </a:r>
            <a:r>
              <a:rPr lang="en-US" altLang="ko-KR" sz="1400" dirty="0">
                <a:solidFill>
                  <a:srgbClr val="000000"/>
                </a:solidFill>
                <a:latin typeface="Consolas"/>
              </a:rPr>
              <a:t>() </a:t>
            </a:r>
            <a:r>
              <a:rPr lang="en-US" altLang="ko-KR" sz="1400" dirty="0" err="1">
                <a:solidFill>
                  <a:srgbClr val="000000"/>
                </a:solidFill>
                <a:latin typeface="Consolas"/>
              </a:rPr>
              <a:t>TypeError</a:t>
            </a:r>
            <a:r>
              <a:rPr lang="en-US" altLang="ko-KR" sz="1400" dirty="0">
                <a:solidFill>
                  <a:srgbClr val="000000"/>
                </a:solidFill>
                <a:latin typeface="Consolas"/>
              </a:rPr>
              <a:t>: __</a:t>
            </a:r>
            <a:r>
              <a:rPr lang="en-US" altLang="ko-KR" sz="1400" dirty="0" err="1">
                <a:solidFill>
                  <a:srgbClr val="000000"/>
                </a:solidFill>
                <a:latin typeface="Consolas"/>
              </a:rPr>
              <a:t>init</a:t>
            </a:r>
            <a:r>
              <a:rPr lang="en-US" altLang="ko-KR" sz="1400" dirty="0">
                <a:solidFill>
                  <a:srgbClr val="000000"/>
                </a:solidFill>
                <a:latin typeface="Consolas"/>
              </a:rPr>
              <a:t>__() missing </a:t>
            </a:r>
            <a:r>
              <a:rPr lang="en-US" altLang="ko-KR" sz="1400" dirty="0">
                <a:solidFill>
                  <a:srgbClr val="008800"/>
                </a:solidFill>
                <a:latin typeface="Consolas"/>
              </a:rPr>
              <a:t>3</a:t>
            </a:r>
            <a:r>
              <a:rPr lang="en-US" altLang="ko-KR" sz="1400" dirty="0">
                <a:solidFill>
                  <a:srgbClr val="000000"/>
                </a:solidFill>
                <a:latin typeface="Consolas"/>
              </a:rPr>
              <a:t> required positional arguments: </a:t>
            </a:r>
            <a:r>
              <a:rPr lang="en-US" altLang="ko-KR" sz="1400" dirty="0">
                <a:solidFill>
                  <a:srgbClr val="880000"/>
                </a:solidFill>
                <a:latin typeface="Consolas"/>
              </a:rPr>
              <a:t>'name'</a:t>
            </a:r>
            <a:r>
              <a:rPr lang="en-US" altLang="ko-KR" sz="14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altLang="ko-KR" sz="1400" dirty="0">
                <a:solidFill>
                  <a:srgbClr val="880000"/>
                </a:solidFill>
                <a:latin typeface="Consolas"/>
              </a:rPr>
              <a:t>'email'</a:t>
            </a:r>
            <a:r>
              <a:rPr lang="en-US" altLang="ko-KR" sz="14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altLang="ko-KR" sz="1400" b="1" dirty="0">
                <a:solidFill>
                  <a:srgbClr val="000000"/>
                </a:solidFill>
                <a:latin typeface="Consolas"/>
              </a:rPr>
              <a:t>and</a:t>
            </a:r>
            <a:r>
              <a:rPr lang="en-US" altLang="ko-KR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400" dirty="0">
                <a:solidFill>
                  <a:srgbClr val="880000"/>
                </a:solidFill>
                <a:latin typeface="Consolas"/>
              </a:rPr>
              <a:t>'</a:t>
            </a:r>
            <a:r>
              <a:rPr lang="en-US" altLang="ko-KR" sz="1400" dirty="0" err="1">
                <a:solidFill>
                  <a:srgbClr val="880000"/>
                </a:solidFill>
                <a:latin typeface="Consolas"/>
              </a:rPr>
              <a:t>addr</a:t>
            </a:r>
            <a:r>
              <a:rPr lang="en-US" altLang="ko-KR" sz="1400" dirty="0">
                <a:solidFill>
                  <a:srgbClr val="880000"/>
                </a:solidFill>
                <a:latin typeface="Consolas"/>
              </a:rPr>
              <a:t>'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745129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 bwMode="auto">
          <a:xfrm>
            <a:off x="179512" y="188640"/>
            <a:ext cx="7704137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>
                <a:solidFill>
                  <a:srgbClr val="7E040B"/>
                </a:solidFill>
              </a:rPr>
              <a:t>2.</a:t>
            </a:r>
            <a:r>
              <a:rPr lang="en-US" altLang="ko-KR">
                <a:solidFill>
                  <a:schemeClr val="tx1"/>
                </a:solidFill>
              </a:rPr>
              <a:t> </a:t>
            </a:r>
            <a:r>
              <a:rPr lang="ko-KR" altLang="en-US">
                <a:solidFill>
                  <a:schemeClr val="tx1"/>
                </a:solidFill>
              </a:rPr>
              <a:t>객체 지향 프로그래밍과 클래스 작성하기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51520" y="1052736"/>
            <a:ext cx="8352928" cy="4896544"/>
          </a:xfrm>
        </p:spPr>
        <p:txBody>
          <a:bodyPr/>
          <a:lstStyle/>
          <a:p>
            <a:pPr latinLnBrk="0">
              <a:lnSpc>
                <a:spcPct val="150000"/>
              </a:lnSpc>
              <a:buClr>
                <a:srgbClr val="404447"/>
              </a:buClr>
              <a:buSzPct val="80000"/>
              <a:buFont typeface="Wingdings" panose="05000000000000000000" pitchFamily="2" charset="2"/>
              <a:buChar char="u"/>
              <a:defRPr/>
            </a:pPr>
            <a:r>
              <a:rPr lang="ko-KR" altLang="en-US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클래스 </a:t>
            </a:r>
            <a:r>
              <a:rPr lang="en-US" altLang="ko-KR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(class)</a:t>
            </a:r>
            <a:r>
              <a:rPr lang="ko-KR" altLang="en-US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24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latinLnBrk="0">
              <a:lnSpc>
                <a:spcPct val="150000"/>
              </a:lnSpc>
              <a:buClr>
                <a:srgbClr val="404447"/>
              </a:buClr>
              <a:buSzPct val="80000"/>
              <a:buFont typeface="Wingdings" panose="05000000000000000000" pitchFamily="2" charset="2"/>
              <a:buChar char="§"/>
              <a:defRPr/>
            </a:pPr>
            <a:r>
              <a:rPr lang="ko-KR" altLang="en-US"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객체</a:t>
            </a:r>
            <a:r>
              <a:rPr lang="en-US" altLang="ko-KR"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(object)</a:t>
            </a:r>
            <a:r>
              <a:rPr lang="ko-KR" altLang="en-US"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만들기 위한 도구</a:t>
            </a:r>
            <a:endParaRPr lang="en-US" altLang="ko-KR" sz="22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latinLnBrk="0">
              <a:lnSpc>
                <a:spcPct val="150000"/>
              </a:lnSpc>
              <a:buClr>
                <a:srgbClr val="404447"/>
              </a:buClr>
              <a:buSzPct val="80000"/>
              <a:buFont typeface="Wingdings" panose="05000000000000000000" pitchFamily="2" charset="2"/>
              <a:buChar char="§"/>
              <a:defRPr/>
            </a:pPr>
            <a:r>
              <a:rPr lang="ko-KR" altLang="en-US"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클래스는 데이터를 표현하는 속성</a:t>
            </a:r>
            <a:r>
              <a:rPr lang="en-US" altLang="ko-KR"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(attribute)</a:t>
            </a:r>
            <a:r>
              <a:rPr lang="ko-KR" altLang="en-US"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 데이터 기능을 표현하는 메소드</a:t>
            </a:r>
            <a:r>
              <a:rPr lang="en-US" altLang="ko-KR"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(method)</a:t>
            </a:r>
            <a:r>
              <a:rPr lang="ko-KR" altLang="en-US"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구성된다</a:t>
            </a:r>
            <a:r>
              <a:rPr lang="en-US" altLang="ko-KR"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lvl="1" latinLnBrk="0">
              <a:lnSpc>
                <a:spcPct val="150000"/>
              </a:lnSpc>
              <a:buClr>
                <a:srgbClr val="404447"/>
              </a:buClr>
              <a:buSzPct val="80000"/>
              <a:buFont typeface="Wingdings" panose="05000000000000000000" pitchFamily="2" charset="2"/>
              <a:buChar char="§"/>
              <a:defRPr/>
            </a:pPr>
            <a:r>
              <a:rPr lang="ko-KR" altLang="en-US"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클래스의 구성 </a:t>
            </a:r>
            <a:endParaRPr lang="en-US" altLang="ko-KR" sz="22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14400" lvl="2" indent="0" latinLnBrk="0">
              <a:lnSpc>
                <a:spcPct val="150000"/>
              </a:lnSpc>
              <a:buClr>
                <a:srgbClr val="404447"/>
              </a:buClr>
              <a:buSzPct val="80000"/>
              <a:buNone/>
              <a:defRPr/>
            </a:pPr>
            <a:r>
              <a:rPr lang="en-US" altLang="ko-KR"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7E3D9E-B143-450D-B523-FFA19F16DCA1}" type="slidenum">
              <a:rPr lang="en-US" altLang="ko-KR" smtClean="0">
                <a:solidFill>
                  <a:schemeClr val="tx1"/>
                </a:solidFill>
              </a:rPr>
              <a:pPr/>
              <a:t>6</a:t>
            </a:fld>
            <a:endParaRPr lang="en-US" altLang="ko-KR">
              <a:solidFill>
                <a:schemeClr val="tx1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5035786"/>
              </p:ext>
            </p:extLst>
          </p:nvPr>
        </p:nvGraphicFramePr>
        <p:xfrm>
          <a:off x="395536" y="4005064"/>
          <a:ext cx="8208912" cy="1584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722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367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0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속성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멤버 데이터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0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메소드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멤버 데이터의 기능을 나타내는 함수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0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생성자</a:t>
                      </a:r>
                      <a:r>
                        <a:rPr lang="en-US" altLang="ko-KR" sz="20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20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소멸자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객체 생성과 소멸 시에 자동 호출되는 특별한 메소드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0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연산자 중복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연산자</a:t>
                      </a:r>
                      <a:r>
                        <a:rPr lang="en-US" altLang="ko-KR" sz="20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(+, - </a:t>
                      </a:r>
                      <a:r>
                        <a:rPr lang="ko-KR" altLang="en-US" sz="20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</a:t>
                      </a:r>
                      <a:r>
                        <a:rPr lang="en-US" altLang="ko-KR" sz="20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</a:t>
                      </a:r>
                      <a:r>
                        <a:rPr lang="ko-KR" altLang="en-US" sz="20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기호를 이용하여 표현할 수 있도록 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903758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 bwMode="auto">
          <a:xfrm>
            <a:off x="179512" y="188640"/>
            <a:ext cx="7704137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dirty="0">
                <a:solidFill>
                  <a:schemeClr val="tx1"/>
                </a:solidFill>
              </a:rPr>
              <a:t>클래스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39552" y="3075925"/>
            <a:ext cx="806489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ko-KR" dirty="0">
                <a:solidFill>
                  <a:srgbClr val="000000"/>
                </a:solidFill>
                <a:latin typeface="Consolas"/>
              </a:rPr>
              <a:t>&gt;&gt;&gt; member1 = </a:t>
            </a:r>
            <a:r>
              <a:rPr lang="en-US" altLang="ko-KR" dirty="0" err="1">
                <a:solidFill>
                  <a:srgbClr val="000000"/>
                </a:solidFill>
                <a:latin typeface="Consolas"/>
              </a:rPr>
              <a:t>BusinessCard</a:t>
            </a:r>
            <a:r>
              <a:rPr lang="en-US" altLang="ko-KR" dirty="0">
                <a:solidFill>
                  <a:srgbClr val="000000"/>
                </a:solidFill>
                <a:latin typeface="Consolas"/>
              </a:rPr>
              <a:t>("</a:t>
            </a:r>
            <a:r>
              <a:rPr lang="en-US" altLang="ko-KR" dirty="0" err="1">
                <a:solidFill>
                  <a:srgbClr val="000000"/>
                </a:solidFill>
                <a:latin typeface="Consolas"/>
              </a:rPr>
              <a:t>Kangsan</a:t>
            </a:r>
            <a:r>
              <a:rPr lang="en-US" altLang="ko-KR" dirty="0">
                <a:solidFill>
                  <a:srgbClr val="000000"/>
                </a:solidFill>
                <a:latin typeface="Consolas"/>
              </a:rPr>
              <a:t> Lee", "</a:t>
            </a:r>
            <a:r>
              <a:rPr lang="en-US" altLang="ko-KR" dirty="0" err="1">
                <a:solidFill>
                  <a:srgbClr val="000000"/>
                </a:solidFill>
                <a:latin typeface="Consolas"/>
              </a:rPr>
              <a:t>kangsan.lee</a:t>
            </a:r>
            <a:r>
              <a:rPr lang="en-US" altLang="ko-KR" dirty="0">
                <a:solidFill>
                  <a:srgbClr val="000000"/>
                </a:solidFill>
                <a:latin typeface="Consolas"/>
              </a:rPr>
              <a:t>", "USA") </a:t>
            </a:r>
          </a:p>
          <a:p>
            <a:pPr algn="l"/>
            <a:endParaRPr lang="en-US" altLang="ko-KR" dirty="0">
              <a:solidFill>
                <a:srgbClr val="000000"/>
              </a:solidFill>
              <a:latin typeface="Consolas"/>
            </a:endParaRPr>
          </a:p>
          <a:p>
            <a:pPr algn="l"/>
            <a:r>
              <a:rPr lang="en-US" altLang="ko-KR" dirty="0">
                <a:solidFill>
                  <a:srgbClr val="000000"/>
                </a:solidFill>
                <a:latin typeface="Consolas"/>
              </a:rPr>
              <a:t>&gt;&gt;&gt; member1.print_info() </a:t>
            </a:r>
          </a:p>
          <a:p>
            <a:pPr algn="l"/>
            <a:endParaRPr lang="en-US" altLang="ko-KR" dirty="0">
              <a:solidFill>
                <a:srgbClr val="000000"/>
              </a:solidFill>
              <a:latin typeface="Consolas"/>
            </a:endParaRPr>
          </a:p>
          <a:p>
            <a:pPr algn="l"/>
            <a:r>
              <a:rPr lang="en-US" altLang="ko-KR" dirty="0">
                <a:solidFill>
                  <a:srgbClr val="888888"/>
                </a:solidFill>
                <a:latin typeface="Consolas"/>
              </a:rPr>
              <a:t>--------------------</a:t>
            </a:r>
            <a:r>
              <a:rPr lang="en-US" altLang="ko-KR" dirty="0">
                <a:solidFill>
                  <a:srgbClr val="000000"/>
                </a:solidFill>
                <a:latin typeface="Consolas"/>
              </a:rPr>
              <a:t> </a:t>
            </a:r>
          </a:p>
          <a:p>
            <a:pPr algn="l"/>
            <a:r>
              <a:rPr lang="en-US" altLang="ko-KR" dirty="0">
                <a:solidFill>
                  <a:srgbClr val="000000"/>
                </a:solidFill>
                <a:latin typeface="Consolas"/>
              </a:rPr>
              <a:t>Name: </a:t>
            </a:r>
            <a:r>
              <a:rPr lang="en-US" altLang="ko-KR" dirty="0" err="1">
                <a:solidFill>
                  <a:srgbClr val="000000"/>
                </a:solidFill>
                <a:latin typeface="Consolas"/>
              </a:rPr>
              <a:t>Kangsan</a:t>
            </a:r>
            <a:r>
              <a:rPr lang="en-US" altLang="ko-KR" dirty="0">
                <a:solidFill>
                  <a:srgbClr val="000000"/>
                </a:solidFill>
                <a:latin typeface="Consolas"/>
              </a:rPr>
              <a:t> Lee </a:t>
            </a:r>
          </a:p>
          <a:p>
            <a:pPr algn="l"/>
            <a:r>
              <a:rPr lang="en-US" altLang="ko-KR" dirty="0">
                <a:solidFill>
                  <a:srgbClr val="000000"/>
                </a:solidFill>
                <a:latin typeface="Consolas"/>
              </a:rPr>
              <a:t>E-mail: </a:t>
            </a:r>
            <a:r>
              <a:rPr lang="en-US" altLang="ko-KR" dirty="0" err="1">
                <a:solidFill>
                  <a:srgbClr val="000000"/>
                </a:solidFill>
                <a:latin typeface="Consolas"/>
              </a:rPr>
              <a:t>kangsan.lee</a:t>
            </a:r>
            <a:r>
              <a:rPr lang="en-US" altLang="ko-KR" dirty="0">
                <a:solidFill>
                  <a:srgbClr val="000000"/>
                </a:solidFill>
                <a:latin typeface="Consolas"/>
              </a:rPr>
              <a:t> </a:t>
            </a:r>
          </a:p>
          <a:p>
            <a:pPr algn="l"/>
            <a:r>
              <a:rPr lang="en-US" altLang="ko-KR" dirty="0">
                <a:solidFill>
                  <a:srgbClr val="000000"/>
                </a:solidFill>
                <a:latin typeface="Consolas"/>
              </a:rPr>
              <a:t>Address: USA </a:t>
            </a:r>
          </a:p>
          <a:p>
            <a:pPr algn="l"/>
            <a:r>
              <a:rPr lang="en-US" altLang="ko-KR" dirty="0">
                <a:solidFill>
                  <a:srgbClr val="888888"/>
                </a:solidFill>
                <a:latin typeface="Consolas"/>
              </a:rPr>
              <a:t>--------------------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39551" y="1772816"/>
            <a:ext cx="804912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sz="1400" b="1" i="1" dirty="0" err="1">
                <a:solidFill>
                  <a:srgbClr val="000000"/>
                </a:solidFill>
                <a:latin typeface="Malgun Gothic"/>
              </a:rPr>
              <a:t>인스턴스를</a:t>
            </a:r>
            <a:r>
              <a:rPr lang="ko-KR" altLang="en-US" sz="1400" b="1" i="1" dirty="0">
                <a:solidFill>
                  <a:srgbClr val="000000"/>
                </a:solidFill>
                <a:latin typeface="Malgun Gothic"/>
              </a:rPr>
              <a:t> 생성할 때 </a:t>
            </a:r>
            <a:r>
              <a:rPr lang="en-US" altLang="ko-KR" sz="1400" b="1" i="1" dirty="0">
                <a:solidFill>
                  <a:srgbClr val="000000"/>
                </a:solidFill>
                <a:latin typeface="Malgun Gothic"/>
              </a:rPr>
              <a:t>3</a:t>
            </a:r>
            <a:r>
              <a:rPr lang="ko-KR" altLang="en-US" sz="1400" b="1" i="1" dirty="0">
                <a:solidFill>
                  <a:srgbClr val="000000"/>
                </a:solidFill>
                <a:latin typeface="Malgun Gothic"/>
              </a:rPr>
              <a:t>개의 인자를 전달해야 정상적으로 </a:t>
            </a:r>
            <a:r>
              <a:rPr lang="ko-KR" altLang="en-US" sz="1400" b="1" i="1" dirty="0" err="1">
                <a:solidFill>
                  <a:srgbClr val="000000"/>
                </a:solidFill>
                <a:latin typeface="Malgun Gothic"/>
              </a:rPr>
              <a:t>인스턴스가</a:t>
            </a:r>
            <a:r>
              <a:rPr lang="ko-KR" altLang="en-US" sz="1400" b="1" i="1" dirty="0">
                <a:solidFill>
                  <a:srgbClr val="000000"/>
                </a:solidFill>
                <a:latin typeface="Malgun Gothic"/>
              </a:rPr>
              <a:t> 생성</a:t>
            </a:r>
            <a:r>
              <a:rPr lang="en-US" altLang="ko-KR" sz="1400" b="1" i="1" dirty="0">
                <a:solidFill>
                  <a:srgbClr val="000000"/>
                </a:solidFill>
                <a:latin typeface="Malgun Gothic"/>
              </a:rPr>
              <a:t>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ko-KR" sz="1400" b="1" i="1" dirty="0">
              <a:solidFill>
                <a:srgbClr val="000000"/>
              </a:solidFill>
              <a:latin typeface="Malgun Gothic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sz="1400" b="1" i="1" dirty="0">
                <a:solidFill>
                  <a:srgbClr val="000000"/>
                </a:solidFill>
                <a:latin typeface="Malgun Gothic"/>
              </a:rPr>
              <a:t>클래스의 </a:t>
            </a:r>
            <a:r>
              <a:rPr lang="ko-KR" altLang="en-US" sz="1400" b="1" i="1" dirty="0" err="1">
                <a:solidFill>
                  <a:srgbClr val="000000"/>
                </a:solidFill>
                <a:latin typeface="Malgun Gothic"/>
              </a:rPr>
              <a:t>생성자를</a:t>
            </a:r>
            <a:r>
              <a:rPr lang="ko-KR" altLang="en-US" sz="1400" b="1" i="1" dirty="0">
                <a:solidFill>
                  <a:srgbClr val="000000"/>
                </a:solidFill>
                <a:latin typeface="Malgun Gothic"/>
              </a:rPr>
              <a:t> 사용하니 </a:t>
            </a:r>
            <a:r>
              <a:rPr lang="ko-KR" altLang="en-US" sz="1400" b="1" i="1" dirty="0" err="1">
                <a:solidFill>
                  <a:srgbClr val="000000"/>
                </a:solidFill>
                <a:latin typeface="Malgun Gothic"/>
              </a:rPr>
              <a:t>인스턴스의</a:t>
            </a:r>
            <a:r>
              <a:rPr lang="ko-KR" altLang="en-US" sz="1400" b="1" i="1" dirty="0">
                <a:solidFill>
                  <a:srgbClr val="000000"/>
                </a:solidFill>
                <a:latin typeface="Malgun Gothic"/>
              </a:rPr>
              <a:t> 생성과 </a:t>
            </a:r>
            <a:r>
              <a:rPr lang="ko-KR" altLang="en-US" sz="1400" b="1" i="1" dirty="0" err="1">
                <a:solidFill>
                  <a:srgbClr val="000000"/>
                </a:solidFill>
                <a:latin typeface="Malgun Gothic"/>
              </a:rPr>
              <a:t>초깃값</a:t>
            </a:r>
            <a:r>
              <a:rPr lang="ko-KR" altLang="en-US" sz="1400" b="1" i="1" dirty="0">
                <a:solidFill>
                  <a:srgbClr val="000000"/>
                </a:solidFill>
                <a:latin typeface="Malgun Gothic"/>
              </a:rPr>
              <a:t> 저장을 한 번에 할 수 있어 편리</a:t>
            </a:r>
            <a:r>
              <a:rPr lang="en-US" altLang="ko-KR" sz="1400" b="1" i="1" dirty="0">
                <a:solidFill>
                  <a:srgbClr val="000000"/>
                </a:solidFill>
                <a:latin typeface="Malgun Gothic"/>
              </a:rPr>
              <a:t>.</a:t>
            </a:r>
            <a:endParaRPr lang="ko-KR" altLang="en-US" sz="1400" b="1" i="1" dirty="0"/>
          </a:p>
        </p:txBody>
      </p:sp>
    </p:spTree>
    <p:extLst>
      <p:ext uri="{BB962C8B-B14F-4D97-AF65-F5344CB8AC3E}">
        <p14:creationId xmlns:p14="http://schemas.microsoft.com/office/powerpoint/2010/main" val="129047439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 bwMode="auto">
          <a:xfrm>
            <a:off x="179512" y="188640"/>
            <a:ext cx="7704137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dirty="0">
                <a:solidFill>
                  <a:schemeClr val="tx1"/>
                </a:solidFill>
              </a:rPr>
              <a:t>클래스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39551" y="1772816"/>
            <a:ext cx="804912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rPr>
              <a:t>Self </a:t>
            </a:r>
            <a:r>
              <a:rPr kumimoji="1" lang="ko-KR" altLang="en-US" sz="1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rPr>
              <a:t>이해하기와</a:t>
            </a:r>
            <a:r>
              <a:rPr kumimoji="1" lang="en-US" altLang="ko-KR" sz="1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rPr>
              <a:t> </a:t>
            </a:r>
            <a:r>
              <a:rPr kumimoji="1" lang="ko-KR" altLang="en-US" sz="1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rPr>
              <a:t>네임스페이스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2286000" y="2967335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굴림" pitchFamily="50" charset="-127"/>
                <a:cs typeface="+mn-cs"/>
              </a:rPr>
              <a:t>class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굴림" pitchFamily="50" charset="-127"/>
                <a:cs typeface="+mn-cs"/>
              </a:rPr>
              <a:t> </a:t>
            </a:r>
            <a:r>
              <a:rPr kumimoji="1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880000"/>
                </a:solidFill>
                <a:effectLst/>
                <a:uLnTx/>
                <a:uFillTx/>
                <a:latin typeface="Consolas"/>
                <a:ea typeface="굴림" pitchFamily="50" charset="-127"/>
                <a:cs typeface="+mn-cs"/>
              </a:rPr>
              <a:t>Foo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굴림" pitchFamily="50" charset="-127"/>
                <a:cs typeface="+mn-cs"/>
              </a:rPr>
              <a:t>: 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굴림" pitchFamily="50" charset="-127"/>
                <a:cs typeface="+mn-cs"/>
              </a:rPr>
              <a:t>  </a:t>
            </a:r>
            <a:r>
              <a:rPr kumimoji="1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굴림" pitchFamily="50" charset="-127"/>
                <a:cs typeface="+mn-cs"/>
              </a:rPr>
              <a:t>def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굴림" pitchFamily="50" charset="-127"/>
                <a:cs typeface="+mn-cs"/>
              </a:rPr>
              <a:t> </a:t>
            </a:r>
            <a:r>
              <a:rPr kumimoji="1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880000"/>
                </a:solidFill>
                <a:effectLst/>
                <a:uLnTx/>
                <a:uFillTx/>
                <a:latin typeface="Consolas"/>
                <a:ea typeface="굴림" pitchFamily="50" charset="-127"/>
                <a:cs typeface="+mn-cs"/>
              </a:rPr>
              <a:t>func1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굴림" pitchFamily="50" charset="-127"/>
                <a:cs typeface="+mn-cs"/>
              </a:rPr>
              <a:t>(): 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굴림" pitchFamily="50" charset="-127"/>
                <a:cs typeface="+mn-cs"/>
              </a:rPr>
              <a:t>	print(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880000"/>
                </a:solidFill>
                <a:effectLst/>
                <a:uLnTx/>
                <a:uFillTx/>
                <a:latin typeface="Consolas"/>
                <a:ea typeface="굴림" pitchFamily="50" charset="-127"/>
                <a:cs typeface="+mn-cs"/>
              </a:rPr>
              <a:t>"function 1"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굴림" pitchFamily="50" charset="-127"/>
                <a:cs typeface="+mn-cs"/>
              </a:rPr>
              <a:t>) 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굴림" pitchFamily="50" charset="-127"/>
                <a:cs typeface="+mn-cs"/>
              </a:rPr>
              <a:t>  </a:t>
            </a:r>
            <a:r>
              <a:rPr kumimoji="1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굴림" pitchFamily="50" charset="-127"/>
                <a:cs typeface="+mn-cs"/>
              </a:rPr>
              <a:t>def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굴림" pitchFamily="50" charset="-127"/>
                <a:cs typeface="+mn-cs"/>
              </a:rPr>
              <a:t> </a:t>
            </a:r>
            <a:r>
              <a:rPr kumimoji="1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880000"/>
                </a:solidFill>
                <a:effectLst/>
                <a:uLnTx/>
                <a:uFillTx/>
                <a:latin typeface="Consolas"/>
                <a:ea typeface="굴림" pitchFamily="50" charset="-127"/>
                <a:cs typeface="+mn-cs"/>
              </a:rPr>
              <a:t>func2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굴림" pitchFamily="50" charset="-127"/>
                <a:cs typeface="+mn-cs"/>
              </a:rPr>
              <a:t>(self): 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굴림" pitchFamily="50" charset="-127"/>
                <a:cs typeface="+mn-cs"/>
              </a:rPr>
              <a:t>	print(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880000"/>
                </a:solidFill>
                <a:effectLst/>
                <a:uLnTx/>
                <a:uFillTx/>
                <a:latin typeface="Consolas"/>
                <a:ea typeface="굴림" pitchFamily="50" charset="-127"/>
                <a:cs typeface="+mn-cs"/>
              </a:rPr>
              <a:t>"function 2"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굴림" pitchFamily="50" charset="-127"/>
                <a:cs typeface="+mn-cs"/>
              </a:rPr>
              <a:t>)</a:t>
            </a:r>
            <a:endParaRPr kumimoji="1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1183579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 bwMode="auto">
          <a:xfrm>
            <a:off x="179512" y="188640"/>
            <a:ext cx="7704137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dirty="0">
                <a:solidFill>
                  <a:schemeClr val="tx1"/>
                </a:solidFill>
              </a:rPr>
              <a:t>클래스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131840" y="3105835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altLang="ko-KR" dirty="0">
                <a:solidFill>
                  <a:srgbClr val="8888FF"/>
                </a:solidFill>
                <a:latin typeface="Consolas"/>
              </a:rPr>
              <a:t>&gt;&gt;&gt; </a:t>
            </a:r>
            <a:r>
              <a:rPr lang="en-US" altLang="ko-KR" dirty="0">
                <a:solidFill>
                  <a:srgbClr val="000000"/>
                </a:solidFill>
                <a:latin typeface="Consolas"/>
              </a:rPr>
              <a:t>f = Foo() </a:t>
            </a:r>
          </a:p>
          <a:p>
            <a:pPr algn="l"/>
            <a:r>
              <a:rPr lang="en-US" altLang="ko-KR" dirty="0">
                <a:solidFill>
                  <a:srgbClr val="8888FF"/>
                </a:solidFill>
                <a:latin typeface="Consolas"/>
              </a:rPr>
              <a:t>&gt;&gt;&gt; </a:t>
            </a:r>
            <a:r>
              <a:rPr lang="en-US" altLang="ko-KR" dirty="0">
                <a:solidFill>
                  <a:srgbClr val="000000"/>
                </a:solidFill>
                <a:latin typeface="Consolas"/>
              </a:rPr>
              <a:t>f.func2() </a:t>
            </a:r>
          </a:p>
          <a:p>
            <a:pPr algn="l"/>
            <a:r>
              <a:rPr lang="en-US" altLang="ko-KR" dirty="0">
                <a:solidFill>
                  <a:srgbClr val="000000"/>
                </a:solidFill>
                <a:latin typeface="Consolas"/>
              </a:rPr>
              <a:t>function </a:t>
            </a:r>
            <a:r>
              <a:rPr lang="en-US" altLang="ko-KR" dirty="0">
                <a:solidFill>
                  <a:srgbClr val="008800"/>
                </a:solidFill>
                <a:latin typeface="Consolas"/>
              </a:rPr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929997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 bwMode="auto">
          <a:xfrm>
            <a:off x="179512" y="188640"/>
            <a:ext cx="7704137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dirty="0">
                <a:solidFill>
                  <a:schemeClr val="tx1"/>
                </a:solidFill>
              </a:rPr>
              <a:t>클래스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835696" y="2551837"/>
            <a:ext cx="576064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ko-KR" dirty="0">
                <a:solidFill>
                  <a:srgbClr val="000000"/>
                </a:solidFill>
                <a:latin typeface="Consolas"/>
              </a:rPr>
              <a:t>&gt;&gt;&gt; f.func1() </a:t>
            </a:r>
          </a:p>
          <a:p>
            <a:pPr algn="l"/>
            <a:endParaRPr lang="en-US" altLang="ko-KR" dirty="0">
              <a:solidFill>
                <a:srgbClr val="000000"/>
              </a:solidFill>
              <a:latin typeface="Consolas"/>
            </a:endParaRPr>
          </a:p>
          <a:p>
            <a:pPr algn="l"/>
            <a:r>
              <a:rPr lang="en-US" altLang="ko-KR" dirty="0" err="1">
                <a:solidFill>
                  <a:srgbClr val="000000"/>
                </a:solidFill>
                <a:latin typeface="Consolas"/>
              </a:rPr>
              <a:t>Traceback</a:t>
            </a:r>
            <a:r>
              <a:rPr lang="en-US" altLang="ko-KR" dirty="0">
                <a:solidFill>
                  <a:srgbClr val="000000"/>
                </a:solidFill>
                <a:latin typeface="Consolas"/>
              </a:rPr>
              <a:t> (most recent </a:t>
            </a:r>
            <a:r>
              <a:rPr lang="en-US" altLang="ko-KR" b="1" dirty="0">
                <a:solidFill>
                  <a:srgbClr val="000000"/>
                </a:solidFill>
                <a:latin typeface="Consolas"/>
              </a:rPr>
              <a:t>call</a:t>
            </a:r>
            <a:r>
              <a:rPr lang="en-US" altLang="ko-KR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b="1" dirty="0">
                <a:solidFill>
                  <a:srgbClr val="000000"/>
                </a:solidFill>
                <a:latin typeface="Consolas"/>
              </a:rPr>
              <a:t>last</a:t>
            </a:r>
            <a:r>
              <a:rPr lang="en-US" altLang="ko-KR" dirty="0">
                <a:solidFill>
                  <a:srgbClr val="000000"/>
                </a:solidFill>
                <a:latin typeface="Consolas"/>
              </a:rPr>
              <a:t>): File </a:t>
            </a:r>
            <a:r>
              <a:rPr lang="en-US" altLang="ko-KR" dirty="0">
                <a:solidFill>
                  <a:srgbClr val="880000"/>
                </a:solidFill>
                <a:latin typeface="Consolas"/>
              </a:rPr>
              <a:t>"&lt;pyshell#25&gt;"</a:t>
            </a:r>
            <a:r>
              <a:rPr lang="en-US" altLang="ko-KR" dirty="0">
                <a:solidFill>
                  <a:srgbClr val="000000"/>
                </a:solidFill>
                <a:latin typeface="Consolas"/>
              </a:rPr>
              <a:t>, line </a:t>
            </a:r>
            <a:r>
              <a:rPr lang="en-US" altLang="ko-KR" dirty="0">
                <a:solidFill>
                  <a:srgbClr val="008800"/>
                </a:solidFill>
                <a:latin typeface="Consolas"/>
              </a:rPr>
              <a:t>1</a:t>
            </a:r>
            <a:r>
              <a:rPr lang="en-US" altLang="ko-KR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altLang="ko-KR" b="1" dirty="0">
                <a:solidFill>
                  <a:srgbClr val="000000"/>
                </a:solidFill>
                <a:latin typeface="Consolas"/>
              </a:rPr>
              <a:t>in</a:t>
            </a:r>
            <a:r>
              <a:rPr lang="en-US" altLang="ko-KR" dirty="0">
                <a:solidFill>
                  <a:srgbClr val="000000"/>
                </a:solidFill>
                <a:latin typeface="Consolas"/>
              </a:rPr>
              <a:t> &lt;</a:t>
            </a:r>
            <a:r>
              <a:rPr lang="en-US" altLang="ko-KR" b="1" dirty="0">
                <a:solidFill>
                  <a:srgbClr val="000000"/>
                </a:solidFill>
                <a:latin typeface="Consolas"/>
              </a:rPr>
              <a:t>module</a:t>
            </a:r>
            <a:r>
              <a:rPr lang="en-US" altLang="ko-KR" dirty="0">
                <a:solidFill>
                  <a:srgbClr val="000000"/>
                </a:solidFill>
                <a:latin typeface="Consolas"/>
              </a:rPr>
              <a:t>&gt; f.func1() </a:t>
            </a:r>
            <a:r>
              <a:rPr lang="en-US" altLang="ko-KR" dirty="0" err="1">
                <a:solidFill>
                  <a:srgbClr val="000000"/>
                </a:solidFill>
                <a:latin typeface="Consolas"/>
              </a:rPr>
              <a:t>TypeError</a:t>
            </a:r>
            <a:r>
              <a:rPr lang="en-US" altLang="ko-KR" dirty="0">
                <a:solidFill>
                  <a:srgbClr val="000000"/>
                </a:solidFill>
                <a:latin typeface="Consolas"/>
              </a:rPr>
              <a:t>: func1() takes </a:t>
            </a:r>
            <a:r>
              <a:rPr lang="en-US" altLang="ko-KR" dirty="0">
                <a:solidFill>
                  <a:srgbClr val="008800"/>
                </a:solidFill>
                <a:latin typeface="Consolas"/>
              </a:rPr>
              <a:t>0</a:t>
            </a:r>
            <a:r>
              <a:rPr lang="en-US" altLang="ko-KR" dirty="0">
                <a:solidFill>
                  <a:srgbClr val="000000"/>
                </a:solidFill>
                <a:latin typeface="Consolas"/>
              </a:rPr>
              <a:t> positional arguments but </a:t>
            </a:r>
            <a:r>
              <a:rPr lang="en-US" altLang="ko-KR" dirty="0">
                <a:solidFill>
                  <a:srgbClr val="008800"/>
                </a:solidFill>
                <a:latin typeface="Consolas"/>
              </a:rPr>
              <a:t>1</a:t>
            </a:r>
            <a:r>
              <a:rPr lang="en-US" altLang="ko-KR" dirty="0">
                <a:solidFill>
                  <a:srgbClr val="000000"/>
                </a:solidFill>
                <a:latin typeface="Consolas"/>
              </a:rPr>
              <a:t> was given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929997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 bwMode="auto">
          <a:xfrm>
            <a:off x="179512" y="188640"/>
            <a:ext cx="7704137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dirty="0">
                <a:solidFill>
                  <a:schemeClr val="tx1"/>
                </a:solidFill>
              </a:rPr>
              <a:t>클래스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286000" y="2828836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altLang="ko-KR" dirty="0">
                <a:solidFill>
                  <a:srgbClr val="8888FF"/>
                </a:solidFill>
                <a:latin typeface="Consolas"/>
              </a:rPr>
              <a:t>&gt;&gt;&gt; </a:t>
            </a:r>
            <a:r>
              <a:rPr lang="en-US" altLang="ko-KR" b="1" dirty="0">
                <a:solidFill>
                  <a:srgbClr val="000000"/>
                </a:solidFill>
                <a:latin typeface="Consolas"/>
              </a:rPr>
              <a:t>class</a:t>
            </a:r>
            <a:r>
              <a:rPr lang="en-US" altLang="ko-KR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b="1" dirty="0">
                <a:solidFill>
                  <a:srgbClr val="880000"/>
                </a:solidFill>
                <a:latin typeface="Consolas"/>
              </a:rPr>
              <a:t>Foo</a:t>
            </a:r>
            <a:r>
              <a:rPr lang="en-US" altLang="ko-KR" dirty="0">
                <a:solidFill>
                  <a:srgbClr val="000000"/>
                </a:solidFill>
                <a:latin typeface="Consolas"/>
              </a:rPr>
              <a:t>: </a:t>
            </a:r>
          </a:p>
          <a:p>
            <a:pPr algn="l"/>
            <a:endParaRPr lang="en-US" altLang="ko-KR" dirty="0">
              <a:solidFill>
                <a:srgbClr val="000000"/>
              </a:solidFill>
              <a:latin typeface="Consolas"/>
            </a:endParaRPr>
          </a:p>
          <a:p>
            <a:pPr lvl="1" algn="l"/>
            <a:r>
              <a:rPr lang="en-US" altLang="ko-KR" b="1" dirty="0" err="1">
                <a:solidFill>
                  <a:srgbClr val="000000"/>
                </a:solidFill>
                <a:latin typeface="Consolas"/>
              </a:rPr>
              <a:t>def</a:t>
            </a:r>
            <a:r>
              <a:rPr lang="en-US" altLang="ko-KR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b="1" dirty="0">
                <a:solidFill>
                  <a:srgbClr val="880000"/>
                </a:solidFill>
                <a:latin typeface="Consolas"/>
              </a:rPr>
              <a:t>func1</a:t>
            </a:r>
            <a:r>
              <a:rPr lang="en-US" altLang="ko-KR" dirty="0">
                <a:solidFill>
                  <a:srgbClr val="000000"/>
                </a:solidFill>
                <a:latin typeface="Consolas"/>
              </a:rPr>
              <a:t>(): </a:t>
            </a:r>
          </a:p>
          <a:p>
            <a:pPr lvl="2" algn="l"/>
            <a:r>
              <a:rPr lang="en-US" altLang="ko-KR" dirty="0">
                <a:solidFill>
                  <a:srgbClr val="000000"/>
                </a:solidFill>
                <a:latin typeface="Consolas"/>
              </a:rPr>
              <a:t>print(</a:t>
            </a:r>
            <a:r>
              <a:rPr lang="en-US" altLang="ko-KR" dirty="0">
                <a:solidFill>
                  <a:srgbClr val="880000"/>
                </a:solidFill>
                <a:latin typeface="Consolas"/>
              </a:rPr>
              <a:t>"function 1"</a:t>
            </a:r>
            <a:r>
              <a:rPr lang="en-US" altLang="ko-KR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pPr lvl="1" algn="l"/>
            <a:r>
              <a:rPr lang="en-US" altLang="ko-KR" dirty="0">
                <a:solidFill>
                  <a:srgbClr val="000000"/>
                </a:solidFill>
                <a:latin typeface="Consolas"/>
              </a:rPr>
              <a:t> </a:t>
            </a:r>
          </a:p>
          <a:p>
            <a:pPr lvl="1" algn="l"/>
            <a:r>
              <a:rPr lang="en-US" altLang="ko-KR" b="1" dirty="0" err="1">
                <a:solidFill>
                  <a:srgbClr val="000000"/>
                </a:solidFill>
                <a:latin typeface="Consolas"/>
              </a:rPr>
              <a:t>def</a:t>
            </a:r>
            <a:r>
              <a:rPr lang="en-US" altLang="ko-KR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b="1" dirty="0">
                <a:solidFill>
                  <a:srgbClr val="880000"/>
                </a:solidFill>
                <a:latin typeface="Consolas"/>
              </a:rPr>
              <a:t>func2</a:t>
            </a:r>
            <a:r>
              <a:rPr lang="en-US" altLang="ko-KR" dirty="0">
                <a:solidFill>
                  <a:srgbClr val="000000"/>
                </a:solidFill>
                <a:latin typeface="Consolas"/>
              </a:rPr>
              <a:t>(self): </a:t>
            </a:r>
          </a:p>
          <a:p>
            <a:pPr lvl="2" algn="l"/>
            <a:r>
              <a:rPr lang="en-US" altLang="ko-KR" dirty="0">
                <a:solidFill>
                  <a:srgbClr val="000000"/>
                </a:solidFill>
                <a:latin typeface="Consolas"/>
              </a:rPr>
              <a:t>print(id(self)) </a:t>
            </a:r>
          </a:p>
          <a:p>
            <a:pPr lvl="2" algn="l"/>
            <a:r>
              <a:rPr lang="en-US" altLang="ko-KR" dirty="0">
                <a:solidFill>
                  <a:srgbClr val="000000"/>
                </a:solidFill>
                <a:latin typeface="Consolas"/>
              </a:rPr>
              <a:t>print(</a:t>
            </a:r>
            <a:r>
              <a:rPr lang="en-US" altLang="ko-KR" dirty="0">
                <a:solidFill>
                  <a:srgbClr val="880000"/>
                </a:solidFill>
                <a:latin typeface="Consolas"/>
              </a:rPr>
              <a:t>"function 2"</a:t>
            </a:r>
            <a:r>
              <a:rPr lang="en-US" altLang="ko-KR" dirty="0">
                <a:solidFill>
                  <a:srgbClr val="000000"/>
                </a:solidFill>
                <a:latin typeface="Consolas"/>
              </a:rPr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929997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 bwMode="auto">
          <a:xfrm>
            <a:off x="179512" y="188640"/>
            <a:ext cx="7704137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dirty="0">
                <a:solidFill>
                  <a:schemeClr val="tx1"/>
                </a:solidFill>
              </a:rPr>
              <a:t>클래스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266429" y="1412776"/>
            <a:ext cx="195758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ko-KR" dirty="0">
                <a:solidFill>
                  <a:srgbClr val="8888FF"/>
                </a:solidFill>
                <a:latin typeface="Consolas"/>
              </a:rPr>
              <a:t>&gt;&gt;&gt; </a:t>
            </a:r>
            <a:r>
              <a:rPr lang="en-US" altLang="ko-KR" dirty="0">
                <a:solidFill>
                  <a:srgbClr val="000000"/>
                </a:solidFill>
                <a:latin typeface="Consolas"/>
              </a:rPr>
              <a:t>f = Foo() </a:t>
            </a:r>
          </a:p>
          <a:p>
            <a:pPr algn="l"/>
            <a:r>
              <a:rPr lang="en-US" altLang="ko-KR" dirty="0">
                <a:solidFill>
                  <a:srgbClr val="8888FF"/>
                </a:solidFill>
                <a:latin typeface="Consolas"/>
              </a:rPr>
              <a:t>&gt;&gt;&gt; </a:t>
            </a:r>
            <a:r>
              <a:rPr lang="en-US" altLang="ko-KR" dirty="0">
                <a:solidFill>
                  <a:srgbClr val="000000"/>
                </a:solidFill>
                <a:latin typeface="Consolas"/>
              </a:rPr>
              <a:t>id(f) </a:t>
            </a:r>
          </a:p>
          <a:p>
            <a:pPr algn="l"/>
            <a:r>
              <a:rPr lang="en-US" altLang="ko-KR" dirty="0">
                <a:solidFill>
                  <a:srgbClr val="008800"/>
                </a:solidFill>
                <a:latin typeface="Consolas"/>
              </a:rPr>
              <a:t>43219856</a:t>
            </a:r>
            <a:endParaRPr lang="ko-KR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3522" y="2564904"/>
            <a:ext cx="4343400" cy="306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6419453" y="5517232"/>
            <a:ext cx="170431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ko-KR" dirty="0">
                <a:solidFill>
                  <a:srgbClr val="8888FF"/>
                </a:solidFill>
                <a:latin typeface="Consolas"/>
              </a:rPr>
              <a:t>&gt;&gt;&gt; </a:t>
            </a:r>
            <a:r>
              <a:rPr lang="en-US" altLang="ko-KR" dirty="0">
                <a:solidFill>
                  <a:srgbClr val="000000"/>
                </a:solidFill>
                <a:latin typeface="Consolas"/>
              </a:rPr>
              <a:t>id(Foo) </a:t>
            </a:r>
          </a:p>
          <a:p>
            <a:pPr algn="l"/>
            <a:r>
              <a:rPr lang="en-US" altLang="ko-KR" dirty="0">
                <a:solidFill>
                  <a:srgbClr val="008800"/>
                </a:solidFill>
                <a:latin typeface="Consolas"/>
              </a:rPr>
              <a:t>43547812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6084252" y="1412776"/>
            <a:ext cx="195758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ko-KR" dirty="0">
                <a:solidFill>
                  <a:srgbClr val="000000"/>
                </a:solidFill>
                <a:latin typeface="Consolas"/>
              </a:rPr>
              <a:t>&gt;&gt;&gt; f.func2() </a:t>
            </a:r>
          </a:p>
          <a:p>
            <a:pPr algn="l"/>
            <a:r>
              <a:rPr lang="en-US" altLang="ko-KR" dirty="0">
                <a:solidFill>
                  <a:srgbClr val="008800"/>
                </a:solidFill>
                <a:latin typeface="Consolas"/>
              </a:rPr>
              <a:t>43219856</a:t>
            </a:r>
            <a:r>
              <a:rPr lang="en-US" altLang="ko-KR" dirty="0">
                <a:solidFill>
                  <a:srgbClr val="000000"/>
                </a:solidFill>
                <a:latin typeface="Consolas"/>
              </a:rPr>
              <a:t> </a:t>
            </a:r>
          </a:p>
          <a:p>
            <a:pPr algn="l"/>
            <a:r>
              <a:rPr lang="en-US" altLang="ko-KR" sz="1600" dirty="0">
                <a:solidFill>
                  <a:srgbClr val="000000"/>
                </a:solidFill>
                <a:latin typeface="Consolas"/>
              </a:rPr>
              <a:t>function 2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47929997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 bwMode="auto">
          <a:xfrm>
            <a:off x="179512" y="188640"/>
            <a:ext cx="7704137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dirty="0">
                <a:solidFill>
                  <a:schemeClr val="tx1"/>
                </a:solidFill>
              </a:rPr>
              <a:t>클래스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059832" y="2852936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altLang="ko-KR" dirty="0">
                <a:solidFill>
                  <a:srgbClr val="8888FF"/>
                </a:solidFill>
                <a:latin typeface="Consolas"/>
              </a:rPr>
              <a:t>&gt;&gt;&gt; </a:t>
            </a:r>
            <a:r>
              <a:rPr lang="en-US" altLang="ko-KR" dirty="0">
                <a:solidFill>
                  <a:srgbClr val="000000"/>
                </a:solidFill>
                <a:latin typeface="Consolas"/>
              </a:rPr>
              <a:t>f2 = Foo() </a:t>
            </a:r>
          </a:p>
          <a:p>
            <a:pPr algn="l"/>
            <a:r>
              <a:rPr lang="en-US" altLang="ko-KR" dirty="0">
                <a:solidFill>
                  <a:srgbClr val="8888FF"/>
                </a:solidFill>
                <a:latin typeface="Consolas"/>
              </a:rPr>
              <a:t>&gt;&gt;&gt; </a:t>
            </a:r>
            <a:r>
              <a:rPr lang="en-US" altLang="ko-KR" dirty="0">
                <a:solidFill>
                  <a:srgbClr val="000000"/>
                </a:solidFill>
                <a:latin typeface="Consolas"/>
              </a:rPr>
              <a:t>id(f2) </a:t>
            </a:r>
          </a:p>
          <a:p>
            <a:pPr algn="l"/>
            <a:r>
              <a:rPr lang="en-US" altLang="ko-KR" dirty="0">
                <a:solidFill>
                  <a:srgbClr val="008800"/>
                </a:solidFill>
                <a:latin typeface="Consolas"/>
              </a:rPr>
              <a:t>47789232</a:t>
            </a:r>
            <a:r>
              <a:rPr lang="en-US" altLang="ko-KR" dirty="0">
                <a:solidFill>
                  <a:srgbClr val="000000"/>
                </a:solidFill>
                <a:latin typeface="Consolas"/>
              </a:rPr>
              <a:t> </a:t>
            </a:r>
          </a:p>
          <a:p>
            <a:pPr algn="l"/>
            <a:r>
              <a:rPr lang="en-US" altLang="ko-KR" dirty="0">
                <a:solidFill>
                  <a:srgbClr val="8888FF"/>
                </a:solidFill>
                <a:latin typeface="Consolas"/>
              </a:rPr>
              <a:t>&gt;&gt;&gt; </a:t>
            </a:r>
            <a:r>
              <a:rPr lang="en-US" altLang="ko-KR" dirty="0">
                <a:solidFill>
                  <a:srgbClr val="000000"/>
                </a:solidFill>
                <a:latin typeface="Consolas"/>
              </a:rPr>
              <a:t>f2.func2() </a:t>
            </a:r>
          </a:p>
          <a:p>
            <a:pPr algn="l"/>
            <a:r>
              <a:rPr lang="en-US" altLang="ko-KR" dirty="0">
                <a:solidFill>
                  <a:srgbClr val="008800"/>
                </a:solidFill>
                <a:latin typeface="Consolas"/>
              </a:rPr>
              <a:t>47789232</a:t>
            </a:r>
            <a:r>
              <a:rPr lang="en-US" altLang="ko-KR" dirty="0">
                <a:solidFill>
                  <a:srgbClr val="000000"/>
                </a:solidFill>
                <a:latin typeface="Consolas"/>
              </a:rPr>
              <a:t> </a:t>
            </a:r>
          </a:p>
          <a:p>
            <a:pPr algn="l"/>
            <a:r>
              <a:rPr lang="en-US" altLang="ko-KR" dirty="0">
                <a:solidFill>
                  <a:srgbClr val="000000"/>
                </a:solidFill>
                <a:latin typeface="Consolas"/>
              </a:rPr>
              <a:t>function </a:t>
            </a:r>
            <a:r>
              <a:rPr lang="en-US" altLang="ko-KR" dirty="0">
                <a:solidFill>
                  <a:srgbClr val="008800"/>
                </a:solidFill>
                <a:latin typeface="Consolas"/>
              </a:rPr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929997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 bwMode="auto">
          <a:xfrm>
            <a:off x="179512" y="188640"/>
            <a:ext cx="7704137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dirty="0">
                <a:solidFill>
                  <a:schemeClr val="tx1"/>
                </a:solidFill>
              </a:rPr>
              <a:t>클래스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835696" y="1674674"/>
            <a:ext cx="576064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ko-KR" dirty="0">
                <a:solidFill>
                  <a:srgbClr val="000000"/>
                </a:solidFill>
                <a:latin typeface="Consolas"/>
              </a:rPr>
              <a:t>&gt;&gt;&gt; f.func1() </a:t>
            </a:r>
          </a:p>
          <a:p>
            <a:pPr algn="l"/>
            <a:r>
              <a:rPr lang="en-US" altLang="ko-KR" sz="1400" dirty="0" err="1">
                <a:solidFill>
                  <a:srgbClr val="000000"/>
                </a:solidFill>
                <a:latin typeface="Consolas"/>
              </a:rPr>
              <a:t>Traceback</a:t>
            </a:r>
            <a:r>
              <a:rPr lang="en-US" altLang="ko-KR" sz="1400" dirty="0">
                <a:solidFill>
                  <a:srgbClr val="000000"/>
                </a:solidFill>
                <a:latin typeface="Consolas"/>
              </a:rPr>
              <a:t> (most recent </a:t>
            </a:r>
            <a:r>
              <a:rPr lang="en-US" altLang="ko-KR" sz="1400" b="1" dirty="0">
                <a:solidFill>
                  <a:srgbClr val="000000"/>
                </a:solidFill>
                <a:latin typeface="Consolas"/>
              </a:rPr>
              <a:t>call</a:t>
            </a:r>
            <a:r>
              <a:rPr lang="en-US" altLang="ko-KR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400" b="1" dirty="0">
                <a:solidFill>
                  <a:srgbClr val="000000"/>
                </a:solidFill>
                <a:latin typeface="Consolas"/>
              </a:rPr>
              <a:t>last</a:t>
            </a:r>
            <a:r>
              <a:rPr lang="en-US" altLang="ko-KR" sz="1400" dirty="0">
                <a:solidFill>
                  <a:srgbClr val="000000"/>
                </a:solidFill>
                <a:latin typeface="Consolas"/>
              </a:rPr>
              <a:t>): File </a:t>
            </a:r>
            <a:r>
              <a:rPr lang="en-US" altLang="ko-KR" sz="1400" dirty="0">
                <a:solidFill>
                  <a:srgbClr val="880000"/>
                </a:solidFill>
                <a:latin typeface="Consolas"/>
              </a:rPr>
              <a:t>"&lt;pyshell#25&gt;"</a:t>
            </a:r>
            <a:r>
              <a:rPr lang="en-US" altLang="ko-KR" sz="1400" dirty="0">
                <a:solidFill>
                  <a:srgbClr val="000000"/>
                </a:solidFill>
                <a:latin typeface="Consolas"/>
              </a:rPr>
              <a:t>, line </a:t>
            </a:r>
            <a:r>
              <a:rPr lang="en-US" altLang="ko-KR" sz="1400" dirty="0">
                <a:solidFill>
                  <a:srgbClr val="008800"/>
                </a:solidFill>
                <a:latin typeface="Consolas"/>
              </a:rPr>
              <a:t>1</a:t>
            </a:r>
            <a:r>
              <a:rPr lang="en-US" altLang="ko-KR" sz="14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altLang="ko-KR" sz="1400" b="1" dirty="0">
                <a:solidFill>
                  <a:srgbClr val="000000"/>
                </a:solidFill>
                <a:latin typeface="Consolas"/>
              </a:rPr>
              <a:t>in</a:t>
            </a:r>
            <a:r>
              <a:rPr lang="en-US" altLang="ko-KR" sz="1400" dirty="0">
                <a:solidFill>
                  <a:srgbClr val="000000"/>
                </a:solidFill>
                <a:latin typeface="Consolas"/>
              </a:rPr>
              <a:t> &lt;</a:t>
            </a:r>
            <a:r>
              <a:rPr lang="en-US" altLang="ko-KR" sz="1400" b="1" dirty="0">
                <a:solidFill>
                  <a:srgbClr val="000000"/>
                </a:solidFill>
                <a:latin typeface="Consolas"/>
              </a:rPr>
              <a:t>module</a:t>
            </a:r>
            <a:r>
              <a:rPr lang="en-US" altLang="ko-KR" sz="1400" dirty="0">
                <a:solidFill>
                  <a:srgbClr val="000000"/>
                </a:solidFill>
                <a:latin typeface="Consolas"/>
              </a:rPr>
              <a:t>&gt; f.func1() </a:t>
            </a:r>
            <a:r>
              <a:rPr lang="en-US" altLang="ko-KR" sz="1400" dirty="0" err="1">
                <a:solidFill>
                  <a:srgbClr val="000000"/>
                </a:solidFill>
                <a:latin typeface="Consolas"/>
              </a:rPr>
              <a:t>TypeError</a:t>
            </a:r>
            <a:r>
              <a:rPr lang="en-US" altLang="ko-KR" sz="1400" dirty="0">
                <a:solidFill>
                  <a:srgbClr val="000000"/>
                </a:solidFill>
                <a:latin typeface="Consolas"/>
              </a:rPr>
              <a:t>: func1() takes </a:t>
            </a:r>
            <a:r>
              <a:rPr lang="en-US" altLang="ko-KR" sz="1400" dirty="0">
                <a:solidFill>
                  <a:srgbClr val="008800"/>
                </a:solidFill>
                <a:latin typeface="Consolas"/>
              </a:rPr>
              <a:t>0</a:t>
            </a:r>
            <a:r>
              <a:rPr lang="en-US" altLang="ko-KR" sz="1400" dirty="0">
                <a:solidFill>
                  <a:srgbClr val="000000"/>
                </a:solidFill>
                <a:latin typeface="Consolas"/>
              </a:rPr>
              <a:t> positional arguments but </a:t>
            </a:r>
            <a:r>
              <a:rPr lang="en-US" altLang="ko-KR" sz="1400" dirty="0">
                <a:solidFill>
                  <a:srgbClr val="008800"/>
                </a:solidFill>
                <a:latin typeface="Consolas"/>
              </a:rPr>
              <a:t>1</a:t>
            </a:r>
            <a:r>
              <a:rPr lang="en-US" altLang="ko-KR" sz="1400" dirty="0">
                <a:solidFill>
                  <a:srgbClr val="000000"/>
                </a:solidFill>
                <a:latin typeface="Consolas"/>
              </a:rPr>
              <a:t> was given</a:t>
            </a:r>
            <a:endParaRPr lang="ko-KR" altLang="en-US" sz="1400" dirty="0">
              <a:solidFill>
                <a:srgbClr val="000000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830406" y="3068960"/>
            <a:ext cx="222144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Consolas"/>
              </a:rPr>
              <a:t>&gt;&gt;&gt; Foo.func1() </a:t>
            </a:r>
          </a:p>
          <a:p>
            <a:pPr algn="l"/>
            <a:r>
              <a:rPr lang="en-US" altLang="ko-KR" sz="1400" b="1" dirty="0">
                <a:solidFill>
                  <a:srgbClr val="000000"/>
                </a:solidFill>
                <a:latin typeface="Consolas"/>
              </a:rPr>
              <a:t>function</a:t>
            </a:r>
            <a:r>
              <a:rPr lang="en-US" altLang="ko-KR" sz="1400" dirty="0">
                <a:solidFill>
                  <a:srgbClr val="000000"/>
                </a:solidFill>
                <a:latin typeface="Consolas"/>
              </a:rPr>
              <a:t> 1</a:t>
            </a:r>
            <a:endParaRPr lang="ko-KR" altLang="en-US" sz="1400" dirty="0"/>
          </a:p>
        </p:txBody>
      </p:sp>
      <p:pic>
        <p:nvPicPr>
          <p:cNvPr id="10242" name="Picture 2" descr="https://wikidocs.net/images/page/1742/6.10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1" t="12777" r="19662" b="25385"/>
          <a:stretch/>
        </p:blipFill>
        <p:spPr bwMode="auto">
          <a:xfrm>
            <a:off x="1835696" y="4293096"/>
            <a:ext cx="5137401" cy="721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1835696" y="3933056"/>
            <a:ext cx="20842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Consolas"/>
              </a:rPr>
              <a:t>&gt;&gt;&gt; Foo.func2()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835696" y="5373216"/>
            <a:ext cx="2464136" cy="8002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ko-KR" dirty="0">
                <a:solidFill>
                  <a:srgbClr val="8888FF"/>
                </a:solidFill>
                <a:latin typeface="Consolas"/>
              </a:rPr>
              <a:t>&gt;&gt;&gt; </a:t>
            </a:r>
            <a:r>
              <a:rPr lang="en-US" altLang="ko-KR" dirty="0">
                <a:solidFill>
                  <a:srgbClr val="000000"/>
                </a:solidFill>
                <a:latin typeface="Consolas"/>
              </a:rPr>
              <a:t>Foo.func2(f3) </a:t>
            </a:r>
          </a:p>
          <a:p>
            <a:pPr algn="l"/>
            <a:r>
              <a:rPr lang="en-US" altLang="ko-KR" sz="1400" dirty="0">
                <a:solidFill>
                  <a:srgbClr val="008800"/>
                </a:solidFill>
                <a:latin typeface="Consolas"/>
              </a:rPr>
              <a:t>47789136</a:t>
            </a:r>
            <a:r>
              <a:rPr lang="en-US" altLang="ko-KR" sz="1400" dirty="0">
                <a:solidFill>
                  <a:srgbClr val="000000"/>
                </a:solidFill>
                <a:latin typeface="Consolas"/>
              </a:rPr>
              <a:t> </a:t>
            </a:r>
          </a:p>
          <a:p>
            <a:pPr algn="l"/>
            <a:r>
              <a:rPr lang="en-US" altLang="ko-KR" sz="1400" dirty="0">
                <a:solidFill>
                  <a:srgbClr val="000000"/>
                </a:solidFill>
                <a:latin typeface="Consolas"/>
              </a:rPr>
              <a:t>func2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64482988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 bwMode="auto">
          <a:xfrm>
            <a:off x="179512" y="188640"/>
            <a:ext cx="7704137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dirty="0">
                <a:solidFill>
                  <a:schemeClr val="tx1"/>
                </a:solidFill>
              </a:rPr>
              <a:t>클래스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827584" y="2780928"/>
            <a:ext cx="73448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000000"/>
                </a:solidFill>
                <a:latin typeface="Malgun Gothic"/>
              </a:rPr>
              <a:t>네임스페이스라는 것은 변수가 객체를 </a:t>
            </a:r>
            <a:r>
              <a:rPr lang="ko-KR" altLang="en-US" dirty="0" err="1">
                <a:solidFill>
                  <a:srgbClr val="000000"/>
                </a:solidFill>
                <a:latin typeface="Malgun Gothic"/>
              </a:rPr>
              <a:t>바인딩할</a:t>
            </a:r>
            <a:r>
              <a:rPr lang="ko-KR" altLang="en-US" dirty="0">
                <a:solidFill>
                  <a:srgbClr val="000000"/>
                </a:solidFill>
                <a:latin typeface="Malgun Gothic"/>
              </a:rPr>
              <a:t> 때 그 둘 사이의 관계를 저장하고 있는 공간을 의미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827584" y="3924206"/>
            <a:ext cx="73448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000000"/>
                </a:solidFill>
                <a:latin typeface="Malgun Gothic"/>
              </a:rPr>
              <a:t>'a = 2'</a:t>
            </a:r>
            <a:r>
              <a:rPr lang="ko-KR" altLang="en-US" dirty="0">
                <a:solidFill>
                  <a:srgbClr val="000000"/>
                </a:solidFill>
                <a:latin typeface="Malgun Gothic"/>
              </a:rPr>
              <a:t>라고 했을 때</a:t>
            </a:r>
            <a:r>
              <a:rPr lang="en-US" altLang="ko-KR" dirty="0">
                <a:solidFill>
                  <a:srgbClr val="000000"/>
                </a:solidFill>
                <a:latin typeface="Malgun Gothic"/>
              </a:rPr>
              <a:t>a</a:t>
            </a:r>
            <a:r>
              <a:rPr lang="ko-KR" altLang="en-US" dirty="0">
                <a:solidFill>
                  <a:srgbClr val="000000"/>
                </a:solidFill>
                <a:latin typeface="Malgun Gothic"/>
              </a:rPr>
              <a:t>라는 변수가</a:t>
            </a:r>
            <a:r>
              <a:rPr lang="en-US" altLang="ko-KR" dirty="0">
                <a:solidFill>
                  <a:srgbClr val="000000"/>
                </a:solidFill>
                <a:latin typeface="Malgun Gothic"/>
              </a:rPr>
              <a:t>2</a:t>
            </a:r>
            <a:r>
              <a:rPr lang="ko-KR" altLang="en-US" dirty="0">
                <a:solidFill>
                  <a:srgbClr val="000000"/>
                </a:solidFill>
                <a:latin typeface="Malgun Gothic"/>
              </a:rPr>
              <a:t>라는 객체가 저장된 주소를 가지고 있는데 그러한 연결 관계가 저장된 공간이 바로 네임스페이스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929997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 bwMode="auto">
          <a:xfrm>
            <a:off x="179512" y="188640"/>
            <a:ext cx="7704137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dirty="0">
                <a:solidFill>
                  <a:schemeClr val="tx1"/>
                </a:solidFill>
              </a:rPr>
              <a:t>클래스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291589" y="1702549"/>
            <a:ext cx="26396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ko-KR" dirty="0">
                <a:solidFill>
                  <a:srgbClr val="8888FF"/>
                </a:solidFill>
                <a:latin typeface="Consolas"/>
              </a:rPr>
              <a:t>&gt;&gt;&gt; </a:t>
            </a:r>
            <a:r>
              <a:rPr lang="en-US" altLang="ko-KR" b="1" dirty="0">
                <a:solidFill>
                  <a:srgbClr val="000000"/>
                </a:solidFill>
                <a:latin typeface="Consolas"/>
              </a:rPr>
              <a:t>class</a:t>
            </a:r>
            <a:r>
              <a:rPr lang="en-US" altLang="ko-KR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b="1" dirty="0">
                <a:solidFill>
                  <a:srgbClr val="880000"/>
                </a:solidFill>
                <a:latin typeface="Consolas"/>
              </a:rPr>
              <a:t>Stock</a:t>
            </a:r>
            <a:r>
              <a:rPr lang="en-US" altLang="ko-KR" dirty="0">
                <a:solidFill>
                  <a:srgbClr val="000000"/>
                </a:solidFill>
                <a:latin typeface="Consolas"/>
              </a:rPr>
              <a:t>: </a:t>
            </a:r>
          </a:p>
          <a:p>
            <a:pPr algn="l"/>
            <a:r>
              <a:rPr lang="en-US" altLang="ko-KR" dirty="0">
                <a:solidFill>
                  <a:srgbClr val="000000"/>
                </a:solidFill>
                <a:latin typeface="Consolas"/>
              </a:rPr>
              <a:t>market = </a:t>
            </a:r>
            <a:r>
              <a:rPr lang="en-US" altLang="ko-KR" dirty="0">
                <a:solidFill>
                  <a:srgbClr val="880000"/>
                </a:solidFill>
                <a:latin typeface="Consolas"/>
              </a:rPr>
              <a:t>"</a:t>
            </a:r>
            <a:r>
              <a:rPr lang="en-US" altLang="ko-KR" dirty="0" err="1">
                <a:solidFill>
                  <a:srgbClr val="880000"/>
                </a:solidFill>
                <a:latin typeface="Consolas"/>
              </a:rPr>
              <a:t>kospi</a:t>
            </a:r>
            <a:r>
              <a:rPr lang="en-US" altLang="ko-KR" dirty="0">
                <a:solidFill>
                  <a:srgbClr val="880000"/>
                </a:solidFill>
                <a:latin typeface="Consolas"/>
              </a:rPr>
              <a:t>"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291590" y="3071282"/>
            <a:ext cx="7384866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ko-KR" dirty="0">
                <a:solidFill>
                  <a:srgbClr val="000000"/>
                </a:solidFill>
                <a:latin typeface="Consolas"/>
              </a:rPr>
              <a:t>&gt;&gt;&gt; </a:t>
            </a:r>
            <a:r>
              <a:rPr lang="en-US" altLang="ko-KR" b="1" dirty="0" err="1">
                <a:solidFill>
                  <a:srgbClr val="000000"/>
                </a:solidFill>
                <a:latin typeface="Consolas"/>
              </a:rPr>
              <a:t>dir</a:t>
            </a:r>
            <a:r>
              <a:rPr lang="en-US" altLang="ko-KR" dirty="0">
                <a:solidFill>
                  <a:srgbClr val="000000"/>
                </a:solidFill>
                <a:latin typeface="Consolas"/>
              </a:rPr>
              <a:t>() </a:t>
            </a:r>
          </a:p>
          <a:p>
            <a:pPr algn="l"/>
            <a:r>
              <a:rPr lang="en-US" altLang="ko-KR" sz="1600" dirty="0">
                <a:solidFill>
                  <a:srgbClr val="8888FF"/>
                </a:solidFill>
                <a:latin typeface="Consolas"/>
              </a:rPr>
              <a:t>['Stock', '__</a:t>
            </a:r>
            <a:r>
              <a:rPr lang="en-US" altLang="ko-KR" sz="1600" dirty="0" err="1">
                <a:solidFill>
                  <a:srgbClr val="8888FF"/>
                </a:solidFill>
                <a:latin typeface="Consolas"/>
              </a:rPr>
              <a:t>builtins</a:t>
            </a:r>
            <a:r>
              <a:rPr lang="en-US" altLang="ko-KR" sz="1600" dirty="0">
                <a:solidFill>
                  <a:srgbClr val="8888FF"/>
                </a:solidFill>
                <a:latin typeface="Consolas"/>
              </a:rPr>
              <a:t>__', '__doc__', '__loader__', '__name__', '__package__', '__spec__']</a:t>
            </a:r>
            <a:endParaRPr lang="ko-KR" altLang="en-US" sz="1600" dirty="0"/>
          </a:p>
        </p:txBody>
      </p:sp>
      <p:sp>
        <p:nvSpPr>
          <p:cNvPr id="4" name="직사각형 3"/>
          <p:cNvSpPr/>
          <p:nvPr/>
        </p:nvSpPr>
        <p:spPr>
          <a:xfrm>
            <a:off x="1261960" y="4640002"/>
            <a:ext cx="7255691" cy="14157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ko-KR" dirty="0">
                <a:solidFill>
                  <a:srgbClr val="000000"/>
                </a:solidFill>
                <a:latin typeface="Consolas"/>
              </a:rPr>
              <a:t>&gt;&gt;&gt; </a:t>
            </a:r>
            <a:r>
              <a:rPr lang="en-US" altLang="ko-KR" dirty="0">
                <a:solidFill>
                  <a:srgbClr val="880000"/>
                </a:solidFill>
                <a:latin typeface="Consolas"/>
              </a:rPr>
              <a:t>Stock</a:t>
            </a:r>
            <a:r>
              <a:rPr lang="en-US" altLang="ko-KR" dirty="0">
                <a:solidFill>
                  <a:srgbClr val="000000"/>
                </a:solidFill>
                <a:latin typeface="Consolas"/>
              </a:rPr>
              <a:t> &lt;</a:t>
            </a:r>
            <a:r>
              <a:rPr lang="en-US" altLang="ko-KR" b="1" dirty="0">
                <a:solidFill>
                  <a:srgbClr val="000000"/>
                </a:solidFill>
                <a:latin typeface="Consolas"/>
              </a:rPr>
              <a:t>class</a:t>
            </a:r>
            <a:r>
              <a:rPr lang="en-US" altLang="ko-KR" dirty="0">
                <a:solidFill>
                  <a:srgbClr val="000000"/>
                </a:solidFill>
                <a:latin typeface="Consolas"/>
              </a:rPr>
              <a:t> '</a:t>
            </a:r>
            <a:r>
              <a:rPr lang="en-US" altLang="ko-KR" b="1" dirty="0">
                <a:solidFill>
                  <a:srgbClr val="880000"/>
                </a:solidFill>
                <a:latin typeface="Consolas"/>
              </a:rPr>
              <a:t>__</a:t>
            </a:r>
            <a:r>
              <a:rPr lang="en-US" altLang="ko-KR" b="1" dirty="0" err="1">
                <a:solidFill>
                  <a:srgbClr val="880000"/>
                </a:solidFill>
                <a:latin typeface="Consolas"/>
              </a:rPr>
              <a:t>main__</a:t>
            </a:r>
            <a:r>
              <a:rPr lang="en-US" altLang="ko-KR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lang="en-US" altLang="ko-KR" b="1" dirty="0" err="1">
                <a:solidFill>
                  <a:srgbClr val="880000"/>
                </a:solidFill>
                <a:latin typeface="Consolas"/>
              </a:rPr>
              <a:t>Stock</a:t>
            </a:r>
            <a:r>
              <a:rPr lang="en-US" altLang="ko-KR" dirty="0">
                <a:solidFill>
                  <a:srgbClr val="000000"/>
                </a:solidFill>
                <a:latin typeface="Consolas"/>
              </a:rPr>
              <a:t>'&gt; </a:t>
            </a:r>
          </a:p>
          <a:p>
            <a:pPr algn="l"/>
            <a:endParaRPr lang="en-US" altLang="ko-KR" dirty="0">
              <a:solidFill>
                <a:srgbClr val="000000"/>
              </a:solidFill>
              <a:latin typeface="Consolas"/>
            </a:endParaRPr>
          </a:p>
          <a:p>
            <a:pPr algn="l"/>
            <a:r>
              <a:rPr lang="en-US" altLang="ko-KR" dirty="0">
                <a:solidFill>
                  <a:srgbClr val="000000"/>
                </a:solidFill>
                <a:latin typeface="Consolas"/>
              </a:rPr>
              <a:t>&gt;&gt;&gt; </a:t>
            </a:r>
            <a:r>
              <a:rPr lang="en-US" altLang="ko-KR" dirty="0">
                <a:solidFill>
                  <a:srgbClr val="880000"/>
                </a:solidFill>
                <a:latin typeface="Consolas"/>
              </a:rPr>
              <a:t>Stock1</a:t>
            </a:r>
            <a:r>
              <a:rPr lang="en-US" altLang="ko-KR" dirty="0">
                <a:solidFill>
                  <a:srgbClr val="000000"/>
                </a:solidFill>
                <a:latin typeface="Consolas"/>
              </a:rPr>
              <a:t> </a:t>
            </a:r>
          </a:p>
          <a:p>
            <a:pPr algn="l"/>
            <a:r>
              <a:rPr lang="en-US" altLang="ko-KR" sz="1600" dirty="0" err="1">
                <a:solidFill>
                  <a:srgbClr val="880000"/>
                </a:solidFill>
                <a:latin typeface="Consolas"/>
              </a:rPr>
              <a:t>Traceback</a:t>
            </a:r>
            <a:r>
              <a:rPr lang="en-US" altLang="ko-KR" sz="1600" dirty="0">
                <a:solidFill>
                  <a:srgbClr val="000000"/>
                </a:solidFill>
                <a:latin typeface="Consolas"/>
              </a:rPr>
              <a:t> (most recent call last)</a:t>
            </a:r>
            <a:r>
              <a:rPr lang="en-US" altLang="ko-KR" sz="1600" dirty="0">
                <a:solidFill>
                  <a:srgbClr val="880000"/>
                </a:solidFill>
                <a:latin typeface="Consolas"/>
              </a:rPr>
              <a:t>:</a:t>
            </a:r>
            <a:r>
              <a:rPr lang="en-US" altLang="ko-KR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600" dirty="0">
                <a:solidFill>
                  <a:srgbClr val="880000"/>
                </a:solidFill>
                <a:latin typeface="Consolas"/>
              </a:rPr>
              <a:t>File</a:t>
            </a:r>
            <a:r>
              <a:rPr lang="en-US" altLang="ko-KR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600" dirty="0">
                <a:solidFill>
                  <a:srgbClr val="8888FF"/>
                </a:solidFill>
                <a:latin typeface="Consolas"/>
              </a:rPr>
              <a:t>"&lt;pyshell#5&gt;"</a:t>
            </a:r>
            <a:r>
              <a:rPr lang="en-US" altLang="ko-KR" sz="1600" dirty="0">
                <a:solidFill>
                  <a:srgbClr val="000000"/>
                </a:solidFill>
                <a:latin typeface="Consolas"/>
              </a:rPr>
              <a:t>, line </a:t>
            </a:r>
            <a:r>
              <a:rPr lang="en-US" altLang="ko-KR" sz="1600" dirty="0">
                <a:solidFill>
                  <a:srgbClr val="008800"/>
                </a:solidFill>
                <a:latin typeface="Consolas"/>
              </a:rPr>
              <a:t>1</a:t>
            </a:r>
            <a:r>
              <a:rPr lang="en-US" altLang="ko-KR" sz="16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altLang="ko-KR" sz="1600" b="1" dirty="0">
                <a:solidFill>
                  <a:srgbClr val="000000"/>
                </a:solidFill>
                <a:latin typeface="Consolas"/>
              </a:rPr>
              <a:t>in</a:t>
            </a:r>
            <a:r>
              <a:rPr lang="en-US" altLang="ko-KR" sz="1600" dirty="0">
                <a:solidFill>
                  <a:srgbClr val="000000"/>
                </a:solidFill>
                <a:latin typeface="Consolas"/>
              </a:rPr>
              <a:t> &lt;</a:t>
            </a:r>
            <a:r>
              <a:rPr lang="en-US" altLang="ko-KR" sz="1600" b="1" dirty="0">
                <a:solidFill>
                  <a:srgbClr val="000000"/>
                </a:solidFill>
                <a:latin typeface="Consolas"/>
              </a:rPr>
              <a:t>module</a:t>
            </a:r>
            <a:r>
              <a:rPr lang="en-US" altLang="ko-KR" sz="1600" dirty="0">
                <a:solidFill>
                  <a:srgbClr val="000000"/>
                </a:solidFill>
                <a:latin typeface="Consolas"/>
              </a:rPr>
              <a:t>&gt; </a:t>
            </a:r>
            <a:r>
              <a:rPr lang="en-US" altLang="ko-KR" sz="1600" dirty="0">
                <a:solidFill>
                  <a:srgbClr val="880000"/>
                </a:solidFill>
                <a:latin typeface="Consolas"/>
              </a:rPr>
              <a:t>Stock1</a:t>
            </a:r>
            <a:r>
              <a:rPr lang="en-US" altLang="ko-KR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600" dirty="0" err="1">
                <a:solidFill>
                  <a:srgbClr val="880000"/>
                </a:solidFill>
                <a:latin typeface="Consolas"/>
              </a:rPr>
              <a:t>NameError</a:t>
            </a:r>
            <a:r>
              <a:rPr lang="en-US" altLang="ko-KR" sz="1600" dirty="0">
                <a:solidFill>
                  <a:srgbClr val="880000"/>
                </a:solidFill>
                <a:latin typeface="Consolas"/>
              </a:rPr>
              <a:t>:</a:t>
            </a:r>
            <a:r>
              <a:rPr lang="en-US" altLang="ko-KR" sz="1600" dirty="0">
                <a:solidFill>
                  <a:srgbClr val="000000"/>
                </a:solidFill>
                <a:latin typeface="Consolas"/>
              </a:rPr>
              <a:t> name </a:t>
            </a:r>
            <a:r>
              <a:rPr lang="en-US" altLang="ko-KR" sz="1600" dirty="0">
                <a:solidFill>
                  <a:srgbClr val="8888FF"/>
                </a:solidFill>
                <a:latin typeface="Consolas"/>
              </a:rPr>
              <a:t>'Stock1'</a:t>
            </a:r>
            <a:r>
              <a:rPr lang="en-US" altLang="ko-KR" sz="1600" dirty="0">
                <a:solidFill>
                  <a:srgbClr val="000000"/>
                </a:solidFill>
                <a:latin typeface="Consolas"/>
              </a:rPr>
              <a:t> is </a:t>
            </a:r>
            <a:r>
              <a:rPr lang="en-US" altLang="ko-KR" sz="1600" b="1" dirty="0">
                <a:solidFill>
                  <a:srgbClr val="000000"/>
                </a:solidFill>
                <a:latin typeface="Consolas"/>
              </a:rPr>
              <a:t>not</a:t>
            </a:r>
            <a:r>
              <a:rPr lang="en-US" altLang="ko-KR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600" b="1" dirty="0">
                <a:solidFill>
                  <a:srgbClr val="000000"/>
                </a:solidFill>
                <a:latin typeface="Consolas"/>
              </a:rPr>
              <a:t>defined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479299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 bwMode="auto">
          <a:xfrm>
            <a:off x="179512" y="188640"/>
            <a:ext cx="7704137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>
                <a:solidFill>
                  <a:srgbClr val="7E040B"/>
                </a:solidFill>
              </a:rPr>
              <a:t>2.</a:t>
            </a:r>
            <a:r>
              <a:rPr lang="en-US" altLang="ko-KR">
                <a:solidFill>
                  <a:schemeClr val="tx1"/>
                </a:solidFill>
              </a:rPr>
              <a:t> </a:t>
            </a:r>
            <a:r>
              <a:rPr lang="ko-KR" altLang="en-US">
                <a:solidFill>
                  <a:schemeClr val="tx1"/>
                </a:solidFill>
              </a:rPr>
              <a:t>객체 지향 프로그래밍과 클래스 작성하기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7E3D9E-B143-450D-B523-FFA19F16DCA1}" type="slidenum">
              <a:rPr lang="en-US" altLang="ko-KR" smtClean="0">
                <a:solidFill>
                  <a:schemeClr val="tx1"/>
                </a:solidFill>
              </a:rPr>
              <a:pPr/>
              <a:t>7</a:t>
            </a:fld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5536" y="1052736"/>
            <a:ext cx="5471370" cy="5478423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ko-KR" sz="2200" b="1">
                <a:solidFill>
                  <a:srgbClr val="7E040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ko-KR" sz="2200" b="1">
                <a:latin typeface="Consolas" panose="020B0609020204030204" pitchFamily="49" charset="0"/>
                <a:cs typeface="Consolas" panose="020B0609020204030204" pitchFamily="49" charset="0"/>
              </a:rPr>
              <a:t> Person </a:t>
            </a:r>
            <a:r>
              <a:rPr lang="en-US" altLang="ko-KR" sz="2200" b="1">
                <a:solidFill>
                  <a:srgbClr val="7E040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algn="l"/>
            <a:endParaRPr lang="en-US" altLang="ko-KR" sz="1000" b="1">
              <a:solidFill>
                <a:srgbClr val="7E040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altLang="ko-KR" sz="2200" b="1">
                <a:latin typeface="Consolas" panose="020B0609020204030204" pitchFamily="49" charset="0"/>
                <a:cs typeface="Consolas" panose="020B0609020204030204" pitchFamily="49" charset="0"/>
              </a:rPr>
              <a:t>    name = 'Alice'</a:t>
            </a:r>
          </a:p>
          <a:p>
            <a:pPr algn="l"/>
            <a:r>
              <a:rPr lang="en-US" altLang="ko-KR" sz="2200" b="1">
                <a:latin typeface="Consolas" panose="020B0609020204030204" pitchFamily="49" charset="0"/>
                <a:cs typeface="Consolas" panose="020B0609020204030204" pitchFamily="49" charset="0"/>
              </a:rPr>
              <a:t>    age = 10</a:t>
            </a:r>
          </a:p>
          <a:p>
            <a:pPr algn="l"/>
            <a:endParaRPr lang="en-US" altLang="ko-KR" sz="1000" b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altLang="ko-KR" sz="2200" b="1">
                <a:latin typeface="Consolas" panose="020B0609020204030204" pitchFamily="49" charset="0"/>
                <a:cs typeface="Consolas" panose="020B0609020204030204" pitchFamily="49" charset="0"/>
              </a:rPr>
              <a:t>    def </a:t>
            </a:r>
            <a:r>
              <a:rPr lang="en-US" altLang="ko-KR" sz="2200" b="1">
                <a:solidFill>
                  <a:srgbClr val="7E040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__init__</a:t>
            </a:r>
            <a:r>
              <a:rPr lang="en-US" altLang="ko-KR" sz="2200" b="1">
                <a:latin typeface="Consolas" panose="020B0609020204030204" pitchFamily="49" charset="0"/>
                <a:cs typeface="Consolas" panose="020B0609020204030204" pitchFamily="49" charset="0"/>
              </a:rPr>
              <a:t>(self, name, age):</a:t>
            </a:r>
          </a:p>
          <a:p>
            <a:pPr algn="l"/>
            <a:r>
              <a:rPr lang="en-US" altLang="ko-KR" sz="2200" b="1">
                <a:latin typeface="Consolas" panose="020B0609020204030204" pitchFamily="49" charset="0"/>
                <a:cs typeface="Consolas" panose="020B0609020204030204" pitchFamily="49" charset="0"/>
              </a:rPr>
              <a:t>        self.name = name</a:t>
            </a:r>
          </a:p>
          <a:p>
            <a:pPr algn="l"/>
            <a:r>
              <a:rPr lang="en-US" altLang="ko-KR" sz="2200" b="1">
                <a:latin typeface="Consolas" panose="020B0609020204030204" pitchFamily="49" charset="0"/>
                <a:cs typeface="Consolas" panose="020B0609020204030204" pitchFamily="49" charset="0"/>
              </a:rPr>
              <a:t>        self.age = age</a:t>
            </a:r>
          </a:p>
          <a:p>
            <a:pPr algn="l"/>
            <a:endParaRPr lang="en-US" altLang="ko-KR" sz="2200" b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altLang="ko-KR" sz="2200" b="1">
                <a:latin typeface="Consolas" panose="020B0609020204030204" pitchFamily="49" charset="0"/>
                <a:cs typeface="Consolas" panose="020B0609020204030204" pitchFamily="49" charset="0"/>
              </a:rPr>
              <a:t>    def </a:t>
            </a:r>
            <a:r>
              <a:rPr lang="en-US" altLang="ko-KR" sz="2200" b="1">
                <a:solidFill>
                  <a:srgbClr val="7E040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__del__</a:t>
            </a:r>
            <a:r>
              <a:rPr lang="en-US" altLang="ko-KR" sz="2200" b="1">
                <a:latin typeface="Consolas" panose="020B0609020204030204" pitchFamily="49" charset="0"/>
                <a:cs typeface="Consolas" panose="020B0609020204030204" pitchFamily="49" charset="0"/>
              </a:rPr>
              <a:t>(self):</a:t>
            </a:r>
          </a:p>
          <a:p>
            <a:pPr algn="l"/>
            <a:r>
              <a:rPr lang="en-US" altLang="ko-KR" sz="2200" b="1">
                <a:latin typeface="Consolas" panose="020B0609020204030204" pitchFamily="49" charset="0"/>
                <a:cs typeface="Consolas" panose="020B0609020204030204" pitchFamily="49" charset="0"/>
              </a:rPr>
              <a:t>        pass</a:t>
            </a:r>
          </a:p>
          <a:p>
            <a:pPr algn="l"/>
            <a:r>
              <a:rPr lang="en-US" altLang="ko-KR" sz="2200" b="1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pPr algn="l"/>
            <a:r>
              <a:rPr lang="en-US" altLang="ko-KR" sz="2200" b="1">
                <a:latin typeface="Consolas" panose="020B0609020204030204" pitchFamily="49" charset="0"/>
                <a:cs typeface="Consolas" panose="020B0609020204030204" pitchFamily="49" charset="0"/>
              </a:rPr>
              <a:t>    def ageUp(self, n):</a:t>
            </a:r>
          </a:p>
          <a:p>
            <a:pPr algn="l"/>
            <a:r>
              <a:rPr lang="en-US" altLang="ko-KR" sz="2200" b="1">
                <a:latin typeface="Consolas" panose="020B0609020204030204" pitchFamily="49" charset="0"/>
                <a:cs typeface="Consolas" panose="020B0609020204030204" pitchFamily="49" charset="0"/>
              </a:rPr>
              <a:t>        self.age += n</a:t>
            </a:r>
          </a:p>
          <a:p>
            <a:pPr algn="l"/>
            <a:endParaRPr lang="en-US" altLang="ko-KR" sz="2200" b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altLang="ko-KR" sz="2200" b="1">
                <a:latin typeface="Consolas" panose="020B0609020204030204" pitchFamily="49" charset="0"/>
                <a:cs typeface="Consolas" panose="020B0609020204030204" pitchFamily="49" charset="0"/>
              </a:rPr>
              <a:t>    def </a:t>
            </a:r>
            <a:r>
              <a:rPr lang="en-US" altLang="ko-KR" sz="2200" b="1">
                <a:solidFill>
                  <a:srgbClr val="7E040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__add__</a:t>
            </a:r>
            <a:r>
              <a:rPr lang="en-US" altLang="ko-KR" sz="2200" b="1">
                <a:latin typeface="Consolas" panose="020B0609020204030204" pitchFamily="49" charset="0"/>
                <a:cs typeface="Consolas" panose="020B0609020204030204" pitchFamily="49" charset="0"/>
              </a:rPr>
              <a:t>(self, other):</a:t>
            </a:r>
          </a:p>
          <a:p>
            <a:pPr algn="l"/>
            <a:r>
              <a:rPr lang="en-US" altLang="ko-KR" sz="2200" b="1">
                <a:latin typeface="Consolas" panose="020B0609020204030204" pitchFamily="49" charset="0"/>
                <a:cs typeface="Consolas" panose="020B0609020204030204" pitchFamily="49" charset="0"/>
              </a:rPr>
              <a:t>        pass</a:t>
            </a:r>
            <a:endParaRPr lang="en-US" altLang="ko-KR" sz="2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 bwMode="auto">
          <a:xfrm>
            <a:off x="971600" y="1556792"/>
            <a:ext cx="2304256" cy="720080"/>
          </a:xfrm>
          <a:prstGeom prst="rect">
            <a:avLst/>
          </a:prstGeom>
          <a:noFill/>
          <a:ln w="28575" cap="flat" cmpd="sng" algn="ctr">
            <a:solidFill>
              <a:srgbClr val="7E040B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971600" y="2420888"/>
            <a:ext cx="4824536" cy="1080120"/>
          </a:xfrm>
          <a:prstGeom prst="rect">
            <a:avLst/>
          </a:prstGeom>
          <a:noFill/>
          <a:ln w="28575" cap="flat" cmpd="sng" algn="ctr">
            <a:solidFill>
              <a:srgbClr val="7E040B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971600" y="3645024"/>
            <a:ext cx="4824536" cy="864096"/>
          </a:xfrm>
          <a:prstGeom prst="rect">
            <a:avLst/>
          </a:prstGeom>
          <a:noFill/>
          <a:ln w="28575" cap="flat" cmpd="sng" algn="ctr">
            <a:solidFill>
              <a:srgbClr val="7E040B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971600" y="4653136"/>
            <a:ext cx="4824536" cy="864096"/>
          </a:xfrm>
          <a:prstGeom prst="rect">
            <a:avLst/>
          </a:prstGeom>
          <a:noFill/>
          <a:ln w="28575" cap="flat" cmpd="sng" algn="ctr">
            <a:solidFill>
              <a:srgbClr val="7E040B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971600" y="5733256"/>
            <a:ext cx="4824536" cy="864096"/>
          </a:xfrm>
          <a:prstGeom prst="rect">
            <a:avLst/>
          </a:prstGeom>
          <a:noFill/>
          <a:ln w="28575" cap="flat" cmpd="sng" algn="ctr">
            <a:solidFill>
              <a:srgbClr val="7E040B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19685" y="1700808"/>
            <a:ext cx="22218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200" b="1">
                <a:latin typeface="맑은 고딕" panose="020B0503020000020004" pitchFamily="50" charset="-127"/>
                <a:ea typeface="맑은 고딕" panose="020B0503020000020004" pitchFamily="50" charset="-127"/>
              </a:rPr>
              <a:t>속성 </a:t>
            </a:r>
            <a:r>
              <a:rPr lang="en-US" altLang="ko-KR" sz="2200" b="1">
                <a:latin typeface="맑은 고딕" panose="020B0503020000020004" pitchFamily="50" charset="-127"/>
                <a:ea typeface="맑은 고딕" panose="020B0503020000020004" pitchFamily="50" charset="-127"/>
              </a:rPr>
              <a:t>(attribute)</a:t>
            </a:r>
            <a:endParaRPr lang="ko-KR" altLang="en-US" sz="22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868144" y="2780928"/>
            <a:ext cx="10310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200" b="1">
                <a:latin typeface="맑은 고딕" panose="020B0503020000020004" pitchFamily="50" charset="-127"/>
                <a:ea typeface="맑은 고딕" panose="020B0503020000020004" pitchFamily="50" charset="-127"/>
              </a:rPr>
              <a:t>생성자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868144" y="3861048"/>
            <a:ext cx="10310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200" b="1">
                <a:latin typeface="맑은 고딕" panose="020B0503020000020004" pitchFamily="50" charset="-127"/>
                <a:ea typeface="맑은 고딕" panose="020B0503020000020004" pitchFamily="50" charset="-127"/>
              </a:rPr>
              <a:t>소멸자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868144" y="4869160"/>
            <a:ext cx="238078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200" b="1">
                <a:latin typeface="맑은 고딕" panose="020B0503020000020004" pitchFamily="50" charset="-127"/>
                <a:ea typeface="맑은 고딕" panose="020B0503020000020004" pitchFamily="50" charset="-127"/>
              </a:rPr>
              <a:t>메소드 </a:t>
            </a:r>
            <a:r>
              <a:rPr lang="en-US" altLang="ko-KR" sz="2200" b="1">
                <a:latin typeface="맑은 고딕" panose="020B0503020000020004" pitchFamily="50" charset="-127"/>
                <a:ea typeface="맑은 고딕" panose="020B0503020000020004" pitchFamily="50" charset="-127"/>
              </a:rPr>
              <a:t>(method)</a:t>
            </a:r>
            <a:endParaRPr lang="ko-KR" altLang="en-US" sz="22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868144" y="5949280"/>
            <a:ext cx="169469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200" b="1">
                <a:latin typeface="맑은 고딕" panose="020B0503020000020004" pitchFamily="50" charset="-127"/>
                <a:ea typeface="맑은 고딕" panose="020B0503020000020004" pitchFamily="50" charset="-127"/>
              </a:rPr>
              <a:t>연산자 중복</a:t>
            </a:r>
          </a:p>
        </p:txBody>
      </p:sp>
    </p:spTree>
    <p:extLst>
      <p:ext uri="{BB962C8B-B14F-4D97-AF65-F5344CB8AC3E}">
        <p14:creationId xmlns:p14="http://schemas.microsoft.com/office/powerpoint/2010/main" val="250716200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 bwMode="auto">
          <a:xfrm>
            <a:off x="179512" y="188640"/>
            <a:ext cx="7704137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dirty="0">
                <a:solidFill>
                  <a:schemeClr val="tx1"/>
                </a:solidFill>
              </a:rPr>
              <a:t>클래스</a:t>
            </a:r>
            <a:endParaRPr lang="en-US" altLang="ko-KR" dirty="0">
              <a:solidFill>
                <a:schemeClr val="tx1"/>
              </a:solidFill>
            </a:endParaRPr>
          </a:p>
        </p:txBody>
      </p:sp>
      <p:pic>
        <p:nvPicPr>
          <p:cNvPr id="11266" name="Picture 2" descr="https://wikidocs.net/images/page/1743/6.1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340768"/>
            <a:ext cx="2505075" cy="1790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395536" y="3861049"/>
            <a:ext cx="8376967" cy="276999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522" tIns="0" rIns="9522" bIns="0" numCol="1" anchor="ctr" anchorCtr="0" compatLnSpc="1">
            <a:prstTxWarp prst="textNoShape">
              <a:avLst/>
            </a:prstTxWarp>
            <a:spAutoFit/>
          </a:bodyPr>
          <a:lstStyle>
            <a:lvl1pPr algn="l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1pPr>
            <a:lvl2pPr algn="l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2pPr>
            <a:lvl3pPr algn="l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3pPr>
            <a:lvl4pPr algn="l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4pPr>
            <a:lvl5pPr algn="l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Stock 클래스의 네임스페이스를 </a:t>
            </a:r>
            <a:r>
              <a:rPr kumimoji="1" lang="ko-KR" altLang="ko-K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파이썬</a:t>
            </a:r>
            <a:r>
              <a:rPr kumimoji="1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코드로 확인하려면 클래스의</a:t>
            </a:r>
            <a:r>
              <a:rPr kumimoji="1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맑은 고딕" pitchFamily="50" charset="-127"/>
                <a:cs typeface="굴림" pitchFamily="50" charset="-127"/>
              </a:rPr>
              <a:t> </a:t>
            </a:r>
            <a:r>
              <a:rPr kumimoji="1" lang="ko-KR" altLang="ko-KR" sz="1600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  <a:latin typeface="Arial Unicode MS" pitchFamily="50" charset="-127"/>
                <a:ea typeface="Menlo"/>
                <a:cs typeface="굴림" pitchFamily="50" charset="-127"/>
              </a:rPr>
              <a:t>__dict__</a:t>
            </a:r>
            <a:r>
              <a:rPr kumimoji="1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맑은 고딕" pitchFamily="50" charset="-127"/>
                <a:cs typeface="굴림" pitchFamily="50" charset="-127"/>
              </a:rPr>
              <a:t> </a:t>
            </a:r>
            <a:r>
              <a:rPr kumimoji="1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속성</a:t>
            </a:r>
            <a:r>
              <a:rPr kumimoji="1" lang="ko-KR" altLang="ko-K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> </a:t>
            </a:r>
            <a:endParaRPr kumimoji="1" lang="ko-KR" altLang="ko-K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95535" y="4435312"/>
            <a:ext cx="8376967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ko-KR" dirty="0">
                <a:solidFill>
                  <a:srgbClr val="000000"/>
                </a:solidFill>
                <a:latin typeface="Consolas"/>
              </a:rPr>
              <a:t>&gt;&gt;&gt; Stock.__</a:t>
            </a:r>
            <a:r>
              <a:rPr lang="en-US" altLang="ko-KR" dirty="0" err="1">
                <a:solidFill>
                  <a:srgbClr val="000000"/>
                </a:solidFill>
                <a:latin typeface="Consolas"/>
              </a:rPr>
              <a:t>dict</a:t>
            </a:r>
            <a:r>
              <a:rPr lang="en-US" altLang="ko-KR" dirty="0">
                <a:solidFill>
                  <a:srgbClr val="000000"/>
                </a:solidFill>
                <a:latin typeface="Consolas"/>
              </a:rPr>
              <a:t>__ </a:t>
            </a:r>
          </a:p>
          <a:p>
            <a:pPr algn="l"/>
            <a:endParaRPr lang="en-US" altLang="ko-KR" dirty="0">
              <a:solidFill>
                <a:srgbClr val="000000"/>
              </a:solidFill>
              <a:latin typeface="Consolas"/>
            </a:endParaRPr>
          </a:p>
          <a:p>
            <a:pPr algn="l"/>
            <a:r>
              <a:rPr lang="en-US" altLang="ko-KR" sz="1400" dirty="0" err="1">
                <a:solidFill>
                  <a:srgbClr val="000000"/>
                </a:solidFill>
                <a:latin typeface="Consolas"/>
              </a:rPr>
              <a:t>mappingproxy</a:t>
            </a:r>
            <a:r>
              <a:rPr lang="en-US" altLang="ko-KR" sz="1400" dirty="0">
                <a:solidFill>
                  <a:srgbClr val="000000"/>
                </a:solidFill>
                <a:latin typeface="Consolas"/>
              </a:rPr>
              <a:t>({</a:t>
            </a:r>
            <a:r>
              <a:rPr lang="en-US" altLang="ko-KR" sz="1400" dirty="0">
                <a:solidFill>
                  <a:srgbClr val="880000"/>
                </a:solidFill>
                <a:latin typeface="Consolas"/>
              </a:rPr>
              <a:t>'market'</a:t>
            </a:r>
            <a:r>
              <a:rPr lang="en-US" altLang="ko-KR" sz="1400" dirty="0">
                <a:solidFill>
                  <a:srgbClr val="000000"/>
                </a:solidFill>
                <a:latin typeface="Consolas"/>
              </a:rPr>
              <a:t>: </a:t>
            </a:r>
            <a:r>
              <a:rPr lang="en-US" altLang="ko-KR" sz="1400" dirty="0">
                <a:solidFill>
                  <a:srgbClr val="880000"/>
                </a:solidFill>
                <a:latin typeface="Consolas"/>
              </a:rPr>
              <a:t>'</a:t>
            </a:r>
            <a:r>
              <a:rPr lang="en-US" altLang="ko-KR" sz="1400" dirty="0" err="1">
                <a:solidFill>
                  <a:srgbClr val="880000"/>
                </a:solidFill>
                <a:latin typeface="Consolas"/>
              </a:rPr>
              <a:t>kospi</a:t>
            </a:r>
            <a:r>
              <a:rPr lang="en-US" altLang="ko-KR" sz="1400" dirty="0">
                <a:solidFill>
                  <a:srgbClr val="880000"/>
                </a:solidFill>
                <a:latin typeface="Consolas"/>
              </a:rPr>
              <a:t>'</a:t>
            </a:r>
            <a:r>
              <a:rPr lang="en-US" altLang="ko-KR" sz="14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altLang="ko-KR" sz="1400" dirty="0">
                <a:solidFill>
                  <a:srgbClr val="880000"/>
                </a:solidFill>
                <a:latin typeface="Consolas"/>
              </a:rPr>
              <a:t>'__module__'</a:t>
            </a:r>
            <a:r>
              <a:rPr lang="en-US" altLang="ko-KR" sz="1400" dirty="0">
                <a:solidFill>
                  <a:srgbClr val="000000"/>
                </a:solidFill>
                <a:latin typeface="Consolas"/>
              </a:rPr>
              <a:t>: </a:t>
            </a:r>
            <a:r>
              <a:rPr lang="en-US" altLang="ko-KR" sz="1400" dirty="0">
                <a:solidFill>
                  <a:srgbClr val="880000"/>
                </a:solidFill>
                <a:latin typeface="Consolas"/>
              </a:rPr>
              <a:t>'__main__'</a:t>
            </a:r>
            <a:r>
              <a:rPr lang="en-US" altLang="ko-KR" sz="14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altLang="ko-KR" sz="1400" dirty="0">
                <a:solidFill>
                  <a:srgbClr val="880000"/>
                </a:solidFill>
                <a:latin typeface="Consolas"/>
              </a:rPr>
              <a:t>'__</a:t>
            </a:r>
            <a:r>
              <a:rPr lang="en-US" altLang="ko-KR" sz="1400" dirty="0" err="1">
                <a:solidFill>
                  <a:srgbClr val="880000"/>
                </a:solidFill>
                <a:latin typeface="Consolas"/>
              </a:rPr>
              <a:t>dict</a:t>
            </a:r>
            <a:r>
              <a:rPr lang="en-US" altLang="ko-KR" sz="1400" dirty="0">
                <a:solidFill>
                  <a:srgbClr val="880000"/>
                </a:solidFill>
                <a:latin typeface="Consolas"/>
              </a:rPr>
              <a:t>__'</a:t>
            </a:r>
            <a:r>
              <a:rPr lang="en-US" altLang="ko-KR" sz="1400" dirty="0">
                <a:solidFill>
                  <a:srgbClr val="000000"/>
                </a:solidFill>
                <a:latin typeface="Consolas"/>
              </a:rPr>
              <a:t>: &lt;</a:t>
            </a:r>
            <a:r>
              <a:rPr lang="en-US" altLang="ko-KR" sz="1400" b="1" dirty="0">
                <a:solidFill>
                  <a:srgbClr val="000000"/>
                </a:solidFill>
                <a:latin typeface="Consolas"/>
              </a:rPr>
              <a:t>attribute</a:t>
            </a:r>
            <a:r>
              <a:rPr lang="en-US" altLang="ko-KR" sz="1400" dirty="0">
                <a:solidFill>
                  <a:srgbClr val="000000"/>
                </a:solidFill>
                <a:latin typeface="Consolas"/>
              </a:rPr>
              <a:t> '__</a:t>
            </a:r>
            <a:r>
              <a:rPr lang="en-US" altLang="ko-KR" sz="1400" dirty="0" err="1">
                <a:solidFill>
                  <a:srgbClr val="000000"/>
                </a:solidFill>
                <a:latin typeface="Consolas"/>
              </a:rPr>
              <a:t>dict</a:t>
            </a:r>
            <a:r>
              <a:rPr lang="en-US" altLang="ko-KR" sz="1400" dirty="0">
                <a:solidFill>
                  <a:srgbClr val="000000"/>
                </a:solidFill>
                <a:latin typeface="Consolas"/>
              </a:rPr>
              <a:t>__' of 'Stock' objects&gt;, '__doc__': None, '__</a:t>
            </a:r>
            <a:r>
              <a:rPr lang="en-US" altLang="ko-KR" sz="1400" dirty="0" err="1">
                <a:solidFill>
                  <a:srgbClr val="000000"/>
                </a:solidFill>
                <a:latin typeface="Consolas"/>
              </a:rPr>
              <a:t>weakref</a:t>
            </a:r>
            <a:r>
              <a:rPr lang="en-US" altLang="ko-KR" sz="1400" dirty="0">
                <a:solidFill>
                  <a:srgbClr val="000000"/>
                </a:solidFill>
                <a:latin typeface="Consolas"/>
              </a:rPr>
              <a:t>__': &lt;</a:t>
            </a:r>
            <a:r>
              <a:rPr lang="en-US" altLang="ko-KR" sz="1400" b="1" dirty="0">
                <a:solidFill>
                  <a:srgbClr val="000000"/>
                </a:solidFill>
                <a:latin typeface="Consolas"/>
              </a:rPr>
              <a:t>attribute</a:t>
            </a:r>
            <a:r>
              <a:rPr lang="en-US" altLang="ko-KR" sz="1400" dirty="0">
                <a:solidFill>
                  <a:srgbClr val="000000"/>
                </a:solidFill>
                <a:latin typeface="Consolas"/>
              </a:rPr>
              <a:t> '__</a:t>
            </a:r>
            <a:r>
              <a:rPr lang="en-US" altLang="ko-KR" sz="1400" dirty="0" err="1">
                <a:solidFill>
                  <a:srgbClr val="000000"/>
                </a:solidFill>
                <a:latin typeface="Consolas"/>
              </a:rPr>
              <a:t>weakref</a:t>
            </a:r>
            <a:r>
              <a:rPr lang="en-US" altLang="ko-KR" sz="1400" dirty="0">
                <a:solidFill>
                  <a:srgbClr val="000000"/>
                </a:solidFill>
                <a:latin typeface="Consolas"/>
              </a:rPr>
              <a:t>__' of 'Stock' objects&gt;})</a:t>
            </a:r>
            <a:endParaRPr lang="ko-KR" altLang="en-US" sz="1400" dirty="0"/>
          </a:p>
        </p:txBody>
      </p:sp>
      <p:sp>
        <p:nvSpPr>
          <p:cNvPr id="4" name="직사각형 3"/>
          <p:cNvSpPr/>
          <p:nvPr/>
        </p:nvSpPr>
        <p:spPr>
          <a:xfrm>
            <a:off x="4932040" y="2309391"/>
            <a:ext cx="2337499" cy="6155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ko-KR" dirty="0">
                <a:solidFill>
                  <a:srgbClr val="8888FF"/>
                </a:solidFill>
                <a:latin typeface="Consolas"/>
              </a:rPr>
              <a:t>&gt;&gt;&gt; </a:t>
            </a:r>
            <a:r>
              <a:rPr lang="en-US" altLang="ko-KR" dirty="0" err="1">
                <a:solidFill>
                  <a:srgbClr val="000000"/>
                </a:solidFill>
                <a:latin typeface="Consolas"/>
              </a:rPr>
              <a:t>Stock.market</a:t>
            </a:r>
            <a:r>
              <a:rPr lang="en-US" altLang="ko-KR" dirty="0">
                <a:solidFill>
                  <a:srgbClr val="000000"/>
                </a:solidFill>
                <a:latin typeface="Consolas"/>
              </a:rPr>
              <a:t> </a:t>
            </a:r>
          </a:p>
          <a:p>
            <a:pPr algn="l"/>
            <a:r>
              <a:rPr lang="en-US" altLang="ko-KR" sz="1600" dirty="0">
                <a:solidFill>
                  <a:srgbClr val="880000"/>
                </a:solidFill>
                <a:latin typeface="Consolas"/>
              </a:rPr>
              <a:t>'</a:t>
            </a:r>
            <a:r>
              <a:rPr lang="en-US" altLang="ko-KR" sz="1600" dirty="0" err="1">
                <a:solidFill>
                  <a:srgbClr val="880000"/>
                </a:solidFill>
                <a:latin typeface="Consolas"/>
              </a:rPr>
              <a:t>kospi</a:t>
            </a:r>
            <a:r>
              <a:rPr lang="en-US" altLang="ko-KR" sz="1600" dirty="0">
                <a:solidFill>
                  <a:srgbClr val="880000"/>
                </a:solidFill>
                <a:latin typeface="Consolas"/>
              </a:rPr>
              <a:t>'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01597902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 bwMode="auto">
          <a:xfrm>
            <a:off x="179512" y="188640"/>
            <a:ext cx="7704137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dirty="0">
                <a:solidFill>
                  <a:schemeClr val="tx1"/>
                </a:solidFill>
              </a:rPr>
              <a:t>클래스</a:t>
            </a:r>
            <a:endParaRPr lang="en-US" altLang="ko-KR" dirty="0">
              <a:solidFill>
                <a:schemeClr val="tx1"/>
              </a:solidFill>
            </a:endParaRPr>
          </a:p>
        </p:txBody>
      </p:sp>
      <p:pic>
        <p:nvPicPr>
          <p:cNvPr id="12290" name="Picture 2" descr="https://wikidocs.net/images/page/1743/6.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268760"/>
            <a:ext cx="3456383" cy="2841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1644545" y="4509120"/>
            <a:ext cx="6624736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ko-KR" dirty="0">
                <a:solidFill>
                  <a:srgbClr val="000000"/>
                </a:solidFill>
                <a:latin typeface="Consolas"/>
              </a:rPr>
              <a:t>&gt;&gt;&gt; </a:t>
            </a:r>
            <a:r>
              <a:rPr lang="en-US" altLang="ko-KR" b="1" dirty="0" err="1">
                <a:solidFill>
                  <a:srgbClr val="000000"/>
                </a:solidFill>
                <a:latin typeface="Consolas"/>
              </a:rPr>
              <a:t>dir</a:t>
            </a:r>
            <a:r>
              <a:rPr lang="en-US" altLang="ko-KR" dirty="0">
                <a:solidFill>
                  <a:srgbClr val="000000"/>
                </a:solidFill>
                <a:latin typeface="Consolas"/>
              </a:rPr>
              <a:t>() </a:t>
            </a:r>
          </a:p>
          <a:p>
            <a:pPr algn="l"/>
            <a:r>
              <a:rPr lang="en-US" altLang="ko-KR" sz="1400" dirty="0">
                <a:solidFill>
                  <a:srgbClr val="8888FF"/>
                </a:solidFill>
                <a:latin typeface="Consolas"/>
              </a:rPr>
              <a:t>['Stock', '__</a:t>
            </a:r>
            <a:r>
              <a:rPr lang="en-US" altLang="ko-KR" sz="1400" dirty="0" err="1">
                <a:solidFill>
                  <a:srgbClr val="8888FF"/>
                </a:solidFill>
                <a:latin typeface="Consolas"/>
              </a:rPr>
              <a:t>builtins</a:t>
            </a:r>
            <a:r>
              <a:rPr lang="en-US" altLang="ko-KR" sz="1400" dirty="0">
                <a:solidFill>
                  <a:srgbClr val="8888FF"/>
                </a:solidFill>
                <a:latin typeface="Consolas"/>
              </a:rPr>
              <a:t>__', '__doc__', '__loader__', '__name__', '__package__', '__spec__', 's1', 's2']</a:t>
            </a:r>
            <a:endParaRPr lang="ko-KR" altLang="en-US" sz="1400" dirty="0"/>
          </a:p>
        </p:txBody>
      </p:sp>
      <p:sp>
        <p:nvSpPr>
          <p:cNvPr id="3" name="직사각형 2"/>
          <p:cNvSpPr/>
          <p:nvPr/>
        </p:nvSpPr>
        <p:spPr>
          <a:xfrm>
            <a:off x="1619672" y="5309339"/>
            <a:ext cx="4572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altLang="ko-KR" dirty="0">
                <a:solidFill>
                  <a:srgbClr val="000000"/>
                </a:solidFill>
                <a:latin typeface="Consolas"/>
              </a:rPr>
              <a:t>&gt;&gt;&gt; </a:t>
            </a:r>
            <a:r>
              <a:rPr lang="en-US" altLang="ko-KR" b="1" dirty="0">
                <a:solidFill>
                  <a:srgbClr val="000000"/>
                </a:solidFill>
                <a:latin typeface="Consolas"/>
              </a:rPr>
              <a:t>s1</a:t>
            </a:r>
            <a:r>
              <a:rPr lang="en-US" altLang="ko-KR" dirty="0">
                <a:solidFill>
                  <a:srgbClr val="000000"/>
                </a:solidFill>
                <a:latin typeface="Consolas"/>
              </a:rPr>
              <a:t>.__dict__ </a:t>
            </a:r>
          </a:p>
          <a:p>
            <a:pPr algn="l"/>
            <a:r>
              <a:rPr lang="en-US" altLang="ko-KR" sz="1400" dirty="0">
                <a:solidFill>
                  <a:srgbClr val="000000"/>
                </a:solidFill>
                <a:latin typeface="Consolas"/>
              </a:rPr>
              <a:t>{} </a:t>
            </a:r>
          </a:p>
          <a:p>
            <a:pPr algn="l"/>
            <a:r>
              <a:rPr lang="en-US" altLang="ko-KR" dirty="0">
                <a:solidFill>
                  <a:srgbClr val="000000"/>
                </a:solidFill>
                <a:latin typeface="Consolas"/>
              </a:rPr>
              <a:t>&gt;&gt;&gt; </a:t>
            </a:r>
            <a:r>
              <a:rPr lang="en-US" altLang="ko-KR" b="1" dirty="0">
                <a:solidFill>
                  <a:srgbClr val="000000"/>
                </a:solidFill>
                <a:latin typeface="Consolas"/>
              </a:rPr>
              <a:t>s2</a:t>
            </a:r>
            <a:r>
              <a:rPr lang="en-US" altLang="ko-KR" dirty="0">
                <a:solidFill>
                  <a:srgbClr val="000000"/>
                </a:solidFill>
                <a:latin typeface="Consolas"/>
              </a:rPr>
              <a:t>.__dict__ </a:t>
            </a:r>
          </a:p>
          <a:p>
            <a:pPr algn="l"/>
            <a:r>
              <a:rPr lang="en-US" altLang="ko-KR" sz="1400" dirty="0">
                <a:solidFill>
                  <a:srgbClr val="000000"/>
                </a:solidFill>
                <a:latin typeface="Consolas"/>
              </a:rPr>
              <a:t>{}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33302584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 bwMode="auto">
          <a:xfrm>
            <a:off x="179512" y="188640"/>
            <a:ext cx="7704137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dirty="0">
                <a:solidFill>
                  <a:schemeClr val="tx1"/>
                </a:solidFill>
              </a:rPr>
              <a:t>클래스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376264" y="1700808"/>
            <a:ext cx="4572000" cy="861774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altLang="ko-KR" dirty="0">
                <a:solidFill>
                  <a:srgbClr val="8888FF"/>
                </a:solidFill>
                <a:latin typeface="Consolas"/>
              </a:rPr>
              <a:t>&gt;&gt;&gt; </a:t>
            </a:r>
            <a:r>
              <a:rPr lang="en-US" altLang="ko-KR" dirty="0">
                <a:solidFill>
                  <a:srgbClr val="000000"/>
                </a:solidFill>
                <a:latin typeface="Consolas"/>
              </a:rPr>
              <a:t>s1.market = </a:t>
            </a:r>
            <a:r>
              <a:rPr lang="en-US" altLang="ko-KR" dirty="0">
                <a:solidFill>
                  <a:srgbClr val="880000"/>
                </a:solidFill>
                <a:latin typeface="Consolas"/>
              </a:rPr>
              <a:t>'</a:t>
            </a:r>
            <a:r>
              <a:rPr lang="en-US" altLang="ko-KR" dirty="0" err="1">
                <a:solidFill>
                  <a:srgbClr val="880000"/>
                </a:solidFill>
                <a:latin typeface="Consolas"/>
              </a:rPr>
              <a:t>kosdaq</a:t>
            </a:r>
            <a:r>
              <a:rPr lang="en-US" altLang="ko-KR" dirty="0">
                <a:solidFill>
                  <a:srgbClr val="880000"/>
                </a:solidFill>
                <a:latin typeface="Consolas"/>
              </a:rPr>
              <a:t>'</a:t>
            </a:r>
            <a:r>
              <a:rPr lang="en-US" altLang="ko-KR" dirty="0">
                <a:solidFill>
                  <a:srgbClr val="000000"/>
                </a:solidFill>
                <a:latin typeface="Consolas"/>
              </a:rPr>
              <a:t> </a:t>
            </a:r>
          </a:p>
          <a:p>
            <a:pPr algn="l"/>
            <a:r>
              <a:rPr lang="en-US" altLang="ko-KR" dirty="0">
                <a:solidFill>
                  <a:srgbClr val="8888FF"/>
                </a:solidFill>
                <a:latin typeface="Consolas"/>
              </a:rPr>
              <a:t>&gt;&gt;&gt; </a:t>
            </a:r>
            <a:r>
              <a:rPr lang="en-US" altLang="ko-KR" dirty="0">
                <a:solidFill>
                  <a:srgbClr val="000000"/>
                </a:solidFill>
                <a:latin typeface="Consolas"/>
              </a:rPr>
              <a:t>s1.__dict__ </a:t>
            </a:r>
          </a:p>
          <a:p>
            <a:pPr algn="l"/>
            <a:r>
              <a:rPr lang="en-US" altLang="ko-KR" sz="1400" dirty="0">
                <a:solidFill>
                  <a:srgbClr val="000000"/>
                </a:solidFill>
                <a:latin typeface="Consolas"/>
              </a:rPr>
              <a:t>{</a:t>
            </a:r>
            <a:r>
              <a:rPr lang="en-US" altLang="ko-KR" sz="1400" dirty="0">
                <a:solidFill>
                  <a:srgbClr val="880000"/>
                </a:solidFill>
                <a:latin typeface="Consolas"/>
              </a:rPr>
              <a:t>'market'</a:t>
            </a:r>
            <a:r>
              <a:rPr lang="en-US" altLang="ko-KR" sz="1400" dirty="0">
                <a:solidFill>
                  <a:srgbClr val="000000"/>
                </a:solidFill>
                <a:latin typeface="Consolas"/>
              </a:rPr>
              <a:t>: </a:t>
            </a:r>
            <a:r>
              <a:rPr lang="en-US" altLang="ko-KR" sz="1400" dirty="0">
                <a:solidFill>
                  <a:srgbClr val="880000"/>
                </a:solidFill>
                <a:latin typeface="Consolas"/>
              </a:rPr>
              <a:t>'</a:t>
            </a:r>
            <a:r>
              <a:rPr lang="en-US" altLang="ko-KR" sz="1400" dirty="0" err="1">
                <a:solidFill>
                  <a:srgbClr val="880000"/>
                </a:solidFill>
                <a:latin typeface="Consolas"/>
              </a:rPr>
              <a:t>kosdaq</a:t>
            </a:r>
            <a:r>
              <a:rPr lang="en-US" altLang="ko-KR" sz="1400" dirty="0">
                <a:solidFill>
                  <a:srgbClr val="880000"/>
                </a:solidFill>
                <a:latin typeface="Consolas"/>
              </a:rPr>
              <a:t>'</a:t>
            </a:r>
            <a:r>
              <a:rPr lang="en-US" altLang="ko-KR" sz="1400" dirty="0">
                <a:solidFill>
                  <a:srgbClr val="000000"/>
                </a:solidFill>
                <a:latin typeface="Consolas"/>
              </a:rPr>
              <a:t>}</a:t>
            </a:r>
            <a:endParaRPr lang="ko-KR" altLang="en-US" sz="1400" dirty="0"/>
          </a:p>
        </p:txBody>
      </p:sp>
      <p:sp>
        <p:nvSpPr>
          <p:cNvPr id="3" name="직사각형 2"/>
          <p:cNvSpPr/>
          <p:nvPr/>
        </p:nvSpPr>
        <p:spPr>
          <a:xfrm>
            <a:off x="2397650" y="2708920"/>
            <a:ext cx="221086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ko-KR" dirty="0">
                <a:solidFill>
                  <a:srgbClr val="000000"/>
                </a:solidFill>
                <a:latin typeface="Consolas"/>
              </a:rPr>
              <a:t>&gt;&gt;&gt; </a:t>
            </a:r>
            <a:r>
              <a:rPr lang="en-US" altLang="ko-KR" b="1" dirty="0">
                <a:solidFill>
                  <a:srgbClr val="000000"/>
                </a:solidFill>
                <a:latin typeface="Consolas"/>
              </a:rPr>
              <a:t>s2</a:t>
            </a:r>
            <a:r>
              <a:rPr lang="en-US" altLang="ko-KR" dirty="0">
                <a:solidFill>
                  <a:srgbClr val="000000"/>
                </a:solidFill>
                <a:latin typeface="Consolas"/>
              </a:rPr>
              <a:t>.__dict__ </a:t>
            </a:r>
          </a:p>
          <a:p>
            <a:pPr algn="l"/>
            <a:r>
              <a:rPr lang="en-US" altLang="ko-KR" sz="1400" dirty="0">
                <a:solidFill>
                  <a:srgbClr val="000000"/>
                </a:solidFill>
                <a:latin typeface="Consolas"/>
              </a:rPr>
              <a:t>{}</a:t>
            </a:r>
            <a:endParaRPr lang="ko-KR" altLang="en-US" sz="1400" dirty="0"/>
          </a:p>
        </p:txBody>
      </p:sp>
      <p:pic>
        <p:nvPicPr>
          <p:cNvPr id="13314" name="Picture 2" descr="https://wikidocs.net/images/page/1743/s6.1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0280" y="3789040"/>
            <a:ext cx="3436242" cy="2485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804308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 bwMode="auto">
          <a:xfrm>
            <a:off x="179512" y="188640"/>
            <a:ext cx="7704137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dirty="0">
                <a:solidFill>
                  <a:schemeClr val="tx1"/>
                </a:solidFill>
              </a:rPr>
              <a:t>클래스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979712" y="1412776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altLang="ko-KR" dirty="0">
                <a:solidFill>
                  <a:srgbClr val="8888FF"/>
                </a:solidFill>
                <a:latin typeface="Consolas"/>
              </a:rPr>
              <a:t>&gt;&gt;&gt; </a:t>
            </a:r>
            <a:r>
              <a:rPr lang="en-US" altLang="ko-KR" dirty="0">
                <a:solidFill>
                  <a:srgbClr val="000000"/>
                </a:solidFill>
                <a:latin typeface="Consolas"/>
              </a:rPr>
              <a:t>s1.market </a:t>
            </a:r>
          </a:p>
          <a:p>
            <a:pPr algn="l"/>
            <a:r>
              <a:rPr lang="en-US" altLang="ko-KR" dirty="0">
                <a:solidFill>
                  <a:srgbClr val="880000"/>
                </a:solidFill>
                <a:latin typeface="Consolas"/>
              </a:rPr>
              <a:t>'</a:t>
            </a:r>
            <a:r>
              <a:rPr lang="en-US" altLang="ko-KR" dirty="0" err="1">
                <a:solidFill>
                  <a:srgbClr val="880000"/>
                </a:solidFill>
                <a:latin typeface="Consolas"/>
              </a:rPr>
              <a:t>kosdaq</a:t>
            </a:r>
            <a:r>
              <a:rPr lang="en-US" altLang="ko-KR" dirty="0">
                <a:solidFill>
                  <a:srgbClr val="880000"/>
                </a:solidFill>
                <a:latin typeface="Consolas"/>
              </a:rPr>
              <a:t>'</a:t>
            </a:r>
            <a:r>
              <a:rPr lang="en-US" altLang="ko-KR" dirty="0">
                <a:solidFill>
                  <a:srgbClr val="000000"/>
                </a:solidFill>
                <a:latin typeface="Consolas"/>
              </a:rPr>
              <a:t> </a:t>
            </a:r>
          </a:p>
          <a:p>
            <a:pPr algn="l"/>
            <a:r>
              <a:rPr lang="en-US" altLang="ko-KR" dirty="0">
                <a:solidFill>
                  <a:srgbClr val="8888FF"/>
                </a:solidFill>
                <a:latin typeface="Consolas"/>
              </a:rPr>
              <a:t>&gt;&gt;&gt; </a:t>
            </a:r>
            <a:r>
              <a:rPr lang="en-US" altLang="ko-KR" dirty="0">
                <a:solidFill>
                  <a:srgbClr val="000000"/>
                </a:solidFill>
                <a:latin typeface="Consolas"/>
              </a:rPr>
              <a:t>s2.market </a:t>
            </a:r>
          </a:p>
          <a:p>
            <a:pPr algn="l"/>
            <a:r>
              <a:rPr lang="en-US" altLang="ko-KR" dirty="0">
                <a:solidFill>
                  <a:srgbClr val="880000"/>
                </a:solidFill>
                <a:latin typeface="Consolas"/>
              </a:rPr>
              <a:t>'</a:t>
            </a:r>
            <a:r>
              <a:rPr lang="en-US" altLang="ko-KR" dirty="0" err="1">
                <a:solidFill>
                  <a:srgbClr val="880000"/>
                </a:solidFill>
                <a:latin typeface="Consolas"/>
              </a:rPr>
              <a:t>kospi</a:t>
            </a:r>
            <a:r>
              <a:rPr lang="en-US" altLang="ko-KR" dirty="0">
                <a:solidFill>
                  <a:srgbClr val="880000"/>
                </a:solidFill>
                <a:latin typeface="Consolas"/>
              </a:rPr>
              <a:t>'</a:t>
            </a:r>
            <a:endParaRPr lang="ko-KR" altLang="en-US" dirty="0"/>
          </a:p>
        </p:txBody>
      </p:sp>
      <p:pic>
        <p:nvPicPr>
          <p:cNvPr id="14338" name="Picture 2" descr="https://wikidocs.net/images/page/1743/s6.1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3068959"/>
            <a:ext cx="5391150" cy="3200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835259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 bwMode="auto">
          <a:xfrm>
            <a:off x="179512" y="188640"/>
            <a:ext cx="7704137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dirty="0">
                <a:solidFill>
                  <a:schemeClr val="tx1"/>
                </a:solidFill>
              </a:rPr>
              <a:t>클래스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83568" y="1484784"/>
            <a:ext cx="73448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ko-KR" altLang="en-US" b="1" i="1" dirty="0"/>
              <a:t>클래스변수와 </a:t>
            </a:r>
            <a:r>
              <a:rPr lang="ko-KR" altLang="en-US" b="1" i="1" dirty="0" err="1"/>
              <a:t>인스턴스변수</a:t>
            </a:r>
            <a:endParaRPr lang="ko-KR" altLang="en-US" b="1" i="1" dirty="0"/>
          </a:p>
        </p:txBody>
      </p:sp>
      <p:sp>
        <p:nvSpPr>
          <p:cNvPr id="2" name="직사각형 1"/>
          <p:cNvSpPr/>
          <p:nvPr/>
        </p:nvSpPr>
        <p:spPr>
          <a:xfrm>
            <a:off x="1907704" y="2636912"/>
            <a:ext cx="612068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ko-KR" b="1" dirty="0">
                <a:solidFill>
                  <a:srgbClr val="000000"/>
                </a:solidFill>
                <a:latin typeface="Consolas"/>
              </a:rPr>
              <a:t>class</a:t>
            </a:r>
            <a:r>
              <a:rPr lang="en-US" altLang="ko-KR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b="1" dirty="0">
                <a:solidFill>
                  <a:srgbClr val="880000"/>
                </a:solidFill>
                <a:latin typeface="Consolas"/>
              </a:rPr>
              <a:t>Account</a:t>
            </a:r>
            <a:r>
              <a:rPr lang="en-US" altLang="ko-KR" dirty="0">
                <a:solidFill>
                  <a:srgbClr val="000000"/>
                </a:solidFill>
                <a:latin typeface="Consolas"/>
              </a:rPr>
              <a:t>: </a:t>
            </a:r>
          </a:p>
          <a:p>
            <a:pPr algn="l"/>
            <a:r>
              <a:rPr lang="en-US" altLang="ko-KR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altLang="ko-KR" dirty="0" err="1">
                <a:solidFill>
                  <a:srgbClr val="000000"/>
                </a:solidFill>
                <a:latin typeface="Consolas"/>
              </a:rPr>
              <a:t>num_accounts</a:t>
            </a:r>
            <a:r>
              <a:rPr lang="en-US" altLang="ko-KR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altLang="ko-KR" dirty="0">
                <a:solidFill>
                  <a:srgbClr val="008800"/>
                </a:solidFill>
                <a:latin typeface="Consolas"/>
              </a:rPr>
              <a:t>0</a:t>
            </a:r>
            <a:r>
              <a:rPr lang="en-US" altLang="ko-KR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ko-KR" sz="1400" i="1" dirty="0">
                <a:solidFill>
                  <a:srgbClr val="000000"/>
                </a:solidFill>
                <a:latin typeface="Consolas"/>
              </a:rPr>
              <a:t># </a:t>
            </a:r>
            <a:r>
              <a:rPr lang="ko-KR" altLang="en-US" sz="1400" i="1" dirty="0">
                <a:solidFill>
                  <a:srgbClr val="000000"/>
                </a:solidFill>
                <a:latin typeface="Consolas"/>
              </a:rPr>
              <a:t>클래스변수</a:t>
            </a:r>
            <a:endParaRPr lang="en-US" altLang="ko-KR" sz="1400" i="1" dirty="0">
              <a:solidFill>
                <a:srgbClr val="000000"/>
              </a:solidFill>
              <a:latin typeface="Consolas"/>
            </a:endParaRPr>
          </a:p>
          <a:p>
            <a:pPr algn="l"/>
            <a:endParaRPr lang="en-US" altLang="ko-KR" dirty="0">
              <a:solidFill>
                <a:srgbClr val="000000"/>
              </a:solidFill>
              <a:latin typeface="Consolas"/>
            </a:endParaRPr>
          </a:p>
          <a:p>
            <a:pPr algn="l"/>
            <a:r>
              <a:rPr lang="en-US" altLang="ko-KR" b="1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altLang="ko-KR" b="1" dirty="0" err="1">
                <a:solidFill>
                  <a:srgbClr val="000000"/>
                </a:solidFill>
                <a:latin typeface="Consolas"/>
              </a:rPr>
              <a:t>def</a:t>
            </a:r>
            <a:r>
              <a:rPr lang="en-US" altLang="ko-KR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b="1" dirty="0">
                <a:solidFill>
                  <a:srgbClr val="880000"/>
                </a:solidFill>
                <a:latin typeface="Consolas"/>
              </a:rPr>
              <a:t>__</a:t>
            </a:r>
            <a:r>
              <a:rPr lang="en-US" altLang="ko-KR" b="1" dirty="0" err="1">
                <a:solidFill>
                  <a:srgbClr val="880000"/>
                </a:solidFill>
                <a:latin typeface="Consolas"/>
              </a:rPr>
              <a:t>init</a:t>
            </a:r>
            <a:r>
              <a:rPr lang="en-US" altLang="ko-KR" b="1" dirty="0">
                <a:solidFill>
                  <a:srgbClr val="880000"/>
                </a:solidFill>
                <a:latin typeface="Consolas"/>
              </a:rPr>
              <a:t>__</a:t>
            </a:r>
            <a:r>
              <a:rPr lang="en-US" altLang="ko-KR" dirty="0">
                <a:solidFill>
                  <a:srgbClr val="000000"/>
                </a:solidFill>
                <a:latin typeface="Consolas"/>
              </a:rPr>
              <a:t>(self, name): 	 </a:t>
            </a:r>
            <a:r>
              <a:rPr lang="en-US" altLang="ko-KR" sz="1400" i="1" dirty="0">
                <a:solidFill>
                  <a:srgbClr val="000000"/>
                </a:solidFill>
                <a:latin typeface="Consolas"/>
              </a:rPr>
              <a:t># </a:t>
            </a:r>
            <a:r>
              <a:rPr lang="ko-KR" altLang="en-US" sz="1400" i="1" dirty="0" err="1">
                <a:solidFill>
                  <a:srgbClr val="000000"/>
                </a:solidFill>
                <a:latin typeface="Consolas"/>
              </a:rPr>
              <a:t>생성자</a:t>
            </a:r>
            <a:endParaRPr lang="en-US" altLang="ko-KR" sz="1400" i="1" dirty="0">
              <a:solidFill>
                <a:srgbClr val="000000"/>
              </a:solidFill>
              <a:latin typeface="Consolas"/>
            </a:endParaRPr>
          </a:p>
          <a:p>
            <a:pPr algn="l"/>
            <a:r>
              <a:rPr lang="en-US" altLang="ko-KR" dirty="0">
                <a:solidFill>
                  <a:srgbClr val="000000"/>
                </a:solidFill>
                <a:latin typeface="Consolas"/>
              </a:rPr>
              <a:t>	self.name = name       </a:t>
            </a:r>
            <a:r>
              <a:rPr lang="en-US" altLang="ko-KR" sz="1400" i="1" dirty="0">
                <a:solidFill>
                  <a:srgbClr val="000000"/>
                </a:solidFill>
                <a:latin typeface="Consolas"/>
              </a:rPr>
              <a:t># </a:t>
            </a:r>
            <a:r>
              <a:rPr lang="ko-KR" altLang="en-US" sz="1400" i="1" dirty="0" err="1">
                <a:solidFill>
                  <a:srgbClr val="000000"/>
                </a:solidFill>
                <a:latin typeface="Consolas"/>
              </a:rPr>
              <a:t>인스턴스변수</a:t>
            </a:r>
            <a:endParaRPr lang="en-US" altLang="ko-KR" sz="1400" i="1" dirty="0">
              <a:solidFill>
                <a:srgbClr val="000000"/>
              </a:solidFill>
              <a:latin typeface="Consolas"/>
            </a:endParaRPr>
          </a:p>
          <a:p>
            <a:pPr algn="l"/>
            <a:r>
              <a:rPr lang="en-US" altLang="ko-KR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altLang="ko-KR" dirty="0" err="1">
                <a:solidFill>
                  <a:srgbClr val="000000"/>
                </a:solidFill>
                <a:latin typeface="Consolas"/>
              </a:rPr>
              <a:t>Account.num_accounts</a:t>
            </a:r>
            <a:r>
              <a:rPr lang="en-US" altLang="ko-KR" dirty="0">
                <a:solidFill>
                  <a:srgbClr val="000000"/>
                </a:solidFill>
                <a:latin typeface="Consolas"/>
              </a:rPr>
              <a:t> += </a:t>
            </a:r>
            <a:r>
              <a:rPr lang="en-US" altLang="ko-KR" dirty="0">
                <a:solidFill>
                  <a:srgbClr val="008800"/>
                </a:solidFill>
                <a:latin typeface="Consolas"/>
              </a:rPr>
              <a:t>1</a:t>
            </a:r>
            <a:r>
              <a:rPr lang="en-US" altLang="ko-KR" dirty="0">
                <a:solidFill>
                  <a:srgbClr val="000000"/>
                </a:solidFill>
                <a:latin typeface="Consolas"/>
              </a:rPr>
              <a:t> </a:t>
            </a:r>
          </a:p>
          <a:p>
            <a:pPr algn="l"/>
            <a:r>
              <a:rPr lang="en-US" altLang="ko-KR" b="1" dirty="0">
                <a:solidFill>
                  <a:srgbClr val="000000"/>
                </a:solidFill>
                <a:latin typeface="Consolas"/>
              </a:rPr>
              <a:t>  </a:t>
            </a:r>
          </a:p>
          <a:p>
            <a:pPr algn="l"/>
            <a:r>
              <a:rPr lang="en-US" altLang="ko-KR" b="1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altLang="ko-KR" b="1" dirty="0" err="1">
                <a:solidFill>
                  <a:srgbClr val="000000"/>
                </a:solidFill>
                <a:latin typeface="Consolas"/>
              </a:rPr>
              <a:t>def</a:t>
            </a:r>
            <a:r>
              <a:rPr lang="en-US" altLang="ko-KR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b="1" dirty="0">
                <a:solidFill>
                  <a:srgbClr val="880000"/>
                </a:solidFill>
                <a:latin typeface="Consolas"/>
              </a:rPr>
              <a:t>__del__</a:t>
            </a:r>
            <a:r>
              <a:rPr lang="en-US" altLang="ko-KR" dirty="0">
                <a:solidFill>
                  <a:srgbClr val="000000"/>
                </a:solidFill>
                <a:latin typeface="Consolas"/>
              </a:rPr>
              <a:t>(self): 	        </a:t>
            </a:r>
            <a:r>
              <a:rPr lang="en-US" altLang="ko-KR" sz="1400" i="1" dirty="0">
                <a:solidFill>
                  <a:srgbClr val="000000"/>
                </a:solidFill>
                <a:latin typeface="Consolas"/>
              </a:rPr>
              <a:t># </a:t>
            </a:r>
            <a:r>
              <a:rPr lang="ko-KR" altLang="en-US" sz="1400" i="1" dirty="0" err="1">
                <a:solidFill>
                  <a:srgbClr val="000000"/>
                </a:solidFill>
                <a:latin typeface="Consolas"/>
              </a:rPr>
              <a:t>소멸자</a:t>
            </a:r>
            <a:endParaRPr lang="en-US" altLang="ko-KR" sz="1400" i="1" dirty="0">
              <a:solidFill>
                <a:srgbClr val="000000"/>
              </a:solidFill>
              <a:latin typeface="Consolas"/>
            </a:endParaRPr>
          </a:p>
          <a:p>
            <a:pPr algn="l"/>
            <a:r>
              <a:rPr lang="en-US" altLang="ko-KR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altLang="ko-KR" dirty="0" err="1">
                <a:solidFill>
                  <a:srgbClr val="000000"/>
                </a:solidFill>
                <a:latin typeface="Consolas"/>
              </a:rPr>
              <a:t>Account.num_accounts</a:t>
            </a:r>
            <a:r>
              <a:rPr lang="en-US" altLang="ko-KR" dirty="0">
                <a:solidFill>
                  <a:srgbClr val="000000"/>
                </a:solidFill>
                <a:latin typeface="Consolas"/>
              </a:rPr>
              <a:t> -= </a:t>
            </a:r>
            <a:r>
              <a:rPr lang="en-US" altLang="ko-KR" dirty="0">
                <a:solidFill>
                  <a:srgbClr val="008800"/>
                </a:solidFill>
                <a:latin typeface="Consolas"/>
              </a:rPr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7954847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 bwMode="auto">
          <a:xfrm>
            <a:off x="179512" y="188640"/>
            <a:ext cx="7704137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dirty="0">
                <a:solidFill>
                  <a:schemeClr val="tx1"/>
                </a:solidFill>
              </a:rPr>
              <a:t>클래스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411760" y="1772816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altLang="ko-KR" dirty="0">
                <a:solidFill>
                  <a:srgbClr val="8888FF"/>
                </a:solidFill>
                <a:latin typeface="Consolas"/>
              </a:rPr>
              <a:t>&gt;&gt;&gt; </a:t>
            </a:r>
            <a:r>
              <a:rPr lang="en-US" altLang="ko-KR" dirty="0" err="1">
                <a:solidFill>
                  <a:srgbClr val="000000"/>
                </a:solidFill>
                <a:latin typeface="Consolas"/>
              </a:rPr>
              <a:t>kim</a:t>
            </a:r>
            <a:r>
              <a:rPr lang="en-US" altLang="ko-KR" dirty="0">
                <a:solidFill>
                  <a:srgbClr val="000000"/>
                </a:solidFill>
                <a:latin typeface="Consolas"/>
              </a:rPr>
              <a:t> = Account(</a:t>
            </a:r>
            <a:r>
              <a:rPr lang="en-US" altLang="ko-KR" dirty="0">
                <a:solidFill>
                  <a:srgbClr val="880000"/>
                </a:solidFill>
                <a:latin typeface="Consolas"/>
              </a:rPr>
              <a:t>"</a:t>
            </a:r>
            <a:r>
              <a:rPr lang="en-US" altLang="ko-KR" dirty="0" err="1">
                <a:solidFill>
                  <a:srgbClr val="880000"/>
                </a:solidFill>
                <a:latin typeface="Consolas"/>
              </a:rPr>
              <a:t>kim</a:t>
            </a:r>
            <a:r>
              <a:rPr lang="en-US" altLang="ko-KR" dirty="0">
                <a:solidFill>
                  <a:srgbClr val="880000"/>
                </a:solidFill>
                <a:latin typeface="Consolas"/>
              </a:rPr>
              <a:t>"</a:t>
            </a:r>
            <a:r>
              <a:rPr lang="en-US" altLang="ko-KR" dirty="0">
                <a:solidFill>
                  <a:srgbClr val="000000"/>
                </a:solidFill>
                <a:latin typeface="Consolas"/>
              </a:rPr>
              <a:t>) </a:t>
            </a:r>
          </a:p>
          <a:p>
            <a:pPr algn="l"/>
            <a:r>
              <a:rPr lang="en-US" altLang="ko-KR" dirty="0">
                <a:solidFill>
                  <a:srgbClr val="8888FF"/>
                </a:solidFill>
                <a:latin typeface="Consolas"/>
              </a:rPr>
              <a:t>&gt;&gt;&gt; </a:t>
            </a:r>
            <a:r>
              <a:rPr lang="en-US" altLang="ko-KR" dirty="0">
                <a:solidFill>
                  <a:srgbClr val="000000"/>
                </a:solidFill>
                <a:latin typeface="Consolas"/>
              </a:rPr>
              <a:t>lee = Account(</a:t>
            </a:r>
            <a:r>
              <a:rPr lang="en-US" altLang="ko-KR" dirty="0">
                <a:solidFill>
                  <a:srgbClr val="880000"/>
                </a:solidFill>
                <a:latin typeface="Consolas"/>
              </a:rPr>
              <a:t>"lee"</a:t>
            </a:r>
            <a:r>
              <a:rPr lang="en-US" altLang="ko-KR" dirty="0">
                <a:solidFill>
                  <a:srgbClr val="000000"/>
                </a:solidFill>
                <a:latin typeface="Consolas"/>
              </a:rPr>
              <a:t>)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411760" y="2564904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altLang="ko-KR" dirty="0">
                <a:solidFill>
                  <a:srgbClr val="8888FF"/>
                </a:solidFill>
                <a:latin typeface="Consolas"/>
              </a:rPr>
              <a:t>&gt;&gt;&gt; </a:t>
            </a:r>
            <a:r>
              <a:rPr lang="en-US" altLang="ko-KR" dirty="0">
                <a:solidFill>
                  <a:srgbClr val="000000"/>
                </a:solidFill>
                <a:latin typeface="Consolas"/>
              </a:rPr>
              <a:t>kim.name </a:t>
            </a:r>
          </a:p>
          <a:p>
            <a:pPr algn="l"/>
            <a:r>
              <a:rPr lang="en-US" altLang="ko-KR" dirty="0">
                <a:solidFill>
                  <a:srgbClr val="880000"/>
                </a:solidFill>
                <a:latin typeface="Consolas"/>
              </a:rPr>
              <a:t>'</a:t>
            </a:r>
            <a:r>
              <a:rPr lang="en-US" altLang="ko-KR" dirty="0" err="1">
                <a:solidFill>
                  <a:srgbClr val="880000"/>
                </a:solidFill>
                <a:latin typeface="Consolas"/>
              </a:rPr>
              <a:t>kim</a:t>
            </a:r>
            <a:r>
              <a:rPr lang="en-US" altLang="ko-KR" dirty="0">
                <a:solidFill>
                  <a:srgbClr val="880000"/>
                </a:solidFill>
                <a:latin typeface="Consolas"/>
              </a:rPr>
              <a:t>'</a:t>
            </a:r>
            <a:r>
              <a:rPr lang="en-US" altLang="ko-KR" dirty="0">
                <a:solidFill>
                  <a:srgbClr val="000000"/>
                </a:solidFill>
                <a:latin typeface="Consolas"/>
              </a:rPr>
              <a:t> </a:t>
            </a:r>
          </a:p>
          <a:p>
            <a:pPr algn="l"/>
            <a:r>
              <a:rPr lang="en-US" altLang="ko-KR" dirty="0">
                <a:solidFill>
                  <a:srgbClr val="8888FF"/>
                </a:solidFill>
                <a:latin typeface="Consolas"/>
              </a:rPr>
              <a:t>&gt;&gt;&gt; </a:t>
            </a:r>
            <a:r>
              <a:rPr lang="en-US" altLang="ko-KR" dirty="0">
                <a:solidFill>
                  <a:srgbClr val="000000"/>
                </a:solidFill>
                <a:latin typeface="Consolas"/>
              </a:rPr>
              <a:t>lee.name </a:t>
            </a:r>
          </a:p>
          <a:p>
            <a:pPr algn="l"/>
            <a:r>
              <a:rPr lang="en-US" altLang="ko-KR" dirty="0">
                <a:solidFill>
                  <a:srgbClr val="880000"/>
                </a:solidFill>
                <a:latin typeface="Consolas"/>
              </a:rPr>
              <a:t>'lee'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437983" y="3886596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altLang="ko-KR" dirty="0">
                <a:solidFill>
                  <a:srgbClr val="8888FF"/>
                </a:solidFill>
                <a:latin typeface="Consolas"/>
              </a:rPr>
              <a:t>&gt;&gt;&gt; </a:t>
            </a:r>
            <a:r>
              <a:rPr lang="en-US" altLang="ko-KR" dirty="0" err="1">
                <a:solidFill>
                  <a:srgbClr val="000000"/>
                </a:solidFill>
                <a:latin typeface="Consolas"/>
              </a:rPr>
              <a:t>kim.num_accounts</a:t>
            </a:r>
            <a:r>
              <a:rPr lang="en-US" altLang="ko-KR" dirty="0">
                <a:solidFill>
                  <a:srgbClr val="000000"/>
                </a:solidFill>
                <a:latin typeface="Consolas"/>
              </a:rPr>
              <a:t> </a:t>
            </a:r>
          </a:p>
          <a:p>
            <a:pPr algn="l"/>
            <a:r>
              <a:rPr lang="en-US" altLang="ko-KR" dirty="0">
                <a:solidFill>
                  <a:srgbClr val="008800"/>
                </a:solidFill>
                <a:latin typeface="Consolas"/>
              </a:rPr>
              <a:t>2</a:t>
            </a:r>
            <a:r>
              <a:rPr lang="en-US" altLang="ko-KR" dirty="0">
                <a:solidFill>
                  <a:srgbClr val="000000"/>
                </a:solidFill>
                <a:latin typeface="Consolas"/>
              </a:rPr>
              <a:t> </a:t>
            </a:r>
          </a:p>
          <a:p>
            <a:pPr algn="l"/>
            <a:r>
              <a:rPr lang="en-US" altLang="ko-KR" dirty="0">
                <a:solidFill>
                  <a:srgbClr val="8888FF"/>
                </a:solidFill>
                <a:latin typeface="Consolas"/>
              </a:rPr>
              <a:t>&gt;&gt;&gt; </a:t>
            </a:r>
            <a:r>
              <a:rPr lang="en-US" altLang="ko-KR" dirty="0" err="1">
                <a:solidFill>
                  <a:srgbClr val="000000"/>
                </a:solidFill>
                <a:latin typeface="Consolas"/>
              </a:rPr>
              <a:t>lee.num_accounts</a:t>
            </a:r>
            <a:r>
              <a:rPr lang="en-US" altLang="ko-KR" dirty="0">
                <a:solidFill>
                  <a:srgbClr val="000000"/>
                </a:solidFill>
                <a:latin typeface="Consolas"/>
              </a:rPr>
              <a:t> </a:t>
            </a:r>
          </a:p>
          <a:p>
            <a:pPr algn="l"/>
            <a:r>
              <a:rPr lang="en-US" altLang="ko-KR" dirty="0">
                <a:solidFill>
                  <a:srgbClr val="008800"/>
                </a:solidFill>
                <a:latin typeface="Consolas"/>
              </a:rPr>
              <a:t>2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437983" y="5111656"/>
            <a:ext cx="530236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ko-KR" sz="1200" i="1" dirty="0" err="1">
                <a:solidFill>
                  <a:srgbClr val="000000"/>
                </a:solidFill>
                <a:latin typeface="Malgun Gothic"/>
              </a:rPr>
              <a:t>kim.num_accounts</a:t>
            </a:r>
            <a:r>
              <a:rPr lang="ko-KR" altLang="en-US" sz="1200" i="1" dirty="0">
                <a:solidFill>
                  <a:srgbClr val="000000"/>
                </a:solidFill>
                <a:latin typeface="Malgun Gothic"/>
              </a:rPr>
              <a:t>에서 먼저 </a:t>
            </a:r>
            <a:r>
              <a:rPr lang="ko-KR" altLang="en-US" sz="1200" i="1" dirty="0" err="1">
                <a:solidFill>
                  <a:srgbClr val="000000"/>
                </a:solidFill>
                <a:latin typeface="Malgun Gothic"/>
              </a:rPr>
              <a:t>인스턴스의</a:t>
            </a:r>
            <a:r>
              <a:rPr lang="ko-KR" altLang="en-US" sz="1200" i="1" dirty="0">
                <a:solidFill>
                  <a:srgbClr val="000000"/>
                </a:solidFill>
                <a:latin typeface="Malgun Gothic"/>
              </a:rPr>
              <a:t> 네임스페이스에서 </a:t>
            </a:r>
            <a:r>
              <a:rPr lang="en-US" altLang="ko-KR" sz="1200" i="1" dirty="0" err="1">
                <a:solidFill>
                  <a:srgbClr val="000000"/>
                </a:solidFill>
                <a:latin typeface="Malgun Gothic"/>
              </a:rPr>
              <a:t>num_accounts</a:t>
            </a:r>
            <a:r>
              <a:rPr lang="ko-KR" altLang="en-US" sz="1200" i="1" dirty="0">
                <a:solidFill>
                  <a:srgbClr val="000000"/>
                </a:solidFill>
                <a:latin typeface="Malgun Gothic"/>
              </a:rPr>
              <a:t>를 찾았지만 해당 이름이 없어서 클래스의 네임스페이스로 이동한 후 다시 해당 이름을 찾았고 그 값이 반환된 것</a:t>
            </a:r>
            <a:endParaRPr lang="ko-KR" alt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115196371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 bwMode="auto">
          <a:xfrm>
            <a:off x="179512" y="188640"/>
            <a:ext cx="7704137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dirty="0">
                <a:solidFill>
                  <a:schemeClr val="tx1"/>
                </a:solidFill>
              </a:rPr>
              <a:t>클래스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259632" y="2036092"/>
            <a:ext cx="335059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ko-KR" dirty="0">
                <a:solidFill>
                  <a:srgbClr val="8888FF"/>
                </a:solidFill>
                <a:latin typeface="Consolas"/>
              </a:rPr>
              <a:t>&gt;&gt;&gt; </a:t>
            </a:r>
            <a:r>
              <a:rPr lang="en-US" altLang="ko-KR" dirty="0" err="1">
                <a:solidFill>
                  <a:srgbClr val="000000"/>
                </a:solidFill>
                <a:latin typeface="Consolas"/>
              </a:rPr>
              <a:t>Account.num_accounts</a:t>
            </a:r>
            <a:r>
              <a:rPr lang="en-US" altLang="ko-KR" dirty="0">
                <a:solidFill>
                  <a:srgbClr val="000000"/>
                </a:solidFill>
                <a:latin typeface="Consolas"/>
              </a:rPr>
              <a:t> </a:t>
            </a:r>
          </a:p>
          <a:p>
            <a:pPr algn="l"/>
            <a:r>
              <a:rPr lang="en-US" altLang="ko-KR" dirty="0">
                <a:solidFill>
                  <a:srgbClr val="008800"/>
                </a:solidFill>
                <a:latin typeface="Consolas"/>
              </a:rPr>
              <a:t>2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259632" y="2636912"/>
            <a:ext cx="28803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/>
            <a:r>
              <a:rPr lang="en-US" altLang="ko-KR" dirty="0">
                <a:solidFill>
                  <a:srgbClr val="8888FF"/>
                </a:solidFill>
                <a:latin typeface="Consolas"/>
              </a:rPr>
              <a:t>&gt;&gt;&gt; </a:t>
            </a:r>
            <a:r>
              <a:rPr lang="en-US" altLang="ko-KR" dirty="0" err="1">
                <a:solidFill>
                  <a:srgbClr val="000000"/>
                </a:solidFill>
                <a:latin typeface="Consolas"/>
              </a:rPr>
              <a:t>kim.num_accounts</a:t>
            </a:r>
            <a:r>
              <a:rPr lang="en-US" altLang="ko-KR" dirty="0">
                <a:solidFill>
                  <a:srgbClr val="000000"/>
                </a:solidFill>
                <a:latin typeface="Consolas"/>
              </a:rPr>
              <a:t> </a:t>
            </a:r>
          </a:p>
          <a:p>
            <a:pPr lvl="0" algn="l"/>
            <a:r>
              <a:rPr lang="en-US" altLang="ko-KR" dirty="0">
                <a:solidFill>
                  <a:srgbClr val="008800"/>
                </a:solidFill>
                <a:latin typeface="Consolas"/>
              </a:rPr>
              <a:t>2</a:t>
            </a:r>
            <a:r>
              <a:rPr lang="en-US" altLang="ko-KR" dirty="0">
                <a:solidFill>
                  <a:srgbClr val="000000"/>
                </a:solidFill>
                <a:latin typeface="Consolas"/>
              </a:rPr>
              <a:t> </a:t>
            </a:r>
          </a:p>
          <a:p>
            <a:pPr lvl="0" algn="l"/>
            <a:r>
              <a:rPr lang="en-US" altLang="ko-KR" dirty="0">
                <a:solidFill>
                  <a:srgbClr val="8888FF"/>
                </a:solidFill>
                <a:latin typeface="Consolas"/>
              </a:rPr>
              <a:t>&gt;&gt;&gt; </a:t>
            </a:r>
            <a:r>
              <a:rPr lang="en-US" altLang="ko-KR" dirty="0" err="1">
                <a:solidFill>
                  <a:srgbClr val="000000"/>
                </a:solidFill>
                <a:latin typeface="Consolas"/>
              </a:rPr>
              <a:t>lee.num_accounts</a:t>
            </a:r>
            <a:r>
              <a:rPr lang="en-US" altLang="ko-KR" dirty="0">
                <a:solidFill>
                  <a:srgbClr val="000000"/>
                </a:solidFill>
                <a:latin typeface="Consolas"/>
              </a:rPr>
              <a:t> </a:t>
            </a:r>
          </a:p>
          <a:p>
            <a:pPr lvl="0" algn="l"/>
            <a:r>
              <a:rPr lang="en-US" altLang="ko-KR" dirty="0">
                <a:solidFill>
                  <a:srgbClr val="008800"/>
                </a:solidFill>
                <a:latin typeface="Consolas"/>
              </a:rPr>
              <a:t>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99592" y="1556792"/>
            <a:ext cx="756084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ko-KR" altLang="en-US" sz="1600" b="1" i="1" dirty="0"/>
              <a:t>여러 </a:t>
            </a:r>
            <a:r>
              <a:rPr lang="ko-KR" altLang="en-US" sz="1600" b="1" i="1" dirty="0" err="1"/>
              <a:t>인스턴스에서</a:t>
            </a:r>
            <a:r>
              <a:rPr lang="ko-KR" altLang="en-US" sz="1600" b="1" i="1" dirty="0"/>
              <a:t> 공유해야 하는 값 </a:t>
            </a:r>
            <a:r>
              <a:rPr lang="en-US" altLang="ko-KR" sz="1600" b="1" i="1" dirty="0"/>
              <a:t>=&gt; </a:t>
            </a:r>
            <a:r>
              <a:rPr lang="ko-KR" altLang="en-US" sz="1600" b="1" i="1" dirty="0"/>
              <a:t>클래스 변수 </a:t>
            </a:r>
            <a:r>
              <a:rPr lang="en-US" altLang="ko-KR" sz="1600" b="1" i="1" dirty="0"/>
              <a:t>(</a:t>
            </a:r>
            <a:r>
              <a:rPr lang="ko-KR" altLang="en-US" sz="1600" b="1" i="1" dirty="0"/>
              <a:t>클래스 네임스페이스</a:t>
            </a:r>
            <a:r>
              <a:rPr lang="en-US" altLang="ko-KR" sz="1600" b="1" i="1" dirty="0"/>
              <a:t>)</a:t>
            </a:r>
            <a:endParaRPr lang="ko-KR" altLang="en-US" sz="1600" b="1" i="1" dirty="0"/>
          </a:p>
        </p:txBody>
      </p:sp>
      <p:pic>
        <p:nvPicPr>
          <p:cNvPr id="15362" name="Picture 2" descr="https://wikidocs.net/images/page/1744/6.1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3259274"/>
            <a:ext cx="3958705" cy="280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088744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 bwMode="auto">
          <a:xfrm>
            <a:off x="179512" y="188640"/>
            <a:ext cx="7704137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dirty="0">
                <a:solidFill>
                  <a:schemeClr val="tx1"/>
                </a:solidFill>
              </a:rPr>
              <a:t>클래스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483768" y="1839014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altLang="ko-KR" sz="1400" b="1" dirty="0">
                <a:solidFill>
                  <a:srgbClr val="000000"/>
                </a:solidFill>
                <a:latin typeface="Consolas"/>
              </a:rPr>
              <a:t>class</a:t>
            </a:r>
            <a:r>
              <a:rPr lang="en-US" altLang="ko-KR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400" b="1" dirty="0">
                <a:solidFill>
                  <a:srgbClr val="880000"/>
                </a:solidFill>
                <a:latin typeface="Consolas"/>
              </a:rPr>
              <a:t>Parent</a:t>
            </a:r>
            <a:r>
              <a:rPr lang="en-US" altLang="ko-KR" sz="1400" dirty="0">
                <a:solidFill>
                  <a:srgbClr val="000000"/>
                </a:solidFill>
                <a:latin typeface="Consolas"/>
              </a:rPr>
              <a:t>: </a:t>
            </a:r>
          </a:p>
          <a:p>
            <a:pPr algn="l"/>
            <a:r>
              <a:rPr lang="en-US" altLang="ko-KR" sz="1400" b="1" dirty="0">
                <a:solidFill>
                  <a:srgbClr val="000000"/>
                </a:solidFill>
                <a:latin typeface="Consolas"/>
              </a:rPr>
              <a:t>   </a:t>
            </a:r>
            <a:r>
              <a:rPr lang="en-US" altLang="ko-KR" sz="1400" b="1" dirty="0" err="1">
                <a:solidFill>
                  <a:srgbClr val="000000"/>
                </a:solidFill>
                <a:latin typeface="Consolas"/>
              </a:rPr>
              <a:t>def</a:t>
            </a:r>
            <a:r>
              <a:rPr lang="en-US" altLang="ko-KR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400" b="1" dirty="0" err="1">
                <a:solidFill>
                  <a:srgbClr val="880000"/>
                </a:solidFill>
                <a:latin typeface="Consolas"/>
              </a:rPr>
              <a:t>can_sing</a:t>
            </a:r>
            <a:r>
              <a:rPr lang="en-US" altLang="ko-KR" sz="1400" dirty="0">
                <a:solidFill>
                  <a:srgbClr val="000000"/>
                </a:solidFill>
                <a:latin typeface="Consolas"/>
              </a:rPr>
              <a:t>(self): </a:t>
            </a:r>
          </a:p>
          <a:p>
            <a:pPr algn="l"/>
            <a:r>
              <a:rPr lang="en-US" altLang="ko-KR" sz="1400" dirty="0">
                <a:solidFill>
                  <a:srgbClr val="000000"/>
                </a:solidFill>
                <a:latin typeface="Consolas"/>
              </a:rPr>
              <a:t>      print(</a:t>
            </a:r>
            <a:r>
              <a:rPr lang="en-US" altLang="ko-KR" sz="1400" dirty="0">
                <a:solidFill>
                  <a:srgbClr val="880000"/>
                </a:solidFill>
                <a:latin typeface="Consolas"/>
              </a:rPr>
              <a:t>"Sing a song"</a:t>
            </a:r>
            <a:r>
              <a:rPr lang="en-US" altLang="ko-KR" sz="1400" dirty="0">
                <a:solidFill>
                  <a:srgbClr val="000000"/>
                </a:solidFill>
                <a:latin typeface="Consolas"/>
              </a:rPr>
              <a:t>)</a:t>
            </a:r>
            <a:endParaRPr lang="ko-KR" altLang="en-US" sz="1400" dirty="0"/>
          </a:p>
        </p:txBody>
      </p:sp>
      <p:sp>
        <p:nvSpPr>
          <p:cNvPr id="4" name="직사각형 3"/>
          <p:cNvSpPr/>
          <p:nvPr/>
        </p:nvSpPr>
        <p:spPr>
          <a:xfrm>
            <a:off x="611560" y="1388884"/>
            <a:ext cx="756084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ko-KR" altLang="en-US" sz="2000" b="1" i="1" dirty="0"/>
              <a:t>상속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2526279" y="2690336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altLang="ko-KR" sz="1400" dirty="0">
                <a:solidFill>
                  <a:srgbClr val="8888FF"/>
                </a:solidFill>
                <a:latin typeface="Consolas"/>
              </a:rPr>
              <a:t>&gt;&gt;&gt; </a:t>
            </a:r>
            <a:r>
              <a:rPr lang="en-US" altLang="ko-KR" sz="1400" dirty="0">
                <a:solidFill>
                  <a:srgbClr val="000000"/>
                </a:solidFill>
                <a:latin typeface="Consolas"/>
              </a:rPr>
              <a:t>father = Parent() </a:t>
            </a:r>
          </a:p>
          <a:p>
            <a:pPr algn="l"/>
            <a:r>
              <a:rPr lang="en-US" altLang="ko-KR" sz="1400" dirty="0">
                <a:solidFill>
                  <a:srgbClr val="8888FF"/>
                </a:solidFill>
                <a:latin typeface="Consolas"/>
              </a:rPr>
              <a:t>&gt;&gt;&gt; </a:t>
            </a:r>
            <a:r>
              <a:rPr lang="en-US" altLang="ko-KR" sz="1400" dirty="0" err="1">
                <a:solidFill>
                  <a:srgbClr val="000000"/>
                </a:solidFill>
                <a:latin typeface="Consolas"/>
              </a:rPr>
              <a:t>father.can_sing</a:t>
            </a:r>
            <a:r>
              <a:rPr lang="en-US" altLang="ko-KR" sz="1400" dirty="0">
                <a:solidFill>
                  <a:srgbClr val="000000"/>
                </a:solidFill>
                <a:latin typeface="Consolas"/>
              </a:rPr>
              <a:t>() </a:t>
            </a:r>
          </a:p>
          <a:p>
            <a:pPr algn="l"/>
            <a:r>
              <a:rPr lang="en-US" altLang="ko-KR" sz="1400" dirty="0">
                <a:solidFill>
                  <a:srgbClr val="000000"/>
                </a:solidFill>
                <a:latin typeface="Consolas"/>
              </a:rPr>
              <a:t>Sing a song</a:t>
            </a:r>
            <a:endParaRPr lang="ko-KR" altLang="en-US" sz="1400" dirty="0"/>
          </a:p>
        </p:txBody>
      </p:sp>
      <p:sp>
        <p:nvSpPr>
          <p:cNvPr id="5" name="직사각형 4"/>
          <p:cNvSpPr/>
          <p:nvPr/>
        </p:nvSpPr>
        <p:spPr>
          <a:xfrm>
            <a:off x="2483768" y="4293096"/>
            <a:ext cx="398378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ko-KR" dirty="0">
                <a:solidFill>
                  <a:srgbClr val="8888FF"/>
                </a:solidFill>
                <a:latin typeface="Consolas"/>
              </a:rPr>
              <a:t>&gt;&gt;&gt; </a:t>
            </a:r>
            <a:r>
              <a:rPr lang="en-US" altLang="ko-KR" b="1" dirty="0">
                <a:solidFill>
                  <a:srgbClr val="000000"/>
                </a:solidFill>
                <a:latin typeface="Consolas"/>
              </a:rPr>
              <a:t>class</a:t>
            </a:r>
            <a:r>
              <a:rPr lang="en-US" altLang="ko-KR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b="1" dirty="0" err="1">
                <a:solidFill>
                  <a:srgbClr val="880000"/>
                </a:solidFill>
                <a:latin typeface="Consolas"/>
              </a:rPr>
              <a:t>LuckyChild</a:t>
            </a:r>
            <a:r>
              <a:rPr lang="en-US" altLang="ko-KR" dirty="0">
                <a:solidFill>
                  <a:srgbClr val="000000"/>
                </a:solidFill>
                <a:latin typeface="Consolas"/>
              </a:rPr>
              <a:t>(Parent): </a:t>
            </a:r>
          </a:p>
          <a:p>
            <a:pPr algn="l"/>
            <a:r>
              <a:rPr lang="en-US" altLang="ko-KR" b="1" dirty="0">
                <a:solidFill>
                  <a:srgbClr val="000000"/>
                </a:solidFill>
                <a:latin typeface="Consolas"/>
              </a:rPr>
              <a:t>pass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483768" y="5157192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altLang="ko-KR" dirty="0">
                <a:solidFill>
                  <a:srgbClr val="8888FF"/>
                </a:solidFill>
                <a:latin typeface="Consolas"/>
              </a:rPr>
              <a:t>&gt;&gt;&gt; </a:t>
            </a:r>
            <a:r>
              <a:rPr lang="en-US" altLang="ko-KR" dirty="0">
                <a:solidFill>
                  <a:srgbClr val="000000"/>
                </a:solidFill>
                <a:latin typeface="Consolas"/>
              </a:rPr>
              <a:t>child1 = </a:t>
            </a:r>
            <a:r>
              <a:rPr lang="en-US" altLang="ko-KR" dirty="0" err="1">
                <a:solidFill>
                  <a:srgbClr val="000000"/>
                </a:solidFill>
                <a:latin typeface="Consolas"/>
              </a:rPr>
              <a:t>LuckyChild</a:t>
            </a:r>
            <a:r>
              <a:rPr lang="en-US" altLang="ko-KR" dirty="0">
                <a:solidFill>
                  <a:srgbClr val="000000"/>
                </a:solidFill>
                <a:latin typeface="Consolas"/>
              </a:rPr>
              <a:t>() </a:t>
            </a:r>
          </a:p>
          <a:p>
            <a:pPr algn="l"/>
            <a:r>
              <a:rPr lang="en-US" altLang="ko-KR" dirty="0">
                <a:solidFill>
                  <a:srgbClr val="8888FF"/>
                </a:solidFill>
                <a:latin typeface="Consolas"/>
              </a:rPr>
              <a:t>&gt;&gt;&gt; </a:t>
            </a:r>
            <a:r>
              <a:rPr lang="en-US" altLang="ko-KR" dirty="0">
                <a:solidFill>
                  <a:srgbClr val="000000"/>
                </a:solidFill>
                <a:latin typeface="Consolas"/>
              </a:rPr>
              <a:t>child1.can_sing() </a:t>
            </a:r>
          </a:p>
          <a:p>
            <a:pPr algn="l"/>
            <a:r>
              <a:rPr lang="en-US" altLang="ko-KR" dirty="0">
                <a:solidFill>
                  <a:srgbClr val="000000"/>
                </a:solidFill>
                <a:latin typeface="Consolas"/>
              </a:rPr>
              <a:t>Sing a song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6946065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 bwMode="auto">
          <a:xfrm>
            <a:off x="179512" y="188640"/>
            <a:ext cx="7704137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dirty="0">
                <a:solidFill>
                  <a:schemeClr val="tx1"/>
                </a:solidFill>
              </a:rPr>
              <a:t>클래스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907704" y="2598003"/>
            <a:ext cx="322395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ko-KR" dirty="0">
                <a:solidFill>
                  <a:srgbClr val="8888FF"/>
                </a:solidFill>
                <a:latin typeface="Consolas"/>
              </a:rPr>
              <a:t>&gt;&gt;&gt; </a:t>
            </a:r>
            <a:r>
              <a:rPr lang="en-US" altLang="ko-KR" b="1" dirty="0">
                <a:solidFill>
                  <a:srgbClr val="000000"/>
                </a:solidFill>
                <a:latin typeface="Consolas"/>
              </a:rPr>
              <a:t>class</a:t>
            </a:r>
            <a:r>
              <a:rPr lang="en-US" altLang="ko-KR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b="1" dirty="0" err="1">
                <a:solidFill>
                  <a:srgbClr val="880000"/>
                </a:solidFill>
                <a:latin typeface="Consolas"/>
              </a:rPr>
              <a:t>UnLuckyChild</a:t>
            </a:r>
            <a:r>
              <a:rPr lang="en-US" altLang="ko-KR" dirty="0">
                <a:solidFill>
                  <a:srgbClr val="000000"/>
                </a:solidFill>
                <a:latin typeface="Consolas"/>
              </a:rPr>
              <a:t>: </a:t>
            </a:r>
          </a:p>
          <a:p>
            <a:pPr algn="l"/>
            <a:r>
              <a:rPr lang="en-US" altLang="ko-KR" b="1" dirty="0">
                <a:solidFill>
                  <a:srgbClr val="000000"/>
                </a:solidFill>
                <a:latin typeface="Consolas"/>
              </a:rPr>
              <a:t>pass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907704" y="3717031"/>
            <a:ext cx="619268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ko-KR" dirty="0">
                <a:solidFill>
                  <a:srgbClr val="000000"/>
                </a:solidFill>
                <a:latin typeface="Consolas"/>
              </a:rPr>
              <a:t>&gt;&gt;&gt; child2 = </a:t>
            </a:r>
            <a:r>
              <a:rPr lang="en-US" altLang="ko-KR" dirty="0" err="1">
                <a:solidFill>
                  <a:srgbClr val="000000"/>
                </a:solidFill>
                <a:latin typeface="Consolas"/>
              </a:rPr>
              <a:t>UnLuckyChild</a:t>
            </a:r>
            <a:r>
              <a:rPr lang="en-US" altLang="ko-KR" dirty="0">
                <a:solidFill>
                  <a:srgbClr val="000000"/>
                </a:solidFill>
                <a:latin typeface="Consolas"/>
              </a:rPr>
              <a:t>() </a:t>
            </a:r>
          </a:p>
          <a:p>
            <a:pPr algn="l"/>
            <a:r>
              <a:rPr lang="en-US" altLang="ko-KR" dirty="0">
                <a:solidFill>
                  <a:srgbClr val="000000"/>
                </a:solidFill>
                <a:latin typeface="Consolas"/>
              </a:rPr>
              <a:t>&gt;&gt;&gt; child2.can_sing() </a:t>
            </a:r>
          </a:p>
          <a:p>
            <a:pPr algn="l"/>
            <a:endParaRPr lang="en-US" altLang="ko-KR" dirty="0">
              <a:solidFill>
                <a:srgbClr val="000000"/>
              </a:solidFill>
              <a:latin typeface="Consolas"/>
            </a:endParaRPr>
          </a:p>
          <a:p>
            <a:pPr algn="l"/>
            <a:r>
              <a:rPr lang="en-US" altLang="ko-KR" sz="1400" dirty="0" err="1">
                <a:solidFill>
                  <a:srgbClr val="000000"/>
                </a:solidFill>
                <a:latin typeface="Consolas"/>
              </a:rPr>
              <a:t>Traceback</a:t>
            </a:r>
            <a:r>
              <a:rPr lang="en-US" altLang="ko-KR" sz="1400" dirty="0">
                <a:solidFill>
                  <a:srgbClr val="000000"/>
                </a:solidFill>
                <a:latin typeface="Consolas"/>
              </a:rPr>
              <a:t> (most recent </a:t>
            </a:r>
            <a:r>
              <a:rPr lang="en-US" altLang="ko-KR" sz="1400" b="1" dirty="0">
                <a:solidFill>
                  <a:srgbClr val="000000"/>
                </a:solidFill>
                <a:latin typeface="Consolas"/>
              </a:rPr>
              <a:t>call</a:t>
            </a:r>
            <a:r>
              <a:rPr lang="en-US" altLang="ko-KR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400" b="1" dirty="0">
                <a:solidFill>
                  <a:srgbClr val="000000"/>
                </a:solidFill>
                <a:latin typeface="Consolas"/>
              </a:rPr>
              <a:t>last</a:t>
            </a:r>
            <a:r>
              <a:rPr lang="en-US" altLang="ko-KR" sz="1400" dirty="0">
                <a:solidFill>
                  <a:srgbClr val="000000"/>
                </a:solidFill>
                <a:latin typeface="Consolas"/>
              </a:rPr>
              <a:t>): File </a:t>
            </a:r>
            <a:r>
              <a:rPr lang="en-US" altLang="ko-KR" sz="1400" dirty="0">
                <a:solidFill>
                  <a:srgbClr val="880000"/>
                </a:solidFill>
                <a:latin typeface="Consolas"/>
              </a:rPr>
              <a:t>"&lt;pyshell#53&gt;"</a:t>
            </a:r>
            <a:r>
              <a:rPr lang="en-US" altLang="ko-KR" sz="1400" dirty="0">
                <a:solidFill>
                  <a:srgbClr val="000000"/>
                </a:solidFill>
                <a:latin typeface="Consolas"/>
              </a:rPr>
              <a:t>, line </a:t>
            </a:r>
            <a:r>
              <a:rPr lang="en-US" altLang="ko-KR" sz="1400" dirty="0">
                <a:solidFill>
                  <a:srgbClr val="008800"/>
                </a:solidFill>
                <a:latin typeface="Consolas"/>
              </a:rPr>
              <a:t>1</a:t>
            </a:r>
            <a:r>
              <a:rPr lang="en-US" altLang="ko-KR" sz="14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altLang="ko-KR" sz="1400" b="1" dirty="0">
                <a:solidFill>
                  <a:srgbClr val="000000"/>
                </a:solidFill>
                <a:latin typeface="Consolas"/>
              </a:rPr>
              <a:t>in</a:t>
            </a:r>
            <a:r>
              <a:rPr lang="en-US" altLang="ko-KR" sz="1400" dirty="0">
                <a:solidFill>
                  <a:srgbClr val="000000"/>
                </a:solidFill>
                <a:latin typeface="Consolas"/>
              </a:rPr>
              <a:t> &lt;</a:t>
            </a:r>
            <a:r>
              <a:rPr lang="en-US" altLang="ko-KR" sz="1400" b="1" dirty="0">
                <a:solidFill>
                  <a:srgbClr val="000000"/>
                </a:solidFill>
                <a:latin typeface="Consolas"/>
              </a:rPr>
              <a:t>module</a:t>
            </a:r>
            <a:r>
              <a:rPr lang="en-US" altLang="ko-KR" sz="1400" dirty="0">
                <a:solidFill>
                  <a:srgbClr val="000000"/>
                </a:solidFill>
                <a:latin typeface="Consolas"/>
              </a:rPr>
              <a:t>&gt; child2.can_sing() </a:t>
            </a:r>
            <a:r>
              <a:rPr lang="en-US" altLang="ko-KR" sz="1400" dirty="0" err="1">
                <a:solidFill>
                  <a:srgbClr val="000000"/>
                </a:solidFill>
                <a:latin typeface="Consolas"/>
              </a:rPr>
              <a:t>AttributeError</a:t>
            </a:r>
            <a:r>
              <a:rPr lang="en-US" altLang="ko-KR" sz="1400" dirty="0">
                <a:solidFill>
                  <a:srgbClr val="000000"/>
                </a:solidFill>
                <a:latin typeface="Consolas"/>
              </a:rPr>
              <a:t>: </a:t>
            </a:r>
            <a:r>
              <a:rPr lang="en-US" altLang="ko-KR" sz="1400" dirty="0">
                <a:solidFill>
                  <a:srgbClr val="880000"/>
                </a:solidFill>
                <a:latin typeface="Consolas"/>
              </a:rPr>
              <a:t>'</a:t>
            </a:r>
            <a:r>
              <a:rPr lang="en-US" altLang="ko-KR" sz="1400" dirty="0" err="1">
                <a:solidFill>
                  <a:srgbClr val="880000"/>
                </a:solidFill>
                <a:latin typeface="Consolas"/>
              </a:rPr>
              <a:t>UnLuckyChild</a:t>
            </a:r>
            <a:r>
              <a:rPr lang="en-US" altLang="ko-KR" sz="1400" dirty="0">
                <a:solidFill>
                  <a:srgbClr val="880000"/>
                </a:solidFill>
                <a:latin typeface="Consolas"/>
              </a:rPr>
              <a:t>'</a:t>
            </a:r>
            <a:r>
              <a:rPr lang="en-US" altLang="ko-KR" sz="1400" dirty="0">
                <a:solidFill>
                  <a:srgbClr val="000000"/>
                </a:solidFill>
                <a:latin typeface="Consolas"/>
              </a:rPr>
              <a:t> object has </a:t>
            </a:r>
            <a:r>
              <a:rPr lang="en-US" altLang="ko-KR" sz="1400" b="1" dirty="0">
                <a:solidFill>
                  <a:srgbClr val="000000"/>
                </a:solidFill>
                <a:latin typeface="Consolas"/>
              </a:rPr>
              <a:t>no</a:t>
            </a:r>
            <a:r>
              <a:rPr lang="en-US" altLang="ko-KR" sz="1400" dirty="0">
                <a:solidFill>
                  <a:srgbClr val="000000"/>
                </a:solidFill>
                <a:latin typeface="Consolas"/>
              </a:rPr>
              <a:t> attribute </a:t>
            </a:r>
            <a:r>
              <a:rPr lang="en-US" altLang="ko-KR" sz="1400" dirty="0">
                <a:solidFill>
                  <a:srgbClr val="880000"/>
                </a:solidFill>
                <a:latin typeface="Consolas"/>
              </a:rPr>
              <a:t>'</a:t>
            </a:r>
            <a:r>
              <a:rPr lang="en-US" altLang="ko-KR" sz="1400" dirty="0" err="1">
                <a:solidFill>
                  <a:srgbClr val="880000"/>
                </a:solidFill>
                <a:latin typeface="Consolas"/>
              </a:rPr>
              <a:t>can_sing</a:t>
            </a:r>
            <a:r>
              <a:rPr lang="en-US" altLang="ko-KR" sz="1400" dirty="0">
                <a:solidFill>
                  <a:srgbClr val="880000"/>
                </a:solidFill>
                <a:latin typeface="Consolas"/>
              </a:rPr>
              <a:t>'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05993812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 bwMode="auto">
          <a:xfrm>
            <a:off x="179512" y="188640"/>
            <a:ext cx="7704137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dirty="0">
                <a:solidFill>
                  <a:schemeClr val="tx1"/>
                </a:solidFill>
              </a:rPr>
              <a:t>클래스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520280" y="2276872"/>
            <a:ext cx="399593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ko-KR" b="1" dirty="0">
                <a:solidFill>
                  <a:srgbClr val="000000"/>
                </a:solidFill>
                <a:latin typeface="Consolas"/>
              </a:rPr>
              <a:t>class</a:t>
            </a:r>
            <a:r>
              <a:rPr lang="en-US" altLang="ko-KR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b="1" dirty="0">
                <a:solidFill>
                  <a:srgbClr val="880000"/>
                </a:solidFill>
                <a:latin typeface="Consolas"/>
              </a:rPr>
              <a:t>LuckyChild2</a:t>
            </a:r>
            <a:r>
              <a:rPr lang="en-US" altLang="ko-KR" dirty="0">
                <a:solidFill>
                  <a:srgbClr val="000000"/>
                </a:solidFill>
                <a:latin typeface="Consolas"/>
              </a:rPr>
              <a:t>(Parent): </a:t>
            </a:r>
          </a:p>
          <a:p>
            <a:pPr algn="l"/>
            <a:r>
              <a:rPr lang="en-US" altLang="ko-KR" b="1" dirty="0">
                <a:solidFill>
                  <a:srgbClr val="000000"/>
                </a:solidFill>
                <a:latin typeface="Consolas"/>
              </a:rPr>
              <a:t>   </a:t>
            </a:r>
            <a:r>
              <a:rPr lang="en-US" altLang="ko-KR" b="1" dirty="0" err="1">
                <a:solidFill>
                  <a:srgbClr val="000000"/>
                </a:solidFill>
                <a:latin typeface="Consolas"/>
              </a:rPr>
              <a:t>def</a:t>
            </a:r>
            <a:r>
              <a:rPr lang="en-US" altLang="ko-KR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b="1" dirty="0" err="1">
                <a:solidFill>
                  <a:srgbClr val="880000"/>
                </a:solidFill>
                <a:latin typeface="Consolas"/>
              </a:rPr>
              <a:t>can_dance</a:t>
            </a:r>
            <a:r>
              <a:rPr lang="en-US" altLang="ko-KR" dirty="0">
                <a:solidFill>
                  <a:srgbClr val="000000"/>
                </a:solidFill>
                <a:latin typeface="Consolas"/>
              </a:rPr>
              <a:t>(self):</a:t>
            </a:r>
          </a:p>
          <a:p>
            <a:pPr algn="l"/>
            <a:r>
              <a:rPr lang="en-US" altLang="ko-KR" dirty="0">
                <a:solidFill>
                  <a:srgbClr val="000000"/>
                </a:solidFill>
                <a:latin typeface="Consolas"/>
              </a:rPr>
              <a:t>	print(</a:t>
            </a:r>
            <a:r>
              <a:rPr lang="en-US" altLang="ko-KR" dirty="0">
                <a:solidFill>
                  <a:srgbClr val="880000"/>
                </a:solidFill>
                <a:latin typeface="Consolas"/>
              </a:rPr>
              <a:t>"Shuffle Dance"</a:t>
            </a:r>
            <a:r>
              <a:rPr lang="en-US" altLang="ko-KR" dirty="0">
                <a:solidFill>
                  <a:srgbClr val="000000"/>
                </a:solidFill>
                <a:latin typeface="Consolas"/>
              </a:rPr>
              <a:t>)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2520280" y="3501008"/>
            <a:ext cx="399593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ko-KR" dirty="0">
                <a:solidFill>
                  <a:srgbClr val="8888FF"/>
                </a:solidFill>
                <a:latin typeface="Consolas"/>
              </a:rPr>
              <a:t>&gt;&gt;&gt; </a:t>
            </a:r>
            <a:r>
              <a:rPr lang="en-US" altLang="ko-KR" dirty="0">
                <a:solidFill>
                  <a:srgbClr val="000000"/>
                </a:solidFill>
                <a:latin typeface="Consolas"/>
              </a:rPr>
              <a:t>child2 = LuckyChild2()</a:t>
            </a:r>
          </a:p>
          <a:p>
            <a:pPr algn="l"/>
            <a:r>
              <a:rPr lang="en-US" altLang="ko-KR" dirty="0">
                <a:solidFill>
                  <a:srgbClr val="000000"/>
                </a:solidFill>
                <a:latin typeface="Consolas"/>
              </a:rPr>
              <a:t> </a:t>
            </a:r>
          </a:p>
          <a:p>
            <a:pPr algn="l"/>
            <a:r>
              <a:rPr lang="en-US" altLang="ko-KR" dirty="0">
                <a:solidFill>
                  <a:srgbClr val="8888FF"/>
                </a:solidFill>
                <a:latin typeface="Consolas"/>
              </a:rPr>
              <a:t>&gt;&gt;&gt; </a:t>
            </a:r>
            <a:r>
              <a:rPr lang="en-US" altLang="ko-KR" dirty="0">
                <a:solidFill>
                  <a:srgbClr val="000000"/>
                </a:solidFill>
                <a:latin typeface="Consolas"/>
              </a:rPr>
              <a:t>child2.can_sing() </a:t>
            </a:r>
          </a:p>
          <a:p>
            <a:pPr algn="l"/>
            <a:r>
              <a:rPr lang="en-US" altLang="ko-KR" dirty="0">
                <a:solidFill>
                  <a:srgbClr val="000000"/>
                </a:solidFill>
                <a:latin typeface="Consolas"/>
              </a:rPr>
              <a:t>Sing a song </a:t>
            </a:r>
          </a:p>
          <a:p>
            <a:pPr algn="l"/>
            <a:r>
              <a:rPr lang="en-US" altLang="ko-KR" dirty="0">
                <a:solidFill>
                  <a:srgbClr val="8888FF"/>
                </a:solidFill>
                <a:latin typeface="Consolas"/>
              </a:rPr>
              <a:t>&gt;&gt;&gt; </a:t>
            </a:r>
            <a:r>
              <a:rPr lang="en-US" altLang="ko-KR" dirty="0">
                <a:solidFill>
                  <a:srgbClr val="000000"/>
                </a:solidFill>
                <a:latin typeface="Consolas"/>
              </a:rPr>
              <a:t>child2.can_dance() </a:t>
            </a:r>
          </a:p>
          <a:p>
            <a:pPr algn="l"/>
            <a:r>
              <a:rPr lang="en-US" altLang="ko-KR" dirty="0">
                <a:solidFill>
                  <a:srgbClr val="000000"/>
                </a:solidFill>
                <a:latin typeface="Consolas"/>
              </a:rPr>
              <a:t>Shuffle Dance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5979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 bwMode="auto">
          <a:xfrm>
            <a:off x="179512" y="188640"/>
            <a:ext cx="7704137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>
                <a:solidFill>
                  <a:srgbClr val="7E040B"/>
                </a:solidFill>
              </a:rPr>
              <a:t>2.</a:t>
            </a:r>
            <a:r>
              <a:rPr lang="en-US" altLang="ko-KR">
                <a:solidFill>
                  <a:schemeClr val="tx1"/>
                </a:solidFill>
              </a:rPr>
              <a:t> </a:t>
            </a:r>
            <a:r>
              <a:rPr lang="ko-KR" altLang="en-US">
                <a:solidFill>
                  <a:schemeClr val="tx1"/>
                </a:solidFill>
              </a:rPr>
              <a:t>객체 지향 프로그래밍과 클래스 작성하기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51520" y="1052736"/>
            <a:ext cx="8352928" cy="4896544"/>
          </a:xfrm>
        </p:spPr>
        <p:txBody>
          <a:bodyPr/>
          <a:lstStyle/>
          <a:p>
            <a:pPr latinLnBrk="0">
              <a:lnSpc>
                <a:spcPct val="150000"/>
              </a:lnSpc>
              <a:buClr>
                <a:srgbClr val="404447"/>
              </a:buClr>
              <a:buSzPct val="80000"/>
              <a:buFont typeface="Wingdings" panose="05000000000000000000" pitchFamily="2" charset="2"/>
              <a:buChar char="u"/>
              <a:defRPr/>
            </a:pPr>
            <a:r>
              <a:rPr lang="ko-KR" altLang="en-US" sz="2400" b="1">
                <a:solidFill>
                  <a:srgbClr val="7E040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예제 </a:t>
            </a:r>
            <a:r>
              <a:rPr lang="en-US" altLang="ko-KR" sz="2400" b="1">
                <a:solidFill>
                  <a:srgbClr val="7E040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강아지를 코드로 표현하기</a:t>
            </a:r>
            <a:endParaRPr lang="en-US" altLang="ko-KR" sz="24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latinLnBrk="0">
              <a:lnSpc>
                <a:spcPct val="150000"/>
              </a:lnSpc>
              <a:buClr>
                <a:srgbClr val="404447"/>
              </a:buClr>
              <a:buSzPct val="80000"/>
              <a:buFont typeface="Wingdings" panose="05000000000000000000" pitchFamily="2" charset="2"/>
              <a:buChar char="§"/>
              <a:defRPr/>
            </a:pPr>
            <a:r>
              <a:rPr lang="ko-KR" altLang="en-US"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강아지가 가지고 있는 속성 </a:t>
            </a:r>
            <a:r>
              <a:rPr lang="en-US" altLang="ko-KR"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(attribute)</a:t>
            </a:r>
          </a:p>
          <a:p>
            <a:pPr lvl="2" latinLnBrk="0">
              <a:buClr>
                <a:srgbClr val="404447"/>
              </a:buClr>
              <a:buSzPct val="80000"/>
              <a:buFontTx/>
              <a:buChar char="-"/>
              <a:defRPr/>
            </a:pPr>
            <a:r>
              <a:rPr lang="ko-KR" altLang="en-US" sz="20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이름</a:t>
            </a:r>
            <a:endParaRPr lang="en-US" altLang="ko-KR" sz="20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 latinLnBrk="0">
              <a:buClr>
                <a:srgbClr val="404447"/>
              </a:buClr>
              <a:buSzPct val="80000"/>
              <a:buFontTx/>
              <a:buChar char="-"/>
              <a:defRPr/>
            </a:pPr>
            <a:r>
              <a:rPr lang="ko-KR" altLang="en-US" sz="20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기분</a:t>
            </a:r>
            <a:endParaRPr lang="en-US" altLang="ko-KR" sz="20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latinLnBrk="0">
              <a:lnSpc>
                <a:spcPct val="150000"/>
              </a:lnSpc>
              <a:buClr>
                <a:srgbClr val="404447"/>
              </a:buClr>
              <a:buSzPct val="80000"/>
              <a:buFont typeface="Wingdings" panose="05000000000000000000" pitchFamily="2" charset="2"/>
              <a:buChar char="§"/>
              <a:defRPr/>
            </a:pPr>
            <a:r>
              <a:rPr lang="ko-KR" altLang="en-US"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강아지가 가지고 있는 기능 </a:t>
            </a:r>
            <a:r>
              <a:rPr lang="en-US" altLang="ko-KR"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(method)</a:t>
            </a:r>
            <a:r>
              <a:rPr lang="ko-KR" altLang="en-US"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22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 latinLnBrk="0">
              <a:buClr>
                <a:srgbClr val="404447"/>
              </a:buClr>
              <a:buSzPct val="80000"/>
              <a:buFontTx/>
              <a:buChar char="-"/>
              <a:defRPr/>
            </a:pPr>
            <a:r>
              <a:rPr lang="ko-KR" altLang="en-US" sz="20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멍멍짖기 </a:t>
            </a:r>
            <a:r>
              <a:rPr lang="en-US" altLang="ko-KR" sz="20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(bark)</a:t>
            </a:r>
          </a:p>
          <a:p>
            <a:pPr lvl="2" latinLnBrk="0">
              <a:buClr>
                <a:srgbClr val="404447"/>
              </a:buClr>
              <a:buSzPct val="80000"/>
              <a:buFontTx/>
              <a:buChar char="-"/>
              <a:defRPr/>
            </a:pPr>
            <a:r>
              <a:rPr lang="ko-KR" altLang="en-US" sz="20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꼬리흔들기</a:t>
            </a:r>
            <a:endParaRPr lang="en-US" altLang="ko-KR" sz="20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14400" lvl="2" indent="0" latinLnBrk="0">
              <a:buClr>
                <a:srgbClr val="404447"/>
              </a:buClr>
              <a:buSzPct val="80000"/>
              <a:buNone/>
              <a:defRPr/>
            </a:pPr>
            <a:endParaRPr lang="en-US" altLang="ko-KR" sz="20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7E3D9E-B143-450D-B523-FFA19F16DCA1}" type="slidenum">
              <a:rPr lang="en-US" altLang="ko-KR" smtClean="0">
                <a:solidFill>
                  <a:schemeClr val="tx1"/>
                </a:solidFill>
              </a:rPr>
              <a:pPr/>
              <a:t>8</a:t>
            </a:fld>
            <a:endParaRPr lang="en-US" altLang="ko-K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498520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 bwMode="auto">
          <a:xfrm>
            <a:off x="179512" y="188640"/>
            <a:ext cx="7704137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dirty="0">
                <a:solidFill>
                  <a:schemeClr val="tx1"/>
                </a:solidFill>
              </a:rPr>
              <a:t>클래스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763688" y="1700808"/>
            <a:ext cx="5742384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ko-KR" sz="1400" b="1" dirty="0">
                <a:solidFill>
                  <a:srgbClr val="000000"/>
                </a:solidFill>
                <a:latin typeface="Consolas"/>
              </a:rPr>
              <a:t>class</a:t>
            </a:r>
            <a:r>
              <a:rPr lang="en-US" altLang="ko-KR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400" b="1" dirty="0" err="1">
                <a:solidFill>
                  <a:srgbClr val="880000"/>
                </a:solidFill>
                <a:latin typeface="Consolas"/>
              </a:rPr>
              <a:t>FourCal</a:t>
            </a:r>
            <a:r>
              <a:rPr lang="en-US" altLang="ko-KR" sz="1400" dirty="0">
                <a:solidFill>
                  <a:srgbClr val="000000"/>
                </a:solidFill>
                <a:latin typeface="Consolas"/>
              </a:rPr>
              <a:t>: </a:t>
            </a:r>
            <a:r>
              <a:rPr lang="en-US" altLang="ko-KR" sz="1400" dirty="0">
                <a:solidFill>
                  <a:srgbClr val="8888FF"/>
                </a:solidFill>
                <a:latin typeface="Consolas"/>
              </a:rPr>
              <a:t>... </a:t>
            </a:r>
          </a:p>
          <a:p>
            <a:pPr algn="l"/>
            <a:endParaRPr lang="en-US" altLang="ko-KR" sz="1400" dirty="0">
              <a:solidFill>
                <a:srgbClr val="8888FF"/>
              </a:solidFill>
              <a:latin typeface="Consolas"/>
            </a:endParaRPr>
          </a:p>
          <a:p>
            <a:pPr algn="l"/>
            <a:r>
              <a:rPr lang="en-US" altLang="ko-KR" sz="1400" b="1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altLang="ko-KR" sz="1400" b="1" dirty="0" err="1">
                <a:solidFill>
                  <a:srgbClr val="000000"/>
                </a:solidFill>
                <a:latin typeface="Consolas"/>
              </a:rPr>
              <a:t>def</a:t>
            </a:r>
            <a:r>
              <a:rPr lang="en-US" altLang="ko-KR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400" b="1" dirty="0" err="1">
                <a:solidFill>
                  <a:srgbClr val="880000"/>
                </a:solidFill>
                <a:latin typeface="Consolas"/>
              </a:rPr>
              <a:t>setdata</a:t>
            </a:r>
            <a:r>
              <a:rPr lang="en-US" altLang="ko-KR" sz="1400" dirty="0">
                <a:solidFill>
                  <a:srgbClr val="000000"/>
                </a:solidFill>
                <a:latin typeface="Consolas"/>
              </a:rPr>
              <a:t>(self, first, second): </a:t>
            </a:r>
            <a:r>
              <a:rPr lang="en-US" altLang="ko-KR" sz="1400" dirty="0">
                <a:solidFill>
                  <a:srgbClr val="8888FF"/>
                </a:solidFill>
                <a:latin typeface="Consolas"/>
              </a:rPr>
              <a:t>...  	</a:t>
            </a:r>
          </a:p>
          <a:p>
            <a:pPr algn="l"/>
            <a:r>
              <a:rPr lang="en-US" altLang="ko-KR" sz="1400" dirty="0">
                <a:solidFill>
                  <a:srgbClr val="8888FF"/>
                </a:solidFill>
                <a:latin typeface="Consolas"/>
              </a:rPr>
              <a:t>	</a:t>
            </a:r>
            <a:r>
              <a:rPr lang="en-US" altLang="ko-KR" sz="1400" dirty="0" err="1">
                <a:solidFill>
                  <a:srgbClr val="000000"/>
                </a:solidFill>
                <a:latin typeface="Consolas"/>
              </a:rPr>
              <a:t>self.first</a:t>
            </a:r>
            <a:r>
              <a:rPr lang="en-US" altLang="ko-KR" sz="1400" dirty="0">
                <a:solidFill>
                  <a:srgbClr val="000000"/>
                </a:solidFill>
                <a:latin typeface="Consolas"/>
              </a:rPr>
              <a:t> = first </a:t>
            </a:r>
            <a:r>
              <a:rPr lang="en-US" altLang="ko-KR" sz="1400" dirty="0">
                <a:solidFill>
                  <a:srgbClr val="8888FF"/>
                </a:solidFill>
                <a:latin typeface="Consolas"/>
              </a:rPr>
              <a:t>... </a:t>
            </a:r>
          </a:p>
          <a:p>
            <a:pPr algn="l"/>
            <a:r>
              <a:rPr lang="en-US" altLang="ko-KR" sz="1400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altLang="ko-KR" sz="1400" dirty="0" err="1">
                <a:solidFill>
                  <a:srgbClr val="000000"/>
                </a:solidFill>
                <a:latin typeface="Consolas"/>
              </a:rPr>
              <a:t>self.second</a:t>
            </a:r>
            <a:r>
              <a:rPr lang="en-US" altLang="ko-KR" sz="1400" dirty="0">
                <a:solidFill>
                  <a:srgbClr val="000000"/>
                </a:solidFill>
                <a:latin typeface="Consolas"/>
              </a:rPr>
              <a:t> = second </a:t>
            </a:r>
            <a:r>
              <a:rPr lang="en-US" altLang="ko-KR" sz="1400" dirty="0">
                <a:solidFill>
                  <a:srgbClr val="8888FF"/>
                </a:solidFill>
                <a:latin typeface="Consolas"/>
              </a:rPr>
              <a:t>... </a:t>
            </a:r>
          </a:p>
          <a:p>
            <a:pPr algn="l"/>
            <a:endParaRPr lang="en-US" altLang="ko-KR" sz="1400" dirty="0">
              <a:solidFill>
                <a:srgbClr val="8888FF"/>
              </a:solidFill>
              <a:latin typeface="Consolas"/>
            </a:endParaRPr>
          </a:p>
          <a:p>
            <a:pPr algn="l"/>
            <a:r>
              <a:rPr lang="en-US" altLang="ko-KR" sz="1400" b="1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altLang="ko-KR" sz="1400" b="1" dirty="0" err="1">
                <a:solidFill>
                  <a:srgbClr val="000000"/>
                </a:solidFill>
                <a:latin typeface="Consolas"/>
              </a:rPr>
              <a:t>def</a:t>
            </a:r>
            <a:r>
              <a:rPr lang="en-US" altLang="ko-KR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400" b="1" dirty="0">
                <a:solidFill>
                  <a:srgbClr val="880000"/>
                </a:solidFill>
                <a:latin typeface="Consolas"/>
              </a:rPr>
              <a:t>sum</a:t>
            </a:r>
            <a:r>
              <a:rPr lang="en-US" altLang="ko-KR" sz="1400" dirty="0">
                <a:solidFill>
                  <a:srgbClr val="000000"/>
                </a:solidFill>
                <a:latin typeface="Consolas"/>
              </a:rPr>
              <a:t>(self): </a:t>
            </a:r>
            <a:r>
              <a:rPr lang="en-US" altLang="ko-KR" sz="1400" dirty="0">
                <a:solidFill>
                  <a:srgbClr val="8888FF"/>
                </a:solidFill>
                <a:latin typeface="Consolas"/>
              </a:rPr>
              <a:t>... </a:t>
            </a:r>
          </a:p>
          <a:p>
            <a:pPr algn="l"/>
            <a:r>
              <a:rPr lang="en-US" altLang="ko-KR" sz="1400" dirty="0">
                <a:solidFill>
                  <a:srgbClr val="000000"/>
                </a:solidFill>
                <a:latin typeface="Consolas"/>
              </a:rPr>
              <a:t>	result = </a:t>
            </a:r>
            <a:r>
              <a:rPr lang="en-US" altLang="ko-KR" sz="1400" dirty="0" err="1">
                <a:solidFill>
                  <a:srgbClr val="000000"/>
                </a:solidFill>
                <a:latin typeface="Consolas"/>
              </a:rPr>
              <a:t>self.first</a:t>
            </a:r>
            <a:r>
              <a:rPr lang="en-US" altLang="ko-KR" sz="1400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en-US" altLang="ko-KR" sz="1400" dirty="0" err="1">
                <a:solidFill>
                  <a:srgbClr val="000000"/>
                </a:solidFill>
                <a:latin typeface="Consolas"/>
              </a:rPr>
              <a:t>self.second</a:t>
            </a:r>
            <a:r>
              <a:rPr lang="en-US" altLang="ko-KR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400" dirty="0">
                <a:solidFill>
                  <a:srgbClr val="8888FF"/>
                </a:solidFill>
                <a:latin typeface="Consolas"/>
              </a:rPr>
              <a:t>... </a:t>
            </a:r>
          </a:p>
          <a:p>
            <a:pPr algn="l"/>
            <a:r>
              <a:rPr lang="en-US" altLang="ko-KR" sz="1400" b="1" dirty="0">
                <a:solidFill>
                  <a:srgbClr val="000000"/>
                </a:solidFill>
                <a:latin typeface="Consolas"/>
              </a:rPr>
              <a:t>	return</a:t>
            </a:r>
            <a:r>
              <a:rPr lang="en-US" altLang="ko-KR" sz="1400" dirty="0">
                <a:solidFill>
                  <a:srgbClr val="000000"/>
                </a:solidFill>
                <a:latin typeface="Consolas"/>
              </a:rPr>
              <a:t> result </a:t>
            </a:r>
            <a:r>
              <a:rPr lang="en-US" altLang="ko-KR" sz="1400" dirty="0">
                <a:solidFill>
                  <a:srgbClr val="8888FF"/>
                </a:solidFill>
                <a:latin typeface="Consolas"/>
              </a:rPr>
              <a:t>... </a:t>
            </a:r>
          </a:p>
          <a:p>
            <a:pPr algn="l"/>
            <a:endParaRPr lang="en-US" altLang="ko-KR" sz="1400" dirty="0">
              <a:solidFill>
                <a:srgbClr val="8888FF"/>
              </a:solidFill>
              <a:latin typeface="Consolas"/>
            </a:endParaRPr>
          </a:p>
          <a:p>
            <a:pPr algn="l"/>
            <a:r>
              <a:rPr lang="en-US" altLang="ko-KR" sz="1400" b="1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altLang="ko-KR" sz="1400" b="1" dirty="0" err="1">
                <a:solidFill>
                  <a:srgbClr val="000000"/>
                </a:solidFill>
                <a:latin typeface="Consolas"/>
              </a:rPr>
              <a:t>def</a:t>
            </a:r>
            <a:r>
              <a:rPr lang="en-US" altLang="ko-KR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400" b="1" dirty="0" err="1">
                <a:solidFill>
                  <a:srgbClr val="880000"/>
                </a:solidFill>
                <a:latin typeface="Consolas"/>
              </a:rPr>
              <a:t>mul</a:t>
            </a:r>
            <a:r>
              <a:rPr lang="en-US" altLang="ko-KR" sz="1400" dirty="0">
                <a:solidFill>
                  <a:srgbClr val="000000"/>
                </a:solidFill>
                <a:latin typeface="Consolas"/>
              </a:rPr>
              <a:t>(self): </a:t>
            </a:r>
            <a:r>
              <a:rPr lang="en-US" altLang="ko-KR" sz="1400" dirty="0">
                <a:solidFill>
                  <a:srgbClr val="8888FF"/>
                </a:solidFill>
                <a:latin typeface="Consolas"/>
              </a:rPr>
              <a:t>... </a:t>
            </a:r>
          </a:p>
          <a:p>
            <a:pPr algn="l"/>
            <a:r>
              <a:rPr lang="en-US" altLang="ko-KR" sz="1400" dirty="0">
                <a:solidFill>
                  <a:srgbClr val="000000"/>
                </a:solidFill>
                <a:latin typeface="Consolas"/>
              </a:rPr>
              <a:t>	result = </a:t>
            </a:r>
            <a:r>
              <a:rPr lang="en-US" altLang="ko-KR" sz="1400" dirty="0" err="1">
                <a:solidFill>
                  <a:srgbClr val="000000"/>
                </a:solidFill>
                <a:latin typeface="Consolas"/>
              </a:rPr>
              <a:t>self.first</a:t>
            </a:r>
            <a:r>
              <a:rPr lang="en-US" altLang="ko-KR" sz="1400" dirty="0">
                <a:solidFill>
                  <a:srgbClr val="000000"/>
                </a:solidFill>
                <a:latin typeface="Consolas"/>
              </a:rPr>
              <a:t> * </a:t>
            </a:r>
            <a:r>
              <a:rPr lang="en-US" altLang="ko-KR" sz="1400" dirty="0" err="1">
                <a:solidFill>
                  <a:srgbClr val="000000"/>
                </a:solidFill>
                <a:latin typeface="Consolas"/>
              </a:rPr>
              <a:t>self.second</a:t>
            </a:r>
            <a:r>
              <a:rPr lang="en-US" altLang="ko-KR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400" dirty="0">
                <a:solidFill>
                  <a:srgbClr val="8888FF"/>
                </a:solidFill>
                <a:latin typeface="Consolas"/>
              </a:rPr>
              <a:t>... </a:t>
            </a:r>
          </a:p>
          <a:p>
            <a:pPr algn="l"/>
            <a:r>
              <a:rPr lang="en-US" altLang="ko-KR" sz="1400" b="1" dirty="0">
                <a:solidFill>
                  <a:srgbClr val="000000"/>
                </a:solidFill>
                <a:latin typeface="Consolas"/>
              </a:rPr>
              <a:t>	return</a:t>
            </a:r>
            <a:r>
              <a:rPr lang="en-US" altLang="ko-KR" sz="1400" dirty="0">
                <a:solidFill>
                  <a:srgbClr val="000000"/>
                </a:solidFill>
                <a:latin typeface="Consolas"/>
              </a:rPr>
              <a:t> result </a:t>
            </a:r>
            <a:r>
              <a:rPr lang="en-US" altLang="ko-KR" sz="1400" dirty="0">
                <a:solidFill>
                  <a:srgbClr val="8888FF"/>
                </a:solidFill>
                <a:latin typeface="Consolas"/>
              </a:rPr>
              <a:t>... </a:t>
            </a:r>
          </a:p>
          <a:p>
            <a:pPr algn="l"/>
            <a:endParaRPr lang="en-US" altLang="ko-KR" sz="1400" dirty="0">
              <a:solidFill>
                <a:srgbClr val="8888FF"/>
              </a:solidFill>
              <a:latin typeface="Consolas"/>
            </a:endParaRPr>
          </a:p>
          <a:p>
            <a:pPr algn="l"/>
            <a:r>
              <a:rPr lang="en-US" altLang="ko-KR" sz="1400" b="1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altLang="ko-KR" sz="1400" b="1" dirty="0" err="1">
                <a:solidFill>
                  <a:srgbClr val="000000"/>
                </a:solidFill>
                <a:latin typeface="Consolas"/>
              </a:rPr>
              <a:t>def</a:t>
            </a:r>
            <a:r>
              <a:rPr lang="en-US" altLang="ko-KR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400" b="1" dirty="0">
                <a:solidFill>
                  <a:srgbClr val="880000"/>
                </a:solidFill>
                <a:latin typeface="Consolas"/>
              </a:rPr>
              <a:t>sub</a:t>
            </a:r>
            <a:r>
              <a:rPr lang="en-US" altLang="ko-KR" sz="1400" dirty="0">
                <a:solidFill>
                  <a:srgbClr val="000000"/>
                </a:solidFill>
                <a:latin typeface="Consolas"/>
              </a:rPr>
              <a:t>(self): </a:t>
            </a:r>
            <a:r>
              <a:rPr lang="en-US" altLang="ko-KR" sz="1400" dirty="0">
                <a:solidFill>
                  <a:srgbClr val="8888FF"/>
                </a:solidFill>
                <a:latin typeface="Consolas"/>
              </a:rPr>
              <a:t>... </a:t>
            </a:r>
          </a:p>
          <a:p>
            <a:pPr algn="l"/>
            <a:r>
              <a:rPr lang="en-US" altLang="ko-KR" sz="1400" dirty="0">
                <a:solidFill>
                  <a:srgbClr val="000000"/>
                </a:solidFill>
                <a:latin typeface="Consolas"/>
              </a:rPr>
              <a:t>	result = </a:t>
            </a:r>
            <a:r>
              <a:rPr lang="en-US" altLang="ko-KR" sz="1400" dirty="0" err="1">
                <a:solidFill>
                  <a:srgbClr val="000000"/>
                </a:solidFill>
                <a:latin typeface="Consolas"/>
              </a:rPr>
              <a:t>self.first</a:t>
            </a:r>
            <a:r>
              <a:rPr lang="en-US" altLang="ko-KR" sz="1400" dirty="0">
                <a:solidFill>
                  <a:srgbClr val="000000"/>
                </a:solidFill>
                <a:latin typeface="Consolas"/>
              </a:rPr>
              <a:t> - </a:t>
            </a:r>
            <a:r>
              <a:rPr lang="en-US" altLang="ko-KR" sz="1400" dirty="0" err="1">
                <a:solidFill>
                  <a:srgbClr val="000000"/>
                </a:solidFill>
                <a:latin typeface="Consolas"/>
              </a:rPr>
              <a:t>self.second</a:t>
            </a:r>
            <a:r>
              <a:rPr lang="en-US" altLang="ko-KR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400" dirty="0">
                <a:solidFill>
                  <a:srgbClr val="8888FF"/>
                </a:solidFill>
                <a:latin typeface="Consolas"/>
              </a:rPr>
              <a:t>... </a:t>
            </a:r>
          </a:p>
          <a:p>
            <a:pPr algn="l"/>
            <a:r>
              <a:rPr lang="en-US" altLang="ko-KR" sz="1400" b="1" dirty="0">
                <a:solidFill>
                  <a:srgbClr val="000000"/>
                </a:solidFill>
                <a:latin typeface="Consolas"/>
              </a:rPr>
              <a:t>	return</a:t>
            </a:r>
            <a:r>
              <a:rPr lang="en-US" altLang="ko-KR" sz="1400" dirty="0">
                <a:solidFill>
                  <a:srgbClr val="000000"/>
                </a:solidFill>
                <a:latin typeface="Consolas"/>
              </a:rPr>
              <a:t> result </a:t>
            </a:r>
            <a:r>
              <a:rPr lang="en-US" altLang="ko-KR" sz="1400" dirty="0">
                <a:solidFill>
                  <a:srgbClr val="8888FF"/>
                </a:solidFill>
                <a:latin typeface="Consolas"/>
              </a:rPr>
              <a:t>... </a:t>
            </a:r>
          </a:p>
          <a:p>
            <a:pPr algn="l"/>
            <a:endParaRPr lang="en-US" altLang="ko-KR" sz="1400" dirty="0">
              <a:solidFill>
                <a:srgbClr val="8888FF"/>
              </a:solidFill>
              <a:latin typeface="Consolas"/>
            </a:endParaRPr>
          </a:p>
          <a:p>
            <a:pPr algn="l"/>
            <a:r>
              <a:rPr lang="en-US" altLang="ko-KR" sz="1400" b="1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altLang="ko-KR" sz="1400" b="1" dirty="0" err="1">
                <a:solidFill>
                  <a:srgbClr val="000000"/>
                </a:solidFill>
                <a:latin typeface="Consolas"/>
              </a:rPr>
              <a:t>def</a:t>
            </a:r>
            <a:r>
              <a:rPr lang="en-US" altLang="ko-KR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400" b="1" dirty="0">
                <a:solidFill>
                  <a:srgbClr val="880000"/>
                </a:solidFill>
                <a:latin typeface="Consolas"/>
              </a:rPr>
              <a:t>div</a:t>
            </a:r>
            <a:r>
              <a:rPr lang="en-US" altLang="ko-KR" sz="1400" dirty="0">
                <a:solidFill>
                  <a:srgbClr val="000000"/>
                </a:solidFill>
                <a:latin typeface="Consolas"/>
              </a:rPr>
              <a:t>(self): </a:t>
            </a:r>
            <a:r>
              <a:rPr lang="en-US" altLang="ko-KR" sz="1400" dirty="0">
                <a:solidFill>
                  <a:srgbClr val="8888FF"/>
                </a:solidFill>
                <a:latin typeface="Consolas"/>
              </a:rPr>
              <a:t>... </a:t>
            </a:r>
          </a:p>
          <a:p>
            <a:pPr algn="l"/>
            <a:r>
              <a:rPr lang="en-US" altLang="ko-KR" sz="1400" dirty="0">
                <a:solidFill>
                  <a:srgbClr val="000000"/>
                </a:solidFill>
                <a:latin typeface="Consolas"/>
              </a:rPr>
              <a:t>	result = </a:t>
            </a:r>
            <a:r>
              <a:rPr lang="en-US" altLang="ko-KR" sz="1400" dirty="0" err="1">
                <a:solidFill>
                  <a:srgbClr val="000000"/>
                </a:solidFill>
                <a:latin typeface="Consolas"/>
              </a:rPr>
              <a:t>self.first</a:t>
            </a:r>
            <a:r>
              <a:rPr lang="en-US" altLang="ko-KR" sz="1400" dirty="0">
                <a:solidFill>
                  <a:srgbClr val="000000"/>
                </a:solidFill>
                <a:latin typeface="Consolas"/>
              </a:rPr>
              <a:t> / </a:t>
            </a:r>
            <a:r>
              <a:rPr lang="en-US" altLang="ko-KR" sz="1400" dirty="0" err="1">
                <a:solidFill>
                  <a:srgbClr val="000000"/>
                </a:solidFill>
                <a:latin typeface="Consolas"/>
              </a:rPr>
              <a:t>self.second</a:t>
            </a:r>
            <a:r>
              <a:rPr lang="en-US" altLang="ko-KR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400" dirty="0">
                <a:solidFill>
                  <a:srgbClr val="8888FF"/>
                </a:solidFill>
                <a:latin typeface="Consolas"/>
              </a:rPr>
              <a:t>... </a:t>
            </a:r>
          </a:p>
          <a:p>
            <a:pPr algn="l"/>
            <a:r>
              <a:rPr lang="en-US" altLang="ko-KR" sz="1400" b="1" dirty="0">
                <a:solidFill>
                  <a:srgbClr val="000000"/>
                </a:solidFill>
                <a:latin typeface="Consolas"/>
              </a:rPr>
              <a:t>	return</a:t>
            </a:r>
            <a:r>
              <a:rPr lang="en-US" altLang="ko-KR" sz="1400" dirty="0">
                <a:solidFill>
                  <a:srgbClr val="000000"/>
                </a:solidFill>
                <a:latin typeface="Consolas"/>
              </a:rPr>
              <a:t> result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333025845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 bwMode="auto">
          <a:xfrm>
            <a:off x="179512" y="188640"/>
            <a:ext cx="7704137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dirty="0">
                <a:solidFill>
                  <a:schemeClr val="tx1"/>
                </a:solidFill>
              </a:rPr>
              <a:t>클래스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491880" y="1268760"/>
            <a:ext cx="2232248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ko-KR" sz="1400" dirty="0">
                <a:solidFill>
                  <a:srgbClr val="8888FF"/>
                </a:solidFill>
                <a:latin typeface="Consolas"/>
              </a:rPr>
              <a:t>&gt;&gt;&gt; </a:t>
            </a:r>
            <a:r>
              <a:rPr lang="en-US" altLang="ko-KR" sz="1400" dirty="0">
                <a:solidFill>
                  <a:srgbClr val="000000"/>
                </a:solidFill>
                <a:latin typeface="Consolas"/>
              </a:rPr>
              <a:t>a = </a:t>
            </a:r>
            <a:r>
              <a:rPr lang="en-US" altLang="ko-KR" sz="1400" dirty="0" err="1">
                <a:solidFill>
                  <a:srgbClr val="000000"/>
                </a:solidFill>
                <a:latin typeface="Consolas"/>
              </a:rPr>
              <a:t>FourCal</a:t>
            </a:r>
            <a:r>
              <a:rPr lang="en-US" altLang="ko-KR" sz="1400" dirty="0">
                <a:solidFill>
                  <a:srgbClr val="000000"/>
                </a:solidFill>
                <a:latin typeface="Consolas"/>
              </a:rPr>
              <a:t>() </a:t>
            </a:r>
          </a:p>
          <a:p>
            <a:pPr algn="l"/>
            <a:r>
              <a:rPr lang="en-US" altLang="ko-KR" sz="1400" dirty="0">
                <a:solidFill>
                  <a:srgbClr val="8888FF"/>
                </a:solidFill>
                <a:latin typeface="Consolas"/>
              </a:rPr>
              <a:t>&gt;&gt;&gt; </a:t>
            </a:r>
            <a:r>
              <a:rPr lang="en-US" altLang="ko-KR" sz="1400" dirty="0">
                <a:solidFill>
                  <a:srgbClr val="000000"/>
                </a:solidFill>
                <a:latin typeface="Consolas"/>
              </a:rPr>
              <a:t>b = </a:t>
            </a:r>
            <a:r>
              <a:rPr lang="en-US" altLang="ko-KR" sz="1400" dirty="0" err="1">
                <a:solidFill>
                  <a:srgbClr val="000000"/>
                </a:solidFill>
                <a:latin typeface="Consolas"/>
              </a:rPr>
              <a:t>FourCal</a:t>
            </a:r>
            <a:r>
              <a:rPr lang="en-US" altLang="ko-KR" sz="1400" dirty="0">
                <a:solidFill>
                  <a:srgbClr val="000000"/>
                </a:solidFill>
                <a:latin typeface="Consolas"/>
              </a:rPr>
              <a:t>() </a:t>
            </a:r>
          </a:p>
          <a:p>
            <a:pPr algn="l"/>
            <a:endParaRPr lang="en-US" altLang="ko-KR" sz="1400" dirty="0">
              <a:solidFill>
                <a:srgbClr val="000000"/>
              </a:solidFill>
              <a:latin typeface="Consolas"/>
            </a:endParaRPr>
          </a:p>
          <a:p>
            <a:pPr algn="l"/>
            <a:r>
              <a:rPr lang="en-US" altLang="ko-KR" sz="1400" dirty="0">
                <a:solidFill>
                  <a:srgbClr val="8888FF"/>
                </a:solidFill>
                <a:latin typeface="Consolas"/>
              </a:rPr>
              <a:t>&gt;&gt;&gt; </a:t>
            </a:r>
            <a:r>
              <a:rPr lang="en-US" altLang="ko-KR" sz="1400" dirty="0" err="1">
                <a:solidFill>
                  <a:srgbClr val="000000"/>
                </a:solidFill>
                <a:latin typeface="Consolas"/>
              </a:rPr>
              <a:t>a.setdata</a:t>
            </a:r>
            <a:r>
              <a:rPr lang="en-US" altLang="ko-KR" sz="14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-KR" sz="1400" dirty="0">
                <a:solidFill>
                  <a:srgbClr val="008800"/>
                </a:solidFill>
                <a:latin typeface="Consolas"/>
              </a:rPr>
              <a:t>4</a:t>
            </a:r>
            <a:r>
              <a:rPr lang="en-US" altLang="ko-KR" sz="14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altLang="ko-KR" sz="1400" dirty="0">
                <a:solidFill>
                  <a:srgbClr val="008800"/>
                </a:solidFill>
                <a:latin typeface="Consolas"/>
              </a:rPr>
              <a:t>2</a:t>
            </a:r>
            <a:r>
              <a:rPr lang="en-US" altLang="ko-KR" sz="1400" dirty="0">
                <a:solidFill>
                  <a:srgbClr val="000000"/>
                </a:solidFill>
                <a:latin typeface="Consolas"/>
              </a:rPr>
              <a:t>) </a:t>
            </a:r>
          </a:p>
          <a:p>
            <a:pPr algn="l"/>
            <a:r>
              <a:rPr lang="en-US" altLang="ko-KR" sz="1400" dirty="0">
                <a:solidFill>
                  <a:srgbClr val="8888FF"/>
                </a:solidFill>
                <a:latin typeface="Consolas"/>
              </a:rPr>
              <a:t>&gt;&gt;&gt; </a:t>
            </a:r>
            <a:r>
              <a:rPr lang="en-US" altLang="ko-KR" sz="1400" dirty="0" err="1">
                <a:solidFill>
                  <a:srgbClr val="000000"/>
                </a:solidFill>
                <a:latin typeface="Consolas"/>
              </a:rPr>
              <a:t>b.setdata</a:t>
            </a:r>
            <a:r>
              <a:rPr lang="en-US" altLang="ko-KR" sz="14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-KR" sz="1400" dirty="0">
                <a:solidFill>
                  <a:srgbClr val="008800"/>
                </a:solidFill>
                <a:latin typeface="Consolas"/>
              </a:rPr>
              <a:t>3</a:t>
            </a:r>
            <a:r>
              <a:rPr lang="en-US" altLang="ko-KR" sz="14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altLang="ko-KR" sz="1400" dirty="0">
                <a:solidFill>
                  <a:srgbClr val="008800"/>
                </a:solidFill>
                <a:latin typeface="Consolas"/>
              </a:rPr>
              <a:t>7</a:t>
            </a:r>
            <a:r>
              <a:rPr lang="en-US" altLang="ko-KR" sz="1400" dirty="0">
                <a:solidFill>
                  <a:srgbClr val="000000"/>
                </a:solidFill>
                <a:latin typeface="Consolas"/>
              </a:rPr>
              <a:t>) </a:t>
            </a:r>
          </a:p>
          <a:p>
            <a:pPr algn="l"/>
            <a:endParaRPr lang="en-US" altLang="ko-KR" sz="1400" dirty="0">
              <a:solidFill>
                <a:srgbClr val="000000"/>
              </a:solidFill>
              <a:latin typeface="Consolas"/>
            </a:endParaRPr>
          </a:p>
          <a:p>
            <a:pPr algn="l"/>
            <a:r>
              <a:rPr lang="en-US" altLang="ko-KR" sz="1400" dirty="0">
                <a:solidFill>
                  <a:srgbClr val="8888FF"/>
                </a:solidFill>
                <a:latin typeface="Consolas"/>
              </a:rPr>
              <a:t>&gt;&gt;&gt; </a:t>
            </a:r>
            <a:r>
              <a:rPr lang="en-US" altLang="ko-KR" sz="1400" dirty="0" err="1">
                <a:solidFill>
                  <a:srgbClr val="000000"/>
                </a:solidFill>
                <a:latin typeface="Consolas"/>
              </a:rPr>
              <a:t>a.sum</a:t>
            </a:r>
            <a:r>
              <a:rPr lang="en-US" altLang="ko-KR" sz="1400" dirty="0">
                <a:solidFill>
                  <a:srgbClr val="000000"/>
                </a:solidFill>
                <a:latin typeface="Consolas"/>
              </a:rPr>
              <a:t>() </a:t>
            </a:r>
          </a:p>
          <a:p>
            <a:pPr algn="l"/>
            <a:r>
              <a:rPr lang="en-US" altLang="ko-KR" sz="1400" dirty="0">
                <a:solidFill>
                  <a:srgbClr val="008800"/>
                </a:solidFill>
                <a:latin typeface="Consolas"/>
              </a:rPr>
              <a:t>6</a:t>
            </a:r>
            <a:r>
              <a:rPr lang="en-US" altLang="ko-KR" sz="1400" dirty="0">
                <a:solidFill>
                  <a:srgbClr val="000000"/>
                </a:solidFill>
                <a:latin typeface="Consolas"/>
              </a:rPr>
              <a:t> </a:t>
            </a:r>
          </a:p>
          <a:p>
            <a:pPr algn="l"/>
            <a:r>
              <a:rPr lang="en-US" altLang="ko-KR" sz="1400" dirty="0">
                <a:solidFill>
                  <a:srgbClr val="8888FF"/>
                </a:solidFill>
                <a:latin typeface="Consolas"/>
              </a:rPr>
              <a:t>&gt;&gt;&gt; </a:t>
            </a:r>
            <a:r>
              <a:rPr lang="en-US" altLang="ko-KR" sz="1400" dirty="0" err="1">
                <a:solidFill>
                  <a:srgbClr val="000000"/>
                </a:solidFill>
                <a:latin typeface="Consolas"/>
              </a:rPr>
              <a:t>a.mul</a:t>
            </a:r>
            <a:r>
              <a:rPr lang="en-US" altLang="ko-KR" sz="1400" dirty="0">
                <a:solidFill>
                  <a:srgbClr val="000000"/>
                </a:solidFill>
                <a:latin typeface="Consolas"/>
              </a:rPr>
              <a:t>() </a:t>
            </a:r>
          </a:p>
          <a:p>
            <a:pPr algn="l"/>
            <a:r>
              <a:rPr lang="en-US" altLang="ko-KR" sz="1400" dirty="0">
                <a:solidFill>
                  <a:srgbClr val="008800"/>
                </a:solidFill>
                <a:latin typeface="Consolas"/>
              </a:rPr>
              <a:t>8</a:t>
            </a:r>
            <a:r>
              <a:rPr lang="en-US" altLang="ko-KR" sz="1400" dirty="0">
                <a:solidFill>
                  <a:srgbClr val="000000"/>
                </a:solidFill>
                <a:latin typeface="Consolas"/>
              </a:rPr>
              <a:t> </a:t>
            </a:r>
          </a:p>
          <a:p>
            <a:pPr algn="l"/>
            <a:r>
              <a:rPr lang="en-US" altLang="ko-KR" sz="1400" dirty="0">
                <a:solidFill>
                  <a:srgbClr val="8888FF"/>
                </a:solidFill>
                <a:latin typeface="Consolas"/>
              </a:rPr>
              <a:t>&gt;&gt;&gt; </a:t>
            </a:r>
            <a:r>
              <a:rPr lang="en-US" altLang="ko-KR" sz="1400" dirty="0" err="1">
                <a:solidFill>
                  <a:srgbClr val="000000"/>
                </a:solidFill>
                <a:latin typeface="Consolas"/>
              </a:rPr>
              <a:t>a.sub</a:t>
            </a:r>
            <a:r>
              <a:rPr lang="en-US" altLang="ko-KR" sz="1400" dirty="0">
                <a:solidFill>
                  <a:srgbClr val="000000"/>
                </a:solidFill>
                <a:latin typeface="Consolas"/>
              </a:rPr>
              <a:t>() </a:t>
            </a:r>
          </a:p>
          <a:p>
            <a:pPr algn="l"/>
            <a:r>
              <a:rPr lang="en-US" altLang="ko-KR" sz="1400" dirty="0">
                <a:solidFill>
                  <a:srgbClr val="008800"/>
                </a:solidFill>
                <a:latin typeface="Consolas"/>
              </a:rPr>
              <a:t>2</a:t>
            </a:r>
            <a:r>
              <a:rPr lang="en-US" altLang="ko-KR" sz="1400" dirty="0">
                <a:solidFill>
                  <a:srgbClr val="000000"/>
                </a:solidFill>
                <a:latin typeface="Consolas"/>
              </a:rPr>
              <a:t> </a:t>
            </a:r>
          </a:p>
          <a:p>
            <a:pPr algn="l"/>
            <a:r>
              <a:rPr lang="en-US" altLang="ko-KR" sz="1400" dirty="0">
                <a:solidFill>
                  <a:srgbClr val="8888FF"/>
                </a:solidFill>
                <a:latin typeface="Consolas"/>
              </a:rPr>
              <a:t>&gt;&gt;&gt; </a:t>
            </a:r>
            <a:r>
              <a:rPr lang="en-US" altLang="ko-KR" sz="1400" dirty="0" err="1">
                <a:solidFill>
                  <a:srgbClr val="000000"/>
                </a:solidFill>
                <a:latin typeface="Consolas"/>
              </a:rPr>
              <a:t>a.div</a:t>
            </a:r>
            <a:r>
              <a:rPr lang="en-US" altLang="ko-KR" sz="1400" dirty="0">
                <a:solidFill>
                  <a:srgbClr val="000000"/>
                </a:solidFill>
                <a:latin typeface="Consolas"/>
              </a:rPr>
              <a:t>() </a:t>
            </a:r>
          </a:p>
          <a:p>
            <a:pPr algn="l"/>
            <a:r>
              <a:rPr lang="en-US" altLang="ko-KR" sz="1400" dirty="0">
                <a:solidFill>
                  <a:srgbClr val="008800"/>
                </a:solidFill>
                <a:latin typeface="Consolas"/>
              </a:rPr>
              <a:t>2</a:t>
            </a:r>
            <a:r>
              <a:rPr lang="en-US" altLang="ko-KR" sz="1400" dirty="0">
                <a:solidFill>
                  <a:srgbClr val="000000"/>
                </a:solidFill>
                <a:latin typeface="Consolas"/>
              </a:rPr>
              <a:t> </a:t>
            </a:r>
          </a:p>
          <a:p>
            <a:pPr algn="l"/>
            <a:endParaRPr lang="en-US" altLang="ko-KR" sz="1400" dirty="0">
              <a:solidFill>
                <a:srgbClr val="8888FF"/>
              </a:solidFill>
              <a:latin typeface="Consolas"/>
            </a:endParaRPr>
          </a:p>
          <a:p>
            <a:pPr algn="l"/>
            <a:r>
              <a:rPr lang="en-US" altLang="ko-KR" sz="1400" dirty="0">
                <a:solidFill>
                  <a:srgbClr val="8888FF"/>
                </a:solidFill>
                <a:latin typeface="Consolas"/>
              </a:rPr>
              <a:t>&gt;&gt;&gt; </a:t>
            </a:r>
            <a:r>
              <a:rPr lang="en-US" altLang="ko-KR" sz="1400" dirty="0" err="1">
                <a:solidFill>
                  <a:srgbClr val="000000"/>
                </a:solidFill>
                <a:latin typeface="Consolas"/>
              </a:rPr>
              <a:t>b.sum</a:t>
            </a:r>
            <a:r>
              <a:rPr lang="en-US" altLang="ko-KR" sz="1400" dirty="0">
                <a:solidFill>
                  <a:srgbClr val="000000"/>
                </a:solidFill>
                <a:latin typeface="Consolas"/>
              </a:rPr>
              <a:t>() </a:t>
            </a:r>
          </a:p>
          <a:p>
            <a:pPr algn="l"/>
            <a:r>
              <a:rPr lang="en-US" altLang="ko-KR" sz="1400" dirty="0">
                <a:solidFill>
                  <a:srgbClr val="008800"/>
                </a:solidFill>
                <a:latin typeface="Consolas"/>
              </a:rPr>
              <a:t>10</a:t>
            </a:r>
            <a:r>
              <a:rPr lang="en-US" altLang="ko-KR" sz="1400" dirty="0">
                <a:solidFill>
                  <a:srgbClr val="000000"/>
                </a:solidFill>
                <a:latin typeface="Consolas"/>
              </a:rPr>
              <a:t> </a:t>
            </a:r>
          </a:p>
          <a:p>
            <a:pPr algn="l"/>
            <a:r>
              <a:rPr lang="en-US" altLang="ko-KR" sz="1400" dirty="0">
                <a:solidFill>
                  <a:srgbClr val="8888FF"/>
                </a:solidFill>
                <a:latin typeface="Consolas"/>
              </a:rPr>
              <a:t>&gt;&gt;&gt; </a:t>
            </a:r>
            <a:r>
              <a:rPr lang="en-US" altLang="ko-KR" sz="1400" dirty="0" err="1">
                <a:solidFill>
                  <a:srgbClr val="000000"/>
                </a:solidFill>
                <a:latin typeface="Consolas"/>
              </a:rPr>
              <a:t>b.mul</a:t>
            </a:r>
            <a:r>
              <a:rPr lang="en-US" altLang="ko-KR" sz="1400" dirty="0">
                <a:solidFill>
                  <a:srgbClr val="000000"/>
                </a:solidFill>
                <a:latin typeface="Consolas"/>
              </a:rPr>
              <a:t>() </a:t>
            </a:r>
          </a:p>
          <a:p>
            <a:pPr algn="l"/>
            <a:r>
              <a:rPr lang="en-US" altLang="ko-KR" sz="1400" dirty="0">
                <a:solidFill>
                  <a:srgbClr val="008800"/>
                </a:solidFill>
                <a:latin typeface="Consolas"/>
              </a:rPr>
              <a:t>21</a:t>
            </a:r>
            <a:r>
              <a:rPr lang="en-US" altLang="ko-KR" sz="1400" dirty="0">
                <a:solidFill>
                  <a:srgbClr val="000000"/>
                </a:solidFill>
                <a:latin typeface="Consolas"/>
              </a:rPr>
              <a:t> </a:t>
            </a:r>
          </a:p>
          <a:p>
            <a:pPr algn="l"/>
            <a:r>
              <a:rPr lang="en-US" altLang="ko-KR" sz="1400" dirty="0">
                <a:solidFill>
                  <a:srgbClr val="8888FF"/>
                </a:solidFill>
                <a:latin typeface="Consolas"/>
              </a:rPr>
              <a:t>&gt;&gt;&gt; </a:t>
            </a:r>
            <a:r>
              <a:rPr lang="en-US" altLang="ko-KR" sz="1400" dirty="0" err="1">
                <a:solidFill>
                  <a:srgbClr val="000000"/>
                </a:solidFill>
                <a:latin typeface="Consolas"/>
              </a:rPr>
              <a:t>b.sub</a:t>
            </a:r>
            <a:r>
              <a:rPr lang="en-US" altLang="ko-KR" sz="1400" dirty="0">
                <a:solidFill>
                  <a:srgbClr val="000000"/>
                </a:solidFill>
                <a:latin typeface="Consolas"/>
              </a:rPr>
              <a:t>() </a:t>
            </a:r>
          </a:p>
          <a:p>
            <a:pPr algn="l"/>
            <a:r>
              <a:rPr lang="en-US" altLang="ko-KR" sz="1400" dirty="0">
                <a:solidFill>
                  <a:srgbClr val="000000"/>
                </a:solidFill>
                <a:latin typeface="Consolas"/>
              </a:rPr>
              <a:t>-</a:t>
            </a:r>
            <a:r>
              <a:rPr lang="en-US" altLang="ko-KR" sz="1400" dirty="0">
                <a:solidFill>
                  <a:srgbClr val="008800"/>
                </a:solidFill>
                <a:latin typeface="Consolas"/>
              </a:rPr>
              <a:t>4</a:t>
            </a:r>
            <a:r>
              <a:rPr lang="en-US" altLang="ko-KR" sz="1400" dirty="0">
                <a:solidFill>
                  <a:srgbClr val="000000"/>
                </a:solidFill>
                <a:latin typeface="Consolas"/>
              </a:rPr>
              <a:t> </a:t>
            </a:r>
          </a:p>
          <a:p>
            <a:pPr algn="l"/>
            <a:r>
              <a:rPr lang="en-US" altLang="ko-KR" sz="1400" dirty="0">
                <a:solidFill>
                  <a:srgbClr val="8888FF"/>
                </a:solidFill>
                <a:latin typeface="Consolas"/>
              </a:rPr>
              <a:t>&gt;&gt;&gt; </a:t>
            </a:r>
            <a:r>
              <a:rPr lang="en-US" altLang="ko-KR" sz="1400" dirty="0" err="1">
                <a:solidFill>
                  <a:srgbClr val="000000"/>
                </a:solidFill>
                <a:latin typeface="Consolas"/>
              </a:rPr>
              <a:t>b.div</a:t>
            </a:r>
            <a:r>
              <a:rPr lang="en-US" altLang="ko-KR" sz="1400" dirty="0">
                <a:solidFill>
                  <a:srgbClr val="000000"/>
                </a:solidFill>
                <a:latin typeface="Consolas"/>
              </a:rPr>
              <a:t>() </a:t>
            </a:r>
          </a:p>
          <a:p>
            <a:pPr algn="l"/>
            <a:r>
              <a:rPr lang="en-US" altLang="ko-KR" sz="1400" dirty="0">
                <a:solidFill>
                  <a:srgbClr val="008800"/>
                </a:solidFill>
                <a:latin typeface="Consolas"/>
              </a:rPr>
              <a:t>0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018043084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 bwMode="auto">
          <a:xfrm>
            <a:off x="179512" y="188640"/>
            <a:ext cx="7704137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dirty="0">
                <a:solidFill>
                  <a:schemeClr val="tx1"/>
                </a:solidFill>
              </a:rPr>
              <a:t>클래스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267744" y="1166842"/>
            <a:ext cx="4968552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ko-KR" sz="1400" b="1" dirty="0">
                <a:solidFill>
                  <a:srgbClr val="000000"/>
                </a:solidFill>
                <a:latin typeface="Consolas"/>
              </a:rPr>
              <a:t>class</a:t>
            </a:r>
            <a:r>
              <a:rPr lang="en-US" altLang="ko-KR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400" b="1" dirty="0" err="1">
                <a:solidFill>
                  <a:srgbClr val="880000"/>
                </a:solidFill>
                <a:latin typeface="Consolas"/>
              </a:rPr>
              <a:t>FourCal</a:t>
            </a:r>
            <a:r>
              <a:rPr lang="en-US" altLang="ko-KR" sz="1400" dirty="0">
                <a:solidFill>
                  <a:srgbClr val="000000"/>
                </a:solidFill>
                <a:latin typeface="Consolas"/>
              </a:rPr>
              <a:t>: </a:t>
            </a:r>
            <a:r>
              <a:rPr lang="en-US" altLang="ko-KR" sz="1400" dirty="0">
                <a:solidFill>
                  <a:srgbClr val="8888FF"/>
                </a:solidFill>
                <a:latin typeface="Consolas"/>
              </a:rPr>
              <a:t>... </a:t>
            </a:r>
          </a:p>
          <a:p>
            <a:pPr algn="l"/>
            <a:endParaRPr lang="en-US" altLang="ko-KR" sz="1400" dirty="0">
              <a:solidFill>
                <a:srgbClr val="8888FF"/>
              </a:solidFill>
              <a:latin typeface="Consolas"/>
            </a:endParaRPr>
          </a:p>
          <a:p>
            <a:pPr algn="l"/>
            <a:r>
              <a:rPr lang="en-US" altLang="ko-KR" sz="1400" b="1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altLang="ko-KR" sz="1400" b="1" dirty="0" err="1">
                <a:solidFill>
                  <a:srgbClr val="000000"/>
                </a:solidFill>
                <a:latin typeface="Consolas"/>
              </a:rPr>
              <a:t>def</a:t>
            </a:r>
            <a:r>
              <a:rPr lang="en-US" altLang="ko-KR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400" b="1" dirty="0">
                <a:solidFill>
                  <a:srgbClr val="880000"/>
                </a:solidFill>
                <a:latin typeface="Consolas"/>
              </a:rPr>
              <a:t>__</a:t>
            </a:r>
            <a:r>
              <a:rPr lang="en-US" altLang="ko-KR" sz="1400" b="1" dirty="0" err="1">
                <a:solidFill>
                  <a:srgbClr val="880000"/>
                </a:solidFill>
                <a:latin typeface="Consolas"/>
              </a:rPr>
              <a:t>init</a:t>
            </a:r>
            <a:r>
              <a:rPr lang="en-US" altLang="ko-KR" sz="1400" b="1" dirty="0">
                <a:solidFill>
                  <a:srgbClr val="880000"/>
                </a:solidFill>
                <a:latin typeface="Consolas"/>
              </a:rPr>
              <a:t>__</a:t>
            </a:r>
            <a:r>
              <a:rPr lang="en-US" altLang="ko-KR" sz="1400" dirty="0">
                <a:solidFill>
                  <a:srgbClr val="000000"/>
                </a:solidFill>
                <a:latin typeface="Consolas"/>
              </a:rPr>
              <a:t>(self, first, second): </a:t>
            </a:r>
            <a:r>
              <a:rPr lang="en-US" altLang="ko-KR" sz="1400" dirty="0">
                <a:solidFill>
                  <a:srgbClr val="8888FF"/>
                </a:solidFill>
                <a:latin typeface="Consolas"/>
              </a:rPr>
              <a:t>... </a:t>
            </a:r>
          </a:p>
          <a:p>
            <a:pPr algn="l"/>
            <a:r>
              <a:rPr lang="en-US" altLang="ko-KR" sz="1400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altLang="ko-KR" sz="1400" dirty="0" err="1">
                <a:solidFill>
                  <a:srgbClr val="000000"/>
                </a:solidFill>
                <a:latin typeface="Consolas"/>
              </a:rPr>
              <a:t>self.first</a:t>
            </a:r>
            <a:r>
              <a:rPr lang="en-US" altLang="ko-KR" sz="1400" dirty="0">
                <a:solidFill>
                  <a:srgbClr val="000000"/>
                </a:solidFill>
                <a:latin typeface="Consolas"/>
              </a:rPr>
              <a:t> = first </a:t>
            </a:r>
            <a:r>
              <a:rPr lang="en-US" altLang="ko-KR" sz="1400" dirty="0">
                <a:solidFill>
                  <a:srgbClr val="8888FF"/>
                </a:solidFill>
                <a:latin typeface="Consolas"/>
              </a:rPr>
              <a:t>... </a:t>
            </a:r>
          </a:p>
          <a:p>
            <a:pPr algn="l"/>
            <a:r>
              <a:rPr lang="en-US" altLang="ko-KR" sz="1400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altLang="ko-KR" sz="1400" dirty="0" err="1">
                <a:solidFill>
                  <a:srgbClr val="000000"/>
                </a:solidFill>
                <a:latin typeface="Consolas"/>
              </a:rPr>
              <a:t>self.second</a:t>
            </a:r>
            <a:r>
              <a:rPr lang="en-US" altLang="ko-KR" sz="1400" dirty="0">
                <a:solidFill>
                  <a:srgbClr val="000000"/>
                </a:solidFill>
                <a:latin typeface="Consolas"/>
              </a:rPr>
              <a:t> = second </a:t>
            </a:r>
            <a:r>
              <a:rPr lang="en-US" altLang="ko-KR" sz="1400" dirty="0">
                <a:solidFill>
                  <a:srgbClr val="8888FF"/>
                </a:solidFill>
                <a:latin typeface="Consolas"/>
              </a:rPr>
              <a:t>... </a:t>
            </a:r>
          </a:p>
          <a:p>
            <a:pPr algn="l"/>
            <a:endParaRPr lang="en-US" altLang="ko-KR" sz="1400" dirty="0">
              <a:solidFill>
                <a:srgbClr val="8888FF"/>
              </a:solidFill>
              <a:latin typeface="Consolas"/>
            </a:endParaRPr>
          </a:p>
          <a:p>
            <a:pPr algn="l"/>
            <a:r>
              <a:rPr lang="en-US" altLang="ko-KR" sz="1400" b="1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altLang="ko-KR" sz="1400" b="1" dirty="0" err="1">
                <a:solidFill>
                  <a:srgbClr val="000000"/>
                </a:solidFill>
                <a:latin typeface="Consolas"/>
              </a:rPr>
              <a:t>def</a:t>
            </a:r>
            <a:r>
              <a:rPr lang="en-US" altLang="ko-KR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400" b="1" dirty="0" err="1">
                <a:solidFill>
                  <a:srgbClr val="880000"/>
                </a:solidFill>
                <a:latin typeface="Consolas"/>
              </a:rPr>
              <a:t>setdata</a:t>
            </a:r>
            <a:r>
              <a:rPr lang="en-US" altLang="ko-KR" sz="1400" dirty="0">
                <a:solidFill>
                  <a:srgbClr val="000000"/>
                </a:solidFill>
                <a:latin typeface="Consolas"/>
              </a:rPr>
              <a:t>(self, first, second): </a:t>
            </a:r>
            <a:r>
              <a:rPr lang="en-US" altLang="ko-KR" sz="1400" dirty="0">
                <a:solidFill>
                  <a:srgbClr val="8888FF"/>
                </a:solidFill>
                <a:latin typeface="Consolas"/>
              </a:rPr>
              <a:t>... </a:t>
            </a:r>
          </a:p>
          <a:p>
            <a:pPr algn="l"/>
            <a:r>
              <a:rPr lang="en-US" altLang="ko-KR" sz="1400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altLang="ko-KR" sz="1400" dirty="0" err="1">
                <a:solidFill>
                  <a:srgbClr val="000000"/>
                </a:solidFill>
                <a:latin typeface="Consolas"/>
              </a:rPr>
              <a:t>self.first</a:t>
            </a:r>
            <a:r>
              <a:rPr lang="en-US" altLang="ko-KR" sz="1400" dirty="0">
                <a:solidFill>
                  <a:srgbClr val="000000"/>
                </a:solidFill>
                <a:latin typeface="Consolas"/>
              </a:rPr>
              <a:t> = first </a:t>
            </a:r>
            <a:r>
              <a:rPr lang="en-US" altLang="ko-KR" sz="1400" dirty="0">
                <a:solidFill>
                  <a:srgbClr val="8888FF"/>
                </a:solidFill>
                <a:latin typeface="Consolas"/>
              </a:rPr>
              <a:t>... </a:t>
            </a:r>
          </a:p>
          <a:p>
            <a:pPr algn="l"/>
            <a:r>
              <a:rPr lang="en-US" altLang="ko-KR" sz="1400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altLang="ko-KR" sz="1400" dirty="0" err="1">
                <a:solidFill>
                  <a:srgbClr val="000000"/>
                </a:solidFill>
                <a:latin typeface="Consolas"/>
              </a:rPr>
              <a:t>self.second</a:t>
            </a:r>
            <a:r>
              <a:rPr lang="en-US" altLang="ko-KR" sz="1400" dirty="0">
                <a:solidFill>
                  <a:srgbClr val="000000"/>
                </a:solidFill>
                <a:latin typeface="Consolas"/>
              </a:rPr>
              <a:t> = second </a:t>
            </a:r>
            <a:r>
              <a:rPr lang="en-US" altLang="ko-KR" sz="1400" dirty="0">
                <a:solidFill>
                  <a:srgbClr val="8888FF"/>
                </a:solidFill>
                <a:latin typeface="Consolas"/>
              </a:rPr>
              <a:t>... </a:t>
            </a:r>
          </a:p>
          <a:p>
            <a:pPr algn="l"/>
            <a:endParaRPr lang="en-US" altLang="ko-KR" sz="1400" dirty="0">
              <a:solidFill>
                <a:srgbClr val="8888FF"/>
              </a:solidFill>
              <a:latin typeface="Consolas"/>
            </a:endParaRPr>
          </a:p>
          <a:p>
            <a:pPr algn="l"/>
            <a:r>
              <a:rPr lang="en-US" altLang="ko-KR" sz="1400" b="1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altLang="ko-KR" sz="1400" b="1" dirty="0" err="1">
                <a:solidFill>
                  <a:srgbClr val="000000"/>
                </a:solidFill>
                <a:latin typeface="Consolas"/>
              </a:rPr>
              <a:t>def</a:t>
            </a:r>
            <a:r>
              <a:rPr lang="en-US" altLang="ko-KR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400" b="1" dirty="0">
                <a:solidFill>
                  <a:srgbClr val="880000"/>
                </a:solidFill>
                <a:latin typeface="Consolas"/>
              </a:rPr>
              <a:t>sum</a:t>
            </a:r>
            <a:r>
              <a:rPr lang="en-US" altLang="ko-KR" sz="1400" dirty="0">
                <a:solidFill>
                  <a:srgbClr val="000000"/>
                </a:solidFill>
                <a:latin typeface="Consolas"/>
              </a:rPr>
              <a:t>(self): </a:t>
            </a:r>
            <a:r>
              <a:rPr lang="en-US" altLang="ko-KR" sz="1400" dirty="0">
                <a:solidFill>
                  <a:srgbClr val="8888FF"/>
                </a:solidFill>
                <a:latin typeface="Consolas"/>
              </a:rPr>
              <a:t>... </a:t>
            </a:r>
          </a:p>
          <a:p>
            <a:pPr algn="l"/>
            <a:r>
              <a:rPr lang="en-US" altLang="ko-KR" sz="1400" dirty="0">
                <a:solidFill>
                  <a:srgbClr val="000000"/>
                </a:solidFill>
                <a:latin typeface="Consolas"/>
              </a:rPr>
              <a:t>	result = </a:t>
            </a:r>
            <a:r>
              <a:rPr lang="en-US" altLang="ko-KR" sz="1400" dirty="0" err="1">
                <a:solidFill>
                  <a:srgbClr val="000000"/>
                </a:solidFill>
                <a:latin typeface="Consolas"/>
              </a:rPr>
              <a:t>self.first</a:t>
            </a:r>
            <a:r>
              <a:rPr lang="en-US" altLang="ko-KR" sz="1400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en-US" altLang="ko-KR" sz="1400" dirty="0" err="1">
                <a:solidFill>
                  <a:srgbClr val="000000"/>
                </a:solidFill>
                <a:latin typeface="Consolas"/>
              </a:rPr>
              <a:t>self.second</a:t>
            </a:r>
            <a:r>
              <a:rPr lang="en-US" altLang="ko-KR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400" dirty="0">
                <a:solidFill>
                  <a:srgbClr val="8888FF"/>
                </a:solidFill>
                <a:latin typeface="Consolas"/>
              </a:rPr>
              <a:t>... </a:t>
            </a:r>
          </a:p>
          <a:p>
            <a:pPr algn="l"/>
            <a:r>
              <a:rPr lang="en-US" altLang="ko-KR" sz="1400" b="1" dirty="0">
                <a:solidFill>
                  <a:srgbClr val="000000"/>
                </a:solidFill>
                <a:latin typeface="Consolas"/>
              </a:rPr>
              <a:t>	return</a:t>
            </a:r>
            <a:r>
              <a:rPr lang="en-US" altLang="ko-KR" sz="1400" dirty="0">
                <a:solidFill>
                  <a:srgbClr val="000000"/>
                </a:solidFill>
                <a:latin typeface="Consolas"/>
              </a:rPr>
              <a:t> result </a:t>
            </a:r>
            <a:r>
              <a:rPr lang="en-US" altLang="ko-KR" sz="1400" dirty="0">
                <a:solidFill>
                  <a:srgbClr val="8888FF"/>
                </a:solidFill>
                <a:latin typeface="Consolas"/>
              </a:rPr>
              <a:t>... </a:t>
            </a:r>
          </a:p>
          <a:p>
            <a:pPr algn="l"/>
            <a:endParaRPr lang="en-US" altLang="ko-KR" sz="1400" dirty="0">
              <a:solidFill>
                <a:srgbClr val="8888FF"/>
              </a:solidFill>
              <a:latin typeface="Consolas"/>
            </a:endParaRPr>
          </a:p>
          <a:p>
            <a:pPr algn="l"/>
            <a:r>
              <a:rPr lang="en-US" altLang="ko-KR" sz="1400" b="1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altLang="ko-KR" sz="1400" b="1" dirty="0" err="1">
                <a:solidFill>
                  <a:srgbClr val="000000"/>
                </a:solidFill>
                <a:latin typeface="Consolas"/>
              </a:rPr>
              <a:t>def</a:t>
            </a:r>
            <a:r>
              <a:rPr lang="en-US" altLang="ko-KR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400" b="1" dirty="0" err="1">
                <a:solidFill>
                  <a:srgbClr val="880000"/>
                </a:solidFill>
                <a:latin typeface="Consolas"/>
              </a:rPr>
              <a:t>mul</a:t>
            </a:r>
            <a:r>
              <a:rPr lang="en-US" altLang="ko-KR" sz="1400" dirty="0">
                <a:solidFill>
                  <a:srgbClr val="000000"/>
                </a:solidFill>
                <a:latin typeface="Consolas"/>
              </a:rPr>
              <a:t>(self): </a:t>
            </a:r>
            <a:r>
              <a:rPr lang="en-US" altLang="ko-KR" sz="1400" dirty="0">
                <a:solidFill>
                  <a:srgbClr val="8888FF"/>
                </a:solidFill>
                <a:latin typeface="Consolas"/>
              </a:rPr>
              <a:t>... </a:t>
            </a:r>
          </a:p>
          <a:p>
            <a:pPr algn="l"/>
            <a:r>
              <a:rPr lang="en-US" altLang="ko-KR" sz="1400" dirty="0">
                <a:solidFill>
                  <a:srgbClr val="000000"/>
                </a:solidFill>
                <a:latin typeface="Consolas"/>
              </a:rPr>
              <a:t>	result = </a:t>
            </a:r>
            <a:r>
              <a:rPr lang="en-US" altLang="ko-KR" sz="1400" dirty="0" err="1">
                <a:solidFill>
                  <a:srgbClr val="000000"/>
                </a:solidFill>
                <a:latin typeface="Consolas"/>
              </a:rPr>
              <a:t>self.first</a:t>
            </a:r>
            <a:r>
              <a:rPr lang="en-US" altLang="ko-KR" sz="1400" dirty="0">
                <a:solidFill>
                  <a:srgbClr val="000000"/>
                </a:solidFill>
                <a:latin typeface="Consolas"/>
              </a:rPr>
              <a:t> * </a:t>
            </a:r>
            <a:r>
              <a:rPr lang="en-US" altLang="ko-KR" sz="1400" dirty="0" err="1">
                <a:solidFill>
                  <a:srgbClr val="000000"/>
                </a:solidFill>
                <a:latin typeface="Consolas"/>
              </a:rPr>
              <a:t>self.second</a:t>
            </a:r>
            <a:r>
              <a:rPr lang="en-US" altLang="ko-KR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400" dirty="0">
                <a:solidFill>
                  <a:srgbClr val="8888FF"/>
                </a:solidFill>
                <a:latin typeface="Consolas"/>
              </a:rPr>
              <a:t>... </a:t>
            </a:r>
          </a:p>
          <a:p>
            <a:pPr algn="l"/>
            <a:r>
              <a:rPr lang="en-US" altLang="ko-KR" sz="1400" b="1" dirty="0">
                <a:solidFill>
                  <a:srgbClr val="000000"/>
                </a:solidFill>
                <a:latin typeface="Consolas"/>
              </a:rPr>
              <a:t>	return</a:t>
            </a:r>
            <a:r>
              <a:rPr lang="en-US" altLang="ko-KR" sz="1400" dirty="0">
                <a:solidFill>
                  <a:srgbClr val="000000"/>
                </a:solidFill>
                <a:latin typeface="Consolas"/>
              </a:rPr>
              <a:t> result </a:t>
            </a:r>
            <a:r>
              <a:rPr lang="en-US" altLang="ko-KR" sz="1400" dirty="0">
                <a:solidFill>
                  <a:srgbClr val="8888FF"/>
                </a:solidFill>
                <a:latin typeface="Consolas"/>
              </a:rPr>
              <a:t>... </a:t>
            </a:r>
          </a:p>
          <a:p>
            <a:pPr algn="l"/>
            <a:endParaRPr lang="en-US" altLang="ko-KR" sz="1400" dirty="0">
              <a:solidFill>
                <a:srgbClr val="8888FF"/>
              </a:solidFill>
              <a:latin typeface="Consolas"/>
            </a:endParaRPr>
          </a:p>
          <a:p>
            <a:pPr algn="l"/>
            <a:r>
              <a:rPr lang="en-US" altLang="ko-KR" sz="1400" b="1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altLang="ko-KR" sz="1400" b="1" dirty="0" err="1">
                <a:solidFill>
                  <a:srgbClr val="000000"/>
                </a:solidFill>
                <a:latin typeface="Consolas"/>
              </a:rPr>
              <a:t>def</a:t>
            </a:r>
            <a:r>
              <a:rPr lang="en-US" altLang="ko-KR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400" b="1" dirty="0">
                <a:solidFill>
                  <a:srgbClr val="880000"/>
                </a:solidFill>
                <a:latin typeface="Consolas"/>
              </a:rPr>
              <a:t>sub</a:t>
            </a:r>
            <a:r>
              <a:rPr lang="en-US" altLang="ko-KR" sz="1400" dirty="0">
                <a:solidFill>
                  <a:srgbClr val="000000"/>
                </a:solidFill>
                <a:latin typeface="Consolas"/>
              </a:rPr>
              <a:t>(self): </a:t>
            </a:r>
            <a:r>
              <a:rPr lang="en-US" altLang="ko-KR" sz="1400" dirty="0">
                <a:solidFill>
                  <a:srgbClr val="8888FF"/>
                </a:solidFill>
                <a:latin typeface="Consolas"/>
              </a:rPr>
              <a:t>... </a:t>
            </a:r>
          </a:p>
          <a:p>
            <a:pPr algn="l"/>
            <a:r>
              <a:rPr lang="en-US" altLang="ko-KR" sz="1400" dirty="0">
                <a:solidFill>
                  <a:srgbClr val="000000"/>
                </a:solidFill>
                <a:latin typeface="Consolas"/>
              </a:rPr>
              <a:t>	result = </a:t>
            </a:r>
            <a:r>
              <a:rPr lang="en-US" altLang="ko-KR" sz="1400" dirty="0" err="1">
                <a:solidFill>
                  <a:srgbClr val="000000"/>
                </a:solidFill>
                <a:latin typeface="Consolas"/>
              </a:rPr>
              <a:t>self.first</a:t>
            </a:r>
            <a:r>
              <a:rPr lang="en-US" altLang="ko-KR" sz="1400" dirty="0">
                <a:solidFill>
                  <a:srgbClr val="000000"/>
                </a:solidFill>
                <a:latin typeface="Consolas"/>
              </a:rPr>
              <a:t> - </a:t>
            </a:r>
            <a:r>
              <a:rPr lang="en-US" altLang="ko-KR" sz="1400" dirty="0" err="1">
                <a:solidFill>
                  <a:srgbClr val="000000"/>
                </a:solidFill>
                <a:latin typeface="Consolas"/>
              </a:rPr>
              <a:t>self.second</a:t>
            </a:r>
            <a:r>
              <a:rPr lang="en-US" altLang="ko-KR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400" dirty="0">
                <a:solidFill>
                  <a:srgbClr val="8888FF"/>
                </a:solidFill>
                <a:latin typeface="Consolas"/>
              </a:rPr>
              <a:t>... </a:t>
            </a:r>
          </a:p>
          <a:p>
            <a:pPr algn="l"/>
            <a:r>
              <a:rPr lang="en-US" altLang="ko-KR" sz="1400" b="1" dirty="0">
                <a:solidFill>
                  <a:srgbClr val="000000"/>
                </a:solidFill>
                <a:latin typeface="Consolas"/>
              </a:rPr>
              <a:t>	return</a:t>
            </a:r>
            <a:r>
              <a:rPr lang="en-US" altLang="ko-KR" sz="1400" dirty="0">
                <a:solidFill>
                  <a:srgbClr val="000000"/>
                </a:solidFill>
                <a:latin typeface="Consolas"/>
              </a:rPr>
              <a:t> result </a:t>
            </a:r>
            <a:r>
              <a:rPr lang="en-US" altLang="ko-KR" sz="1400" dirty="0">
                <a:solidFill>
                  <a:srgbClr val="8888FF"/>
                </a:solidFill>
                <a:latin typeface="Consolas"/>
              </a:rPr>
              <a:t>... </a:t>
            </a:r>
          </a:p>
          <a:p>
            <a:pPr algn="l"/>
            <a:endParaRPr lang="en-US" altLang="ko-KR" sz="1400" dirty="0">
              <a:solidFill>
                <a:srgbClr val="8888FF"/>
              </a:solidFill>
              <a:latin typeface="Consolas"/>
            </a:endParaRPr>
          </a:p>
          <a:p>
            <a:pPr algn="l"/>
            <a:r>
              <a:rPr lang="en-US" altLang="ko-KR" sz="1400" b="1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altLang="ko-KR" sz="1400" b="1" dirty="0" err="1">
                <a:solidFill>
                  <a:srgbClr val="000000"/>
                </a:solidFill>
                <a:latin typeface="Consolas"/>
              </a:rPr>
              <a:t>def</a:t>
            </a:r>
            <a:r>
              <a:rPr lang="en-US" altLang="ko-KR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400" b="1" dirty="0">
                <a:solidFill>
                  <a:srgbClr val="880000"/>
                </a:solidFill>
                <a:latin typeface="Consolas"/>
              </a:rPr>
              <a:t>div</a:t>
            </a:r>
            <a:r>
              <a:rPr lang="en-US" altLang="ko-KR" sz="1400" dirty="0">
                <a:solidFill>
                  <a:srgbClr val="000000"/>
                </a:solidFill>
                <a:latin typeface="Consolas"/>
              </a:rPr>
              <a:t>(self): </a:t>
            </a:r>
            <a:r>
              <a:rPr lang="en-US" altLang="ko-KR" sz="1400" dirty="0">
                <a:solidFill>
                  <a:srgbClr val="8888FF"/>
                </a:solidFill>
                <a:latin typeface="Consolas"/>
              </a:rPr>
              <a:t>... </a:t>
            </a:r>
          </a:p>
          <a:p>
            <a:pPr algn="l"/>
            <a:r>
              <a:rPr lang="en-US" altLang="ko-KR" sz="1400" dirty="0">
                <a:solidFill>
                  <a:srgbClr val="000000"/>
                </a:solidFill>
                <a:latin typeface="Consolas"/>
              </a:rPr>
              <a:t>	result = </a:t>
            </a:r>
            <a:r>
              <a:rPr lang="en-US" altLang="ko-KR" sz="1400" dirty="0" err="1">
                <a:solidFill>
                  <a:srgbClr val="000000"/>
                </a:solidFill>
                <a:latin typeface="Consolas"/>
              </a:rPr>
              <a:t>self.first</a:t>
            </a:r>
            <a:r>
              <a:rPr lang="en-US" altLang="ko-KR" sz="1400" dirty="0">
                <a:solidFill>
                  <a:srgbClr val="000000"/>
                </a:solidFill>
                <a:latin typeface="Consolas"/>
              </a:rPr>
              <a:t> / </a:t>
            </a:r>
            <a:r>
              <a:rPr lang="en-US" altLang="ko-KR" sz="1400" dirty="0" err="1">
                <a:solidFill>
                  <a:srgbClr val="000000"/>
                </a:solidFill>
                <a:latin typeface="Consolas"/>
              </a:rPr>
              <a:t>self.second</a:t>
            </a:r>
            <a:r>
              <a:rPr lang="en-US" altLang="ko-KR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400" dirty="0">
                <a:solidFill>
                  <a:srgbClr val="8888FF"/>
                </a:solidFill>
                <a:latin typeface="Consolas"/>
              </a:rPr>
              <a:t>... </a:t>
            </a:r>
          </a:p>
          <a:p>
            <a:pPr algn="l"/>
            <a:r>
              <a:rPr lang="en-US" altLang="ko-KR" sz="1400" b="1" dirty="0">
                <a:solidFill>
                  <a:srgbClr val="000000"/>
                </a:solidFill>
                <a:latin typeface="Consolas"/>
              </a:rPr>
              <a:t>	return</a:t>
            </a:r>
            <a:r>
              <a:rPr lang="en-US" altLang="ko-KR" sz="1400" dirty="0">
                <a:solidFill>
                  <a:srgbClr val="000000"/>
                </a:solidFill>
                <a:latin typeface="Consolas"/>
              </a:rPr>
              <a:t> result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27835259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 bwMode="auto">
          <a:xfrm>
            <a:off x="179512" y="188640"/>
            <a:ext cx="7704137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dirty="0">
                <a:solidFill>
                  <a:schemeClr val="tx1"/>
                </a:solidFill>
              </a:rPr>
              <a:t>클래스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67544" y="2979529"/>
            <a:ext cx="8424936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ko-KR" sz="1400" dirty="0">
                <a:solidFill>
                  <a:srgbClr val="8888FF"/>
                </a:solidFill>
                <a:latin typeface="Consolas"/>
              </a:rPr>
              <a:t>&gt;&gt;&gt; </a:t>
            </a:r>
            <a:r>
              <a:rPr lang="en-US" altLang="ko-KR" sz="1400" dirty="0">
                <a:solidFill>
                  <a:srgbClr val="000000"/>
                </a:solidFill>
                <a:latin typeface="Consolas"/>
              </a:rPr>
              <a:t>a = </a:t>
            </a:r>
            <a:r>
              <a:rPr lang="en-US" altLang="ko-KR" sz="1400" dirty="0" err="1">
                <a:solidFill>
                  <a:srgbClr val="000000"/>
                </a:solidFill>
                <a:latin typeface="Consolas"/>
              </a:rPr>
              <a:t>FourCal</a:t>
            </a:r>
            <a:r>
              <a:rPr lang="en-US" altLang="ko-KR" sz="1400" dirty="0">
                <a:solidFill>
                  <a:srgbClr val="000000"/>
                </a:solidFill>
                <a:latin typeface="Consolas"/>
              </a:rPr>
              <a:t>() </a:t>
            </a:r>
          </a:p>
          <a:p>
            <a:pPr algn="l"/>
            <a:endParaRPr lang="en-US" altLang="ko-KR" sz="1400" dirty="0">
              <a:solidFill>
                <a:srgbClr val="000000"/>
              </a:solidFill>
              <a:latin typeface="Consolas"/>
            </a:endParaRPr>
          </a:p>
          <a:p>
            <a:pPr algn="l"/>
            <a:r>
              <a:rPr lang="en-US" altLang="ko-KR" sz="1400" dirty="0" err="1">
                <a:solidFill>
                  <a:srgbClr val="000000"/>
                </a:solidFill>
                <a:latin typeface="Consolas"/>
              </a:rPr>
              <a:t>Traceback</a:t>
            </a:r>
            <a:r>
              <a:rPr lang="en-US" altLang="ko-KR" sz="1400" dirty="0">
                <a:solidFill>
                  <a:srgbClr val="000000"/>
                </a:solidFill>
                <a:latin typeface="Consolas"/>
              </a:rPr>
              <a:t> (most recent call last): </a:t>
            </a:r>
          </a:p>
          <a:p>
            <a:pPr algn="l"/>
            <a:r>
              <a:rPr lang="en-US" altLang="ko-KR" sz="1400" dirty="0">
                <a:solidFill>
                  <a:srgbClr val="000000"/>
                </a:solidFill>
                <a:latin typeface="Consolas"/>
              </a:rPr>
              <a:t>File </a:t>
            </a:r>
            <a:r>
              <a:rPr lang="en-US" altLang="ko-KR" sz="1400" dirty="0">
                <a:solidFill>
                  <a:srgbClr val="880000"/>
                </a:solidFill>
                <a:latin typeface="Consolas"/>
              </a:rPr>
              <a:t>"&lt;</a:t>
            </a:r>
            <a:r>
              <a:rPr lang="en-US" altLang="ko-KR" sz="1400" dirty="0" err="1">
                <a:solidFill>
                  <a:srgbClr val="880000"/>
                </a:solidFill>
                <a:latin typeface="Consolas"/>
              </a:rPr>
              <a:t>stdin</a:t>
            </a:r>
            <a:r>
              <a:rPr lang="en-US" altLang="ko-KR" sz="1400" dirty="0">
                <a:solidFill>
                  <a:srgbClr val="880000"/>
                </a:solidFill>
                <a:latin typeface="Consolas"/>
              </a:rPr>
              <a:t>&gt;"</a:t>
            </a:r>
            <a:r>
              <a:rPr lang="en-US" altLang="ko-KR" sz="1400" dirty="0">
                <a:solidFill>
                  <a:srgbClr val="000000"/>
                </a:solidFill>
                <a:latin typeface="Consolas"/>
              </a:rPr>
              <a:t>, line </a:t>
            </a:r>
            <a:r>
              <a:rPr lang="en-US" altLang="ko-KR" sz="1400" dirty="0">
                <a:solidFill>
                  <a:srgbClr val="008800"/>
                </a:solidFill>
                <a:latin typeface="Consolas"/>
              </a:rPr>
              <a:t>1</a:t>
            </a:r>
            <a:r>
              <a:rPr lang="en-US" altLang="ko-KR" sz="14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altLang="ko-KR" sz="1400" b="1" dirty="0">
                <a:solidFill>
                  <a:srgbClr val="000000"/>
                </a:solidFill>
                <a:latin typeface="Consolas"/>
              </a:rPr>
              <a:t>in</a:t>
            </a:r>
            <a:r>
              <a:rPr lang="en-US" altLang="ko-KR" sz="1400" dirty="0">
                <a:solidFill>
                  <a:srgbClr val="000000"/>
                </a:solidFill>
                <a:latin typeface="Consolas"/>
              </a:rPr>
              <a:t> &lt;module&gt; </a:t>
            </a:r>
          </a:p>
          <a:p>
            <a:pPr algn="l"/>
            <a:r>
              <a:rPr lang="en-US" altLang="ko-KR" sz="1400" dirty="0" err="1">
                <a:solidFill>
                  <a:srgbClr val="000000"/>
                </a:solidFill>
                <a:latin typeface="Consolas"/>
              </a:rPr>
              <a:t>TypeError</a:t>
            </a:r>
            <a:r>
              <a:rPr lang="en-US" altLang="ko-KR" sz="1400" dirty="0">
                <a:solidFill>
                  <a:srgbClr val="000000"/>
                </a:solidFill>
                <a:latin typeface="Consolas"/>
              </a:rPr>
              <a:t>: __</a:t>
            </a:r>
            <a:r>
              <a:rPr lang="en-US" altLang="ko-KR" sz="1400" dirty="0" err="1">
                <a:solidFill>
                  <a:srgbClr val="000000"/>
                </a:solidFill>
                <a:latin typeface="Consolas"/>
              </a:rPr>
              <a:t>init</a:t>
            </a:r>
            <a:r>
              <a:rPr lang="en-US" altLang="ko-KR" sz="1400" dirty="0">
                <a:solidFill>
                  <a:srgbClr val="000000"/>
                </a:solidFill>
                <a:latin typeface="Consolas"/>
              </a:rPr>
              <a:t>__() missing </a:t>
            </a:r>
            <a:r>
              <a:rPr lang="en-US" altLang="ko-KR" sz="1400" dirty="0">
                <a:solidFill>
                  <a:srgbClr val="008800"/>
                </a:solidFill>
                <a:latin typeface="Consolas"/>
              </a:rPr>
              <a:t>2</a:t>
            </a:r>
            <a:r>
              <a:rPr lang="en-US" altLang="ko-KR" sz="1400" dirty="0">
                <a:solidFill>
                  <a:srgbClr val="000000"/>
                </a:solidFill>
                <a:latin typeface="Consolas"/>
              </a:rPr>
              <a:t> required positional arguments: </a:t>
            </a:r>
            <a:r>
              <a:rPr lang="en-US" altLang="ko-KR" sz="1400" dirty="0">
                <a:solidFill>
                  <a:srgbClr val="880000"/>
                </a:solidFill>
                <a:latin typeface="Consolas"/>
              </a:rPr>
              <a:t>'first'</a:t>
            </a:r>
            <a:r>
              <a:rPr lang="en-US" altLang="ko-KR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400" b="1" dirty="0">
                <a:solidFill>
                  <a:srgbClr val="000000"/>
                </a:solidFill>
                <a:latin typeface="Consolas"/>
              </a:rPr>
              <a:t>and</a:t>
            </a:r>
            <a:r>
              <a:rPr lang="en-US" altLang="ko-KR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400" dirty="0">
                <a:solidFill>
                  <a:srgbClr val="880000"/>
                </a:solidFill>
                <a:latin typeface="Consolas"/>
              </a:rPr>
              <a:t>'second'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979548477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 bwMode="auto">
          <a:xfrm>
            <a:off x="179512" y="188640"/>
            <a:ext cx="7704137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dirty="0">
                <a:solidFill>
                  <a:schemeClr val="tx1"/>
                </a:solidFill>
              </a:rPr>
              <a:t>클래스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987824" y="1916832"/>
            <a:ext cx="300608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ko-KR" dirty="0">
                <a:solidFill>
                  <a:srgbClr val="8888FF"/>
                </a:solidFill>
                <a:latin typeface="Consolas"/>
              </a:rPr>
              <a:t>&gt;&gt;&gt; </a:t>
            </a:r>
            <a:r>
              <a:rPr lang="en-US" altLang="ko-KR" dirty="0">
                <a:solidFill>
                  <a:srgbClr val="000000"/>
                </a:solidFill>
                <a:latin typeface="Consolas"/>
              </a:rPr>
              <a:t>a = </a:t>
            </a:r>
            <a:r>
              <a:rPr lang="en-US" altLang="ko-KR" dirty="0" err="1">
                <a:solidFill>
                  <a:srgbClr val="000000"/>
                </a:solidFill>
                <a:latin typeface="Consolas"/>
              </a:rPr>
              <a:t>FourCal</a:t>
            </a:r>
            <a:r>
              <a:rPr lang="en-US" altLang="ko-KR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-KR" dirty="0">
                <a:solidFill>
                  <a:srgbClr val="008800"/>
                </a:solidFill>
                <a:latin typeface="Consolas"/>
              </a:rPr>
              <a:t>4</a:t>
            </a:r>
            <a:r>
              <a:rPr lang="en-US" altLang="ko-KR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altLang="ko-KR" dirty="0">
                <a:solidFill>
                  <a:srgbClr val="008800"/>
                </a:solidFill>
                <a:latin typeface="Consolas"/>
              </a:rPr>
              <a:t>2</a:t>
            </a:r>
            <a:r>
              <a:rPr lang="en-US" altLang="ko-KR" dirty="0">
                <a:solidFill>
                  <a:srgbClr val="000000"/>
                </a:solidFill>
                <a:latin typeface="Consolas"/>
              </a:rPr>
              <a:t>) </a:t>
            </a:r>
          </a:p>
          <a:p>
            <a:pPr algn="l"/>
            <a:endParaRPr lang="en-US" altLang="ko-KR" dirty="0">
              <a:solidFill>
                <a:srgbClr val="8888FF"/>
              </a:solidFill>
              <a:latin typeface="Consolas"/>
            </a:endParaRPr>
          </a:p>
          <a:p>
            <a:pPr algn="l"/>
            <a:r>
              <a:rPr lang="en-US" altLang="ko-KR" dirty="0">
                <a:solidFill>
                  <a:srgbClr val="8888FF"/>
                </a:solidFill>
                <a:latin typeface="Consolas"/>
              </a:rPr>
              <a:t>&gt;&gt;&gt; </a:t>
            </a:r>
            <a:r>
              <a:rPr lang="en-US" altLang="ko-KR" dirty="0">
                <a:solidFill>
                  <a:srgbClr val="000000"/>
                </a:solidFill>
                <a:latin typeface="Consolas"/>
              </a:rPr>
              <a:t>print(</a:t>
            </a:r>
            <a:r>
              <a:rPr lang="en-US" altLang="ko-KR" dirty="0" err="1">
                <a:solidFill>
                  <a:srgbClr val="000000"/>
                </a:solidFill>
                <a:latin typeface="Consolas"/>
              </a:rPr>
              <a:t>a.first</a:t>
            </a:r>
            <a:r>
              <a:rPr lang="en-US" altLang="ko-KR" dirty="0">
                <a:solidFill>
                  <a:srgbClr val="000000"/>
                </a:solidFill>
                <a:latin typeface="Consolas"/>
              </a:rPr>
              <a:t>) </a:t>
            </a:r>
          </a:p>
          <a:p>
            <a:pPr algn="l"/>
            <a:r>
              <a:rPr lang="en-US" altLang="ko-KR" dirty="0">
                <a:solidFill>
                  <a:srgbClr val="008800"/>
                </a:solidFill>
                <a:latin typeface="Consolas"/>
              </a:rPr>
              <a:t>4</a:t>
            </a:r>
            <a:r>
              <a:rPr lang="en-US" altLang="ko-KR" dirty="0">
                <a:solidFill>
                  <a:srgbClr val="000000"/>
                </a:solidFill>
                <a:latin typeface="Consolas"/>
              </a:rPr>
              <a:t> </a:t>
            </a:r>
          </a:p>
          <a:p>
            <a:pPr algn="l"/>
            <a:r>
              <a:rPr lang="en-US" altLang="ko-KR" dirty="0">
                <a:solidFill>
                  <a:srgbClr val="8888FF"/>
                </a:solidFill>
                <a:latin typeface="Consolas"/>
              </a:rPr>
              <a:t>&gt;&gt;&gt; </a:t>
            </a:r>
            <a:r>
              <a:rPr lang="en-US" altLang="ko-KR" dirty="0">
                <a:solidFill>
                  <a:srgbClr val="000000"/>
                </a:solidFill>
                <a:latin typeface="Consolas"/>
              </a:rPr>
              <a:t>print(</a:t>
            </a:r>
            <a:r>
              <a:rPr lang="en-US" altLang="ko-KR" dirty="0" err="1">
                <a:solidFill>
                  <a:srgbClr val="000000"/>
                </a:solidFill>
                <a:latin typeface="Consolas"/>
              </a:rPr>
              <a:t>a.second</a:t>
            </a:r>
            <a:r>
              <a:rPr lang="en-US" altLang="ko-KR" dirty="0">
                <a:solidFill>
                  <a:srgbClr val="000000"/>
                </a:solidFill>
                <a:latin typeface="Consolas"/>
              </a:rPr>
              <a:t>) </a:t>
            </a:r>
          </a:p>
          <a:p>
            <a:pPr algn="l"/>
            <a:r>
              <a:rPr lang="en-US" altLang="ko-KR" dirty="0">
                <a:solidFill>
                  <a:srgbClr val="008800"/>
                </a:solidFill>
                <a:latin typeface="Consolas"/>
              </a:rPr>
              <a:t>2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2987824" y="4338970"/>
            <a:ext cx="300608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ko-KR" dirty="0">
                <a:solidFill>
                  <a:srgbClr val="8888FF"/>
                </a:solidFill>
                <a:latin typeface="Consolas"/>
              </a:rPr>
              <a:t>&gt;&gt;&gt; </a:t>
            </a:r>
            <a:r>
              <a:rPr lang="en-US" altLang="ko-KR" dirty="0">
                <a:solidFill>
                  <a:srgbClr val="000000"/>
                </a:solidFill>
                <a:latin typeface="Consolas"/>
              </a:rPr>
              <a:t>a = </a:t>
            </a:r>
            <a:r>
              <a:rPr lang="en-US" altLang="ko-KR" dirty="0" err="1">
                <a:solidFill>
                  <a:srgbClr val="000000"/>
                </a:solidFill>
                <a:latin typeface="Consolas"/>
              </a:rPr>
              <a:t>FourCal</a:t>
            </a:r>
            <a:r>
              <a:rPr lang="en-US" altLang="ko-KR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-KR" dirty="0">
                <a:solidFill>
                  <a:srgbClr val="008800"/>
                </a:solidFill>
                <a:latin typeface="Consolas"/>
              </a:rPr>
              <a:t>4</a:t>
            </a:r>
            <a:r>
              <a:rPr lang="en-US" altLang="ko-KR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altLang="ko-KR" dirty="0">
                <a:solidFill>
                  <a:srgbClr val="008800"/>
                </a:solidFill>
                <a:latin typeface="Consolas"/>
              </a:rPr>
              <a:t>2</a:t>
            </a:r>
            <a:r>
              <a:rPr lang="en-US" altLang="ko-KR" dirty="0">
                <a:solidFill>
                  <a:srgbClr val="000000"/>
                </a:solidFill>
                <a:latin typeface="Consolas"/>
              </a:rPr>
              <a:t>) </a:t>
            </a:r>
          </a:p>
          <a:p>
            <a:pPr algn="l"/>
            <a:endParaRPr lang="en-US" altLang="ko-KR" dirty="0">
              <a:solidFill>
                <a:srgbClr val="8888FF"/>
              </a:solidFill>
              <a:latin typeface="Consolas"/>
            </a:endParaRPr>
          </a:p>
          <a:p>
            <a:pPr algn="l"/>
            <a:r>
              <a:rPr lang="en-US" altLang="ko-KR" dirty="0">
                <a:solidFill>
                  <a:srgbClr val="8888FF"/>
                </a:solidFill>
                <a:latin typeface="Consolas"/>
              </a:rPr>
              <a:t>&gt;&gt;&gt; </a:t>
            </a:r>
            <a:r>
              <a:rPr lang="en-US" altLang="ko-KR" dirty="0" err="1">
                <a:solidFill>
                  <a:srgbClr val="000000"/>
                </a:solidFill>
                <a:latin typeface="Consolas"/>
              </a:rPr>
              <a:t>a.sum</a:t>
            </a:r>
            <a:r>
              <a:rPr lang="en-US" altLang="ko-KR" dirty="0">
                <a:solidFill>
                  <a:srgbClr val="000000"/>
                </a:solidFill>
                <a:latin typeface="Consolas"/>
              </a:rPr>
              <a:t>() </a:t>
            </a:r>
          </a:p>
          <a:p>
            <a:pPr algn="l"/>
            <a:r>
              <a:rPr lang="en-US" altLang="ko-KR" dirty="0">
                <a:solidFill>
                  <a:srgbClr val="008800"/>
                </a:solidFill>
                <a:latin typeface="Consolas"/>
              </a:rPr>
              <a:t>6</a:t>
            </a:r>
            <a:r>
              <a:rPr lang="en-US" altLang="ko-KR" dirty="0">
                <a:solidFill>
                  <a:srgbClr val="000000"/>
                </a:solidFill>
                <a:latin typeface="Consolas"/>
              </a:rPr>
              <a:t> </a:t>
            </a:r>
          </a:p>
          <a:p>
            <a:pPr algn="l"/>
            <a:r>
              <a:rPr lang="en-US" altLang="ko-KR" dirty="0">
                <a:solidFill>
                  <a:srgbClr val="8888FF"/>
                </a:solidFill>
                <a:latin typeface="Consolas"/>
              </a:rPr>
              <a:t>&gt;&gt;&gt; </a:t>
            </a:r>
            <a:r>
              <a:rPr lang="en-US" altLang="ko-KR" dirty="0" err="1">
                <a:solidFill>
                  <a:srgbClr val="000000"/>
                </a:solidFill>
                <a:latin typeface="Consolas"/>
              </a:rPr>
              <a:t>a.div</a:t>
            </a:r>
            <a:r>
              <a:rPr lang="en-US" altLang="ko-KR" dirty="0">
                <a:solidFill>
                  <a:srgbClr val="000000"/>
                </a:solidFill>
                <a:latin typeface="Consolas"/>
              </a:rPr>
              <a:t>() </a:t>
            </a:r>
          </a:p>
          <a:p>
            <a:pPr algn="l"/>
            <a:r>
              <a:rPr lang="en-US" altLang="ko-KR" dirty="0">
                <a:solidFill>
                  <a:srgbClr val="008800"/>
                </a:solidFill>
                <a:latin typeface="Consolas"/>
              </a:rPr>
              <a:t>2.0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196371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 bwMode="auto">
          <a:xfrm>
            <a:off x="179512" y="188640"/>
            <a:ext cx="7704137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dirty="0">
                <a:solidFill>
                  <a:schemeClr val="tx1"/>
                </a:solidFill>
              </a:rPr>
              <a:t>클래스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483768" y="2248496"/>
            <a:ext cx="41582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ko-KR" b="1" dirty="0">
                <a:solidFill>
                  <a:srgbClr val="000000"/>
                </a:solidFill>
                <a:latin typeface="Consolas"/>
              </a:rPr>
              <a:t>class</a:t>
            </a:r>
            <a:r>
              <a:rPr lang="en-US" altLang="ko-KR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b="1" dirty="0" err="1">
                <a:solidFill>
                  <a:srgbClr val="880000"/>
                </a:solidFill>
                <a:latin typeface="Consolas"/>
              </a:rPr>
              <a:t>MoreFourCal</a:t>
            </a:r>
            <a:r>
              <a:rPr lang="en-US" altLang="ko-KR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-KR" dirty="0" err="1">
                <a:solidFill>
                  <a:srgbClr val="000000"/>
                </a:solidFill>
                <a:latin typeface="Consolas"/>
              </a:rPr>
              <a:t>FourCal</a:t>
            </a:r>
            <a:r>
              <a:rPr lang="en-US" altLang="ko-KR" dirty="0">
                <a:solidFill>
                  <a:srgbClr val="000000"/>
                </a:solidFill>
                <a:latin typeface="Consolas"/>
              </a:rPr>
              <a:t>): </a:t>
            </a:r>
            <a:r>
              <a:rPr lang="en-US" altLang="ko-KR" dirty="0">
                <a:solidFill>
                  <a:srgbClr val="8888FF"/>
                </a:solidFill>
                <a:latin typeface="Consolas"/>
              </a:rPr>
              <a:t>...</a:t>
            </a:r>
          </a:p>
          <a:p>
            <a:pPr algn="l"/>
            <a:r>
              <a:rPr lang="en-US" altLang="ko-KR" b="1" dirty="0">
                <a:solidFill>
                  <a:srgbClr val="000000"/>
                </a:solidFill>
                <a:latin typeface="Consolas"/>
              </a:rPr>
              <a:t>	pass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529750" y="1412776"/>
            <a:ext cx="35125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Malgun Gothic"/>
              </a:rPr>
              <a:t>class </a:t>
            </a:r>
            <a:r>
              <a:rPr lang="ko-KR" altLang="en-US" dirty="0" err="1">
                <a:solidFill>
                  <a:srgbClr val="000000"/>
                </a:solidFill>
                <a:latin typeface="Malgun Gothic"/>
              </a:rPr>
              <a:t>클래스명</a:t>
            </a:r>
            <a:r>
              <a:rPr lang="en-US" altLang="ko-KR" dirty="0">
                <a:solidFill>
                  <a:srgbClr val="000000"/>
                </a:solidFill>
                <a:latin typeface="Malgun Gothic"/>
              </a:rPr>
              <a:t>(</a:t>
            </a:r>
            <a:r>
              <a:rPr lang="ko-KR" altLang="en-US" dirty="0">
                <a:solidFill>
                  <a:srgbClr val="000000"/>
                </a:solidFill>
                <a:latin typeface="Malgun Gothic"/>
              </a:rPr>
              <a:t>상속할 </a:t>
            </a:r>
            <a:r>
              <a:rPr lang="ko-KR" altLang="en-US" dirty="0" err="1">
                <a:solidFill>
                  <a:srgbClr val="000000"/>
                </a:solidFill>
                <a:latin typeface="Malgun Gothic"/>
              </a:rPr>
              <a:t>클래스명</a:t>
            </a:r>
            <a:r>
              <a:rPr lang="en-US" altLang="ko-KR" dirty="0">
                <a:solidFill>
                  <a:srgbClr val="000000"/>
                </a:solidFill>
                <a:latin typeface="Malgun Gothic"/>
              </a:rPr>
              <a:t>)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503970" y="3230974"/>
            <a:ext cx="336612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ko-KR" dirty="0">
                <a:solidFill>
                  <a:srgbClr val="8888FF"/>
                </a:solidFill>
                <a:latin typeface="Consolas"/>
              </a:rPr>
              <a:t>&gt;&gt;&gt; </a:t>
            </a:r>
            <a:r>
              <a:rPr lang="en-US" altLang="ko-KR" dirty="0">
                <a:solidFill>
                  <a:srgbClr val="000000"/>
                </a:solidFill>
                <a:latin typeface="Consolas"/>
              </a:rPr>
              <a:t>a = </a:t>
            </a:r>
            <a:r>
              <a:rPr lang="en-US" altLang="ko-KR" dirty="0" err="1">
                <a:solidFill>
                  <a:srgbClr val="000000"/>
                </a:solidFill>
                <a:latin typeface="Consolas"/>
              </a:rPr>
              <a:t>MoreFourCal</a:t>
            </a:r>
            <a:r>
              <a:rPr lang="en-US" altLang="ko-KR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-KR" dirty="0">
                <a:solidFill>
                  <a:srgbClr val="008800"/>
                </a:solidFill>
                <a:latin typeface="Consolas"/>
              </a:rPr>
              <a:t>4</a:t>
            </a:r>
            <a:r>
              <a:rPr lang="en-US" altLang="ko-KR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altLang="ko-KR" dirty="0">
                <a:solidFill>
                  <a:srgbClr val="008800"/>
                </a:solidFill>
                <a:latin typeface="Consolas"/>
              </a:rPr>
              <a:t>2</a:t>
            </a:r>
            <a:r>
              <a:rPr lang="en-US" altLang="ko-KR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pPr algn="l"/>
            <a:r>
              <a:rPr lang="en-US" altLang="ko-KR" dirty="0">
                <a:solidFill>
                  <a:srgbClr val="000000"/>
                </a:solidFill>
                <a:latin typeface="Consolas"/>
              </a:rPr>
              <a:t> </a:t>
            </a:r>
          </a:p>
          <a:p>
            <a:pPr algn="l"/>
            <a:r>
              <a:rPr lang="en-US" altLang="ko-KR" dirty="0">
                <a:solidFill>
                  <a:srgbClr val="8888FF"/>
                </a:solidFill>
                <a:latin typeface="Consolas"/>
              </a:rPr>
              <a:t>&gt;&gt;&gt; </a:t>
            </a:r>
            <a:r>
              <a:rPr lang="en-US" altLang="ko-KR" dirty="0" err="1">
                <a:solidFill>
                  <a:srgbClr val="000000"/>
                </a:solidFill>
                <a:latin typeface="Consolas"/>
              </a:rPr>
              <a:t>a.sum</a:t>
            </a:r>
            <a:r>
              <a:rPr lang="en-US" altLang="ko-KR" dirty="0">
                <a:solidFill>
                  <a:srgbClr val="000000"/>
                </a:solidFill>
                <a:latin typeface="Consolas"/>
              </a:rPr>
              <a:t>() </a:t>
            </a:r>
          </a:p>
          <a:p>
            <a:pPr algn="l"/>
            <a:r>
              <a:rPr lang="en-US" altLang="ko-KR" dirty="0">
                <a:solidFill>
                  <a:srgbClr val="008800"/>
                </a:solidFill>
                <a:latin typeface="Consolas"/>
              </a:rPr>
              <a:t>6</a:t>
            </a:r>
            <a:r>
              <a:rPr lang="en-US" altLang="ko-KR" dirty="0">
                <a:solidFill>
                  <a:srgbClr val="000000"/>
                </a:solidFill>
                <a:latin typeface="Consolas"/>
              </a:rPr>
              <a:t> </a:t>
            </a:r>
          </a:p>
          <a:p>
            <a:pPr algn="l"/>
            <a:r>
              <a:rPr lang="en-US" altLang="ko-KR" dirty="0">
                <a:solidFill>
                  <a:srgbClr val="8888FF"/>
                </a:solidFill>
                <a:latin typeface="Consolas"/>
              </a:rPr>
              <a:t>&gt;&gt;&gt; </a:t>
            </a:r>
            <a:r>
              <a:rPr lang="en-US" altLang="ko-KR" dirty="0" err="1">
                <a:solidFill>
                  <a:srgbClr val="000000"/>
                </a:solidFill>
                <a:latin typeface="Consolas"/>
              </a:rPr>
              <a:t>a.mul</a:t>
            </a:r>
            <a:r>
              <a:rPr lang="en-US" altLang="ko-KR" dirty="0">
                <a:solidFill>
                  <a:srgbClr val="000000"/>
                </a:solidFill>
                <a:latin typeface="Consolas"/>
              </a:rPr>
              <a:t>() </a:t>
            </a:r>
          </a:p>
          <a:p>
            <a:pPr algn="l"/>
            <a:r>
              <a:rPr lang="en-US" altLang="ko-KR" dirty="0">
                <a:solidFill>
                  <a:srgbClr val="008800"/>
                </a:solidFill>
                <a:latin typeface="Consolas"/>
              </a:rPr>
              <a:t>8</a:t>
            </a:r>
            <a:r>
              <a:rPr lang="en-US" altLang="ko-KR" dirty="0">
                <a:solidFill>
                  <a:srgbClr val="000000"/>
                </a:solidFill>
                <a:latin typeface="Consolas"/>
              </a:rPr>
              <a:t> </a:t>
            </a:r>
          </a:p>
          <a:p>
            <a:pPr algn="l"/>
            <a:r>
              <a:rPr lang="en-US" altLang="ko-KR" dirty="0">
                <a:solidFill>
                  <a:srgbClr val="8888FF"/>
                </a:solidFill>
                <a:latin typeface="Consolas"/>
              </a:rPr>
              <a:t>&gt;&gt;&gt; </a:t>
            </a:r>
            <a:r>
              <a:rPr lang="en-US" altLang="ko-KR" dirty="0" err="1">
                <a:solidFill>
                  <a:srgbClr val="000000"/>
                </a:solidFill>
                <a:latin typeface="Consolas"/>
              </a:rPr>
              <a:t>a.sub</a:t>
            </a:r>
            <a:r>
              <a:rPr lang="en-US" altLang="ko-KR" dirty="0">
                <a:solidFill>
                  <a:srgbClr val="000000"/>
                </a:solidFill>
                <a:latin typeface="Consolas"/>
              </a:rPr>
              <a:t>() </a:t>
            </a:r>
          </a:p>
          <a:p>
            <a:pPr algn="l"/>
            <a:r>
              <a:rPr lang="en-US" altLang="ko-KR" dirty="0">
                <a:solidFill>
                  <a:srgbClr val="008800"/>
                </a:solidFill>
                <a:latin typeface="Consolas"/>
              </a:rPr>
              <a:t>2</a:t>
            </a:r>
            <a:r>
              <a:rPr lang="en-US" altLang="ko-KR" dirty="0">
                <a:solidFill>
                  <a:srgbClr val="000000"/>
                </a:solidFill>
                <a:latin typeface="Consolas"/>
              </a:rPr>
              <a:t> </a:t>
            </a:r>
          </a:p>
          <a:p>
            <a:pPr algn="l"/>
            <a:r>
              <a:rPr lang="en-US" altLang="ko-KR" dirty="0">
                <a:solidFill>
                  <a:srgbClr val="8888FF"/>
                </a:solidFill>
                <a:latin typeface="Consolas"/>
              </a:rPr>
              <a:t>&gt;&gt;&gt; </a:t>
            </a:r>
            <a:r>
              <a:rPr lang="en-US" altLang="ko-KR" dirty="0" err="1">
                <a:solidFill>
                  <a:srgbClr val="000000"/>
                </a:solidFill>
                <a:latin typeface="Consolas"/>
              </a:rPr>
              <a:t>a.div</a:t>
            </a:r>
            <a:r>
              <a:rPr lang="en-US" altLang="ko-KR" dirty="0">
                <a:solidFill>
                  <a:srgbClr val="000000"/>
                </a:solidFill>
                <a:latin typeface="Consolas"/>
              </a:rPr>
              <a:t>() </a:t>
            </a:r>
          </a:p>
          <a:p>
            <a:pPr algn="l"/>
            <a:r>
              <a:rPr lang="en-US" altLang="ko-KR" dirty="0">
                <a:solidFill>
                  <a:srgbClr val="008800"/>
                </a:solidFill>
                <a:latin typeface="Consolas"/>
              </a:rPr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088744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 bwMode="auto">
          <a:xfrm>
            <a:off x="179512" y="188640"/>
            <a:ext cx="7704137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dirty="0">
                <a:solidFill>
                  <a:schemeClr val="tx1"/>
                </a:solidFill>
              </a:rPr>
              <a:t>클래스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520280" y="2289646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altLang="ko-KR" b="1" dirty="0">
                <a:solidFill>
                  <a:srgbClr val="000000"/>
                </a:solidFill>
                <a:latin typeface="Consolas"/>
              </a:rPr>
              <a:t>class</a:t>
            </a:r>
            <a:r>
              <a:rPr lang="en-US" altLang="ko-KR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b="1" dirty="0" err="1">
                <a:solidFill>
                  <a:srgbClr val="880000"/>
                </a:solidFill>
                <a:latin typeface="Consolas"/>
              </a:rPr>
              <a:t>MoreFourCal</a:t>
            </a:r>
            <a:r>
              <a:rPr lang="en-US" altLang="ko-KR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-KR" dirty="0" err="1">
                <a:solidFill>
                  <a:srgbClr val="000000"/>
                </a:solidFill>
                <a:latin typeface="Consolas"/>
              </a:rPr>
              <a:t>FourCal</a:t>
            </a:r>
            <a:r>
              <a:rPr lang="en-US" altLang="ko-KR" dirty="0">
                <a:solidFill>
                  <a:srgbClr val="000000"/>
                </a:solidFill>
                <a:latin typeface="Consolas"/>
              </a:rPr>
              <a:t>): </a:t>
            </a:r>
            <a:r>
              <a:rPr lang="en-US" altLang="ko-KR" dirty="0">
                <a:solidFill>
                  <a:srgbClr val="8888FF"/>
                </a:solidFill>
                <a:latin typeface="Consolas"/>
              </a:rPr>
              <a:t>...</a:t>
            </a:r>
          </a:p>
          <a:p>
            <a:pPr algn="l"/>
            <a:endParaRPr lang="en-US" altLang="ko-KR" dirty="0">
              <a:solidFill>
                <a:srgbClr val="8888FF"/>
              </a:solidFill>
              <a:latin typeface="Consolas"/>
            </a:endParaRPr>
          </a:p>
          <a:p>
            <a:pPr algn="l"/>
            <a:r>
              <a:rPr lang="en-US" altLang="ko-KR" b="1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altLang="ko-KR" b="1" dirty="0" err="1">
                <a:solidFill>
                  <a:srgbClr val="000000"/>
                </a:solidFill>
                <a:latin typeface="Consolas"/>
              </a:rPr>
              <a:t>def</a:t>
            </a:r>
            <a:r>
              <a:rPr lang="en-US" altLang="ko-KR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b="1" dirty="0">
                <a:solidFill>
                  <a:srgbClr val="880000"/>
                </a:solidFill>
                <a:latin typeface="Consolas"/>
              </a:rPr>
              <a:t>pow</a:t>
            </a:r>
            <a:r>
              <a:rPr lang="en-US" altLang="ko-KR" dirty="0">
                <a:solidFill>
                  <a:srgbClr val="000000"/>
                </a:solidFill>
                <a:latin typeface="Consolas"/>
              </a:rPr>
              <a:t>(self): </a:t>
            </a:r>
            <a:r>
              <a:rPr lang="en-US" altLang="ko-KR" dirty="0">
                <a:solidFill>
                  <a:srgbClr val="8888FF"/>
                </a:solidFill>
                <a:latin typeface="Consolas"/>
              </a:rPr>
              <a:t>... </a:t>
            </a:r>
          </a:p>
          <a:p>
            <a:pPr algn="l"/>
            <a:r>
              <a:rPr lang="en-US" altLang="ko-KR" dirty="0">
                <a:solidFill>
                  <a:srgbClr val="000000"/>
                </a:solidFill>
                <a:latin typeface="Consolas"/>
              </a:rPr>
              <a:t>	result = </a:t>
            </a:r>
            <a:r>
              <a:rPr lang="en-US" altLang="ko-KR" dirty="0" err="1">
                <a:solidFill>
                  <a:srgbClr val="000000"/>
                </a:solidFill>
                <a:latin typeface="Consolas"/>
              </a:rPr>
              <a:t>self.first</a:t>
            </a:r>
            <a:r>
              <a:rPr lang="en-US" altLang="ko-KR" dirty="0">
                <a:solidFill>
                  <a:srgbClr val="000000"/>
                </a:solidFill>
                <a:latin typeface="Consolas"/>
              </a:rPr>
              <a:t> ** 	</a:t>
            </a:r>
            <a:r>
              <a:rPr lang="en-US" altLang="ko-KR" dirty="0" err="1">
                <a:solidFill>
                  <a:srgbClr val="000000"/>
                </a:solidFill>
                <a:latin typeface="Consolas"/>
              </a:rPr>
              <a:t>self.second</a:t>
            </a:r>
            <a:r>
              <a:rPr lang="en-US" altLang="ko-KR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dirty="0">
                <a:solidFill>
                  <a:srgbClr val="8888FF"/>
                </a:solidFill>
                <a:latin typeface="Consolas"/>
              </a:rPr>
              <a:t>... </a:t>
            </a:r>
          </a:p>
          <a:p>
            <a:pPr algn="l"/>
            <a:r>
              <a:rPr lang="en-US" altLang="ko-KR" b="1" dirty="0">
                <a:solidFill>
                  <a:srgbClr val="000000"/>
                </a:solidFill>
                <a:latin typeface="Consolas"/>
              </a:rPr>
              <a:t>	return</a:t>
            </a:r>
            <a:r>
              <a:rPr lang="en-US" altLang="ko-KR" dirty="0">
                <a:solidFill>
                  <a:srgbClr val="000000"/>
                </a:solidFill>
                <a:latin typeface="Consolas"/>
              </a:rPr>
              <a:t> result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2483768" y="4521894"/>
            <a:ext cx="345638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ko-KR" dirty="0">
                <a:solidFill>
                  <a:srgbClr val="8888FF"/>
                </a:solidFill>
                <a:latin typeface="Consolas"/>
              </a:rPr>
              <a:t>&gt;&gt;&gt; </a:t>
            </a:r>
            <a:r>
              <a:rPr lang="en-US" altLang="ko-KR" dirty="0">
                <a:solidFill>
                  <a:srgbClr val="000000"/>
                </a:solidFill>
                <a:latin typeface="Consolas"/>
              </a:rPr>
              <a:t>a = </a:t>
            </a:r>
            <a:r>
              <a:rPr lang="en-US" altLang="ko-KR" dirty="0" err="1">
                <a:solidFill>
                  <a:srgbClr val="000000"/>
                </a:solidFill>
                <a:latin typeface="Consolas"/>
              </a:rPr>
              <a:t>MoreFourCal</a:t>
            </a:r>
            <a:r>
              <a:rPr lang="en-US" altLang="ko-KR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-KR" dirty="0">
                <a:solidFill>
                  <a:srgbClr val="008800"/>
                </a:solidFill>
                <a:latin typeface="Consolas"/>
              </a:rPr>
              <a:t>4</a:t>
            </a:r>
            <a:r>
              <a:rPr lang="en-US" altLang="ko-KR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altLang="ko-KR" dirty="0">
                <a:solidFill>
                  <a:srgbClr val="008800"/>
                </a:solidFill>
                <a:latin typeface="Consolas"/>
              </a:rPr>
              <a:t>2</a:t>
            </a:r>
            <a:r>
              <a:rPr lang="en-US" altLang="ko-KR" dirty="0">
                <a:solidFill>
                  <a:srgbClr val="000000"/>
                </a:solidFill>
                <a:latin typeface="Consolas"/>
              </a:rPr>
              <a:t>) </a:t>
            </a:r>
          </a:p>
          <a:p>
            <a:pPr algn="l"/>
            <a:r>
              <a:rPr lang="en-US" altLang="ko-KR" dirty="0">
                <a:solidFill>
                  <a:srgbClr val="8888FF"/>
                </a:solidFill>
                <a:latin typeface="Consolas"/>
              </a:rPr>
              <a:t>&gt;&gt;&gt; </a:t>
            </a:r>
            <a:r>
              <a:rPr lang="en-US" altLang="ko-KR" dirty="0" err="1">
                <a:solidFill>
                  <a:srgbClr val="000000"/>
                </a:solidFill>
                <a:latin typeface="Consolas"/>
              </a:rPr>
              <a:t>a.pow</a:t>
            </a:r>
            <a:r>
              <a:rPr lang="en-US" altLang="ko-KR" dirty="0">
                <a:solidFill>
                  <a:srgbClr val="000000"/>
                </a:solidFill>
                <a:latin typeface="Consolas"/>
              </a:rPr>
              <a:t>() </a:t>
            </a:r>
          </a:p>
          <a:p>
            <a:pPr algn="l"/>
            <a:r>
              <a:rPr lang="en-US" altLang="ko-KR" dirty="0">
                <a:solidFill>
                  <a:srgbClr val="008800"/>
                </a:solidFill>
                <a:latin typeface="Consolas"/>
              </a:rPr>
              <a:t>16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69460659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 bwMode="auto">
          <a:xfrm>
            <a:off x="179512" y="188640"/>
            <a:ext cx="7704137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dirty="0">
                <a:solidFill>
                  <a:schemeClr val="tx1"/>
                </a:solidFill>
              </a:rPr>
              <a:t>클래스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67544" y="1196752"/>
            <a:ext cx="43718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err="1">
                <a:solidFill>
                  <a:srgbClr val="000000"/>
                </a:solidFill>
                <a:latin typeface="Malgun Gothic"/>
              </a:rPr>
              <a:t>메서드</a:t>
            </a:r>
            <a:r>
              <a:rPr lang="ko-KR" altLang="en-US" b="1" dirty="0">
                <a:solidFill>
                  <a:srgbClr val="000000"/>
                </a:solidFill>
                <a:latin typeface="Malgun Gothic"/>
              </a:rPr>
              <a:t> </a:t>
            </a:r>
            <a:r>
              <a:rPr lang="ko-KR" altLang="en-US" b="1" dirty="0" err="1">
                <a:solidFill>
                  <a:srgbClr val="000000"/>
                </a:solidFill>
                <a:latin typeface="Malgun Gothic"/>
              </a:rPr>
              <a:t>오버라이딩</a:t>
            </a:r>
            <a:r>
              <a:rPr lang="en-US" altLang="ko-KR" dirty="0">
                <a:solidFill>
                  <a:srgbClr val="000000"/>
                </a:solidFill>
                <a:latin typeface="Malgun Gothic"/>
              </a:rPr>
              <a:t>(Overriding, </a:t>
            </a:r>
            <a:r>
              <a:rPr lang="ko-KR" altLang="en-US" dirty="0">
                <a:solidFill>
                  <a:srgbClr val="000000"/>
                </a:solidFill>
                <a:latin typeface="Malgun Gothic"/>
              </a:rPr>
              <a:t>덮어쓰기</a:t>
            </a:r>
            <a:r>
              <a:rPr lang="en-US" altLang="ko-KR" dirty="0">
                <a:solidFill>
                  <a:srgbClr val="000000"/>
                </a:solidFill>
                <a:latin typeface="Malgun Gothic"/>
              </a:rPr>
              <a:t>)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467544" y="1700808"/>
            <a:ext cx="648072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ko-KR" altLang="en-US" sz="1400" dirty="0">
                <a:solidFill>
                  <a:srgbClr val="000000"/>
                </a:solidFill>
                <a:latin typeface="Malgun Gothic"/>
              </a:rPr>
              <a:t>부모 클래스</a:t>
            </a:r>
            <a:r>
              <a:rPr lang="en-US" altLang="ko-KR" sz="1400" dirty="0">
                <a:solidFill>
                  <a:srgbClr val="000000"/>
                </a:solidFill>
                <a:latin typeface="Malgun Gothic"/>
              </a:rPr>
              <a:t>(</a:t>
            </a:r>
            <a:r>
              <a:rPr lang="ko-KR" altLang="en-US" sz="1400" dirty="0">
                <a:solidFill>
                  <a:srgbClr val="000000"/>
                </a:solidFill>
                <a:latin typeface="Malgun Gothic"/>
              </a:rPr>
              <a:t>상속한 클래스</a:t>
            </a:r>
            <a:r>
              <a:rPr lang="en-US" altLang="ko-KR" sz="1400" dirty="0">
                <a:solidFill>
                  <a:srgbClr val="000000"/>
                </a:solidFill>
                <a:latin typeface="Malgun Gothic"/>
              </a:rPr>
              <a:t>)</a:t>
            </a:r>
            <a:r>
              <a:rPr lang="ko-KR" altLang="en-US" sz="1400" dirty="0">
                <a:solidFill>
                  <a:srgbClr val="000000"/>
                </a:solidFill>
                <a:latin typeface="Malgun Gothic"/>
              </a:rPr>
              <a:t>에 있는 </a:t>
            </a:r>
            <a:r>
              <a:rPr lang="ko-KR" altLang="en-US" sz="1400" dirty="0" err="1">
                <a:solidFill>
                  <a:srgbClr val="000000"/>
                </a:solidFill>
                <a:latin typeface="Malgun Gothic"/>
              </a:rPr>
              <a:t>메서드를</a:t>
            </a:r>
            <a:r>
              <a:rPr lang="ko-KR" altLang="en-US" sz="1400" dirty="0">
                <a:solidFill>
                  <a:srgbClr val="000000"/>
                </a:solidFill>
                <a:latin typeface="Malgun Gothic"/>
              </a:rPr>
              <a:t> 동일한 이름으로 다시 만드는 것</a:t>
            </a:r>
            <a:endParaRPr lang="ko-KR" altLang="en-US" sz="1400" dirty="0"/>
          </a:p>
        </p:txBody>
      </p:sp>
      <p:sp>
        <p:nvSpPr>
          <p:cNvPr id="4" name="직사각형 3"/>
          <p:cNvSpPr/>
          <p:nvPr/>
        </p:nvSpPr>
        <p:spPr>
          <a:xfrm>
            <a:off x="467544" y="2348880"/>
            <a:ext cx="799288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ko-KR" sz="1400" dirty="0">
                <a:solidFill>
                  <a:srgbClr val="000000"/>
                </a:solidFill>
                <a:latin typeface="Consolas"/>
              </a:rPr>
              <a:t>a = </a:t>
            </a:r>
            <a:r>
              <a:rPr lang="en-US" altLang="ko-KR" sz="1400" dirty="0" err="1">
                <a:solidFill>
                  <a:srgbClr val="000000"/>
                </a:solidFill>
                <a:latin typeface="Consolas"/>
              </a:rPr>
              <a:t>FourCal</a:t>
            </a:r>
            <a:r>
              <a:rPr lang="en-US" altLang="ko-KR" sz="14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-KR" sz="1400" dirty="0">
                <a:solidFill>
                  <a:srgbClr val="008800"/>
                </a:solidFill>
                <a:latin typeface="Consolas"/>
              </a:rPr>
              <a:t>4</a:t>
            </a:r>
            <a:r>
              <a:rPr lang="en-US" altLang="ko-KR" sz="14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altLang="ko-KR" sz="1400" dirty="0">
                <a:solidFill>
                  <a:srgbClr val="008800"/>
                </a:solidFill>
                <a:latin typeface="Consolas"/>
              </a:rPr>
              <a:t>0</a:t>
            </a:r>
            <a:r>
              <a:rPr lang="en-US" altLang="ko-KR" sz="1400" dirty="0">
                <a:solidFill>
                  <a:srgbClr val="000000"/>
                </a:solidFill>
                <a:latin typeface="Consolas"/>
              </a:rPr>
              <a:t>) </a:t>
            </a:r>
          </a:p>
          <a:p>
            <a:pPr algn="l"/>
            <a:r>
              <a:rPr lang="en-US" altLang="ko-KR" sz="1400" dirty="0">
                <a:solidFill>
                  <a:srgbClr val="8888FF"/>
                </a:solidFill>
                <a:latin typeface="Consolas"/>
              </a:rPr>
              <a:t>&gt;&gt;&gt; </a:t>
            </a:r>
            <a:r>
              <a:rPr lang="en-US" altLang="ko-KR" sz="1400" dirty="0" err="1">
                <a:solidFill>
                  <a:srgbClr val="000000"/>
                </a:solidFill>
                <a:latin typeface="Consolas"/>
              </a:rPr>
              <a:t>a.div</a:t>
            </a:r>
            <a:r>
              <a:rPr lang="en-US" altLang="ko-KR" sz="1400" dirty="0">
                <a:solidFill>
                  <a:srgbClr val="000000"/>
                </a:solidFill>
                <a:latin typeface="Consolas"/>
              </a:rPr>
              <a:t>() </a:t>
            </a:r>
          </a:p>
          <a:p>
            <a:pPr algn="l"/>
            <a:r>
              <a:rPr lang="en-US" altLang="ko-KR" sz="1400" dirty="0" err="1">
                <a:solidFill>
                  <a:srgbClr val="000000"/>
                </a:solidFill>
                <a:latin typeface="Consolas"/>
              </a:rPr>
              <a:t>Traceback</a:t>
            </a:r>
            <a:r>
              <a:rPr lang="en-US" altLang="ko-KR" sz="1400" dirty="0">
                <a:solidFill>
                  <a:srgbClr val="000000"/>
                </a:solidFill>
                <a:latin typeface="Consolas"/>
              </a:rPr>
              <a:t> (most recent call last): File </a:t>
            </a:r>
            <a:r>
              <a:rPr lang="en-US" altLang="ko-KR" sz="1400" dirty="0">
                <a:solidFill>
                  <a:srgbClr val="880000"/>
                </a:solidFill>
                <a:latin typeface="Consolas"/>
              </a:rPr>
              <a:t>"&lt;</a:t>
            </a:r>
            <a:r>
              <a:rPr lang="en-US" altLang="ko-KR" sz="1400" dirty="0" err="1">
                <a:solidFill>
                  <a:srgbClr val="880000"/>
                </a:solidFill>
                <a:latin typeface="Consolas"/>
              </a:rPr>
              <a:t>stdin</a:t>
            </a:r>
            <a:r>
              <a:rPr lang="en-US" altLang="ko-KR" sz="1400" dirty="0">
                <a:solidFill>
                  <a:srgbClr val="880000"/>
                </a:solidFill>
                <a:latin typeface="Consolas"/>
              </a:rPr>
              <a:t>&gt;"</a:t>
            </a:r>
            <a:r>
              <a:rPr lang="en-US" altLang="ko-KR" sz="1400" dirty="0">
                <a:solidFill>
                  <a:srgbClr val="000000"/>
                </a:solidFill>
                <a:latin typeface="Consolas"/>
              </a:rPr>
              <a:t>, line </a:t>
            </a:r>
            <a:r>
              <a:rPr lang="en-US" altLang="ko-KR" sz="1400" dirty="0">
                <a:solidFill>
                  <a:srgbClr val="008800"/>
                </a:solidFill>
                <a:latin typeface="Consolas"/>
              </a:rPr>
              <a:t>1</a:t>
            </a:r>
            <a:r>
              <a:rPr lang="en-US" altLang="ko-KR" sz="14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altLang="ko-KR" sz="1400" b="1" dirty="0">
                <a:solidFill>
                  <a:srgbClr val="000000"/>
                </a:solidFill>
                <a:latin typeface="Consolas"/>
              </a:rPr>
              <a:t>in</a:t>
            </a:r>
            <a:r>
              <a:rPr lang="en-US" altLang="ko-KR" sz="1400" dirty="0">
                <a:solidFill>
                  <a:srgbClr val="000000"/>
                </a:solidFill>
                <a:latin typeface="Consolas"/>
              </a:rPr>
              <a:t> &lt;module&gt; result = </a:t>
            </a:r>
            <a:r>
              <a:rPr lang="en-US" altLang="ko-KR" sz="1400" dirty="0" err="1">
                <a:solidFill>
                  <a:srgbClr val="000000"/>
                </a:solidFill>
                <a:latin typeface="Consolas"/>
              </a:rPr>
              <a:t>self.first</a:t>
            </a:r>
            <a:r>
              <a:rPr lang="en-US" altLang="ko-KR" sz="1400" dirty="0">
                <a:solidFill>
                  <a:srgbClr val="000000"/>
                </a:solidFill>
                <a:latin typeface="Consolas"/>
              </a:rPr>
              <a:t> / </a:t>
            </a:r>
            <a:r>
              <a:rPr lang="en-US" altLang="ko-KR" sz="1400" dirty="0" err="1">
                <a:solidFill>
                  <a:srgbClr val="000000"/>
                </a:solidFill>
                <a:latin typeface="Consolas"/>
              </a:rPr>
              <a:t>self.second</a:t>
            </a:r>
            <a:r>
              <a:rPr lang="en-US" altLang="ko-KR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Consolas"/>
              </a:rPr>
              <a:t>ZeroDivisionError</a:t>
            </a:r>
            <a:r>
              <a:rPr lang="en-US" altLang="ko-KR" sz="1400" dirty="0">
                <a:solidFill>
                  <a:srgbClr val="000000"/>
                </a:solidFill>
                <a:latin typeface="Consolas"/>
              </a:rPr>
              <a:t>: division by zero</a:t>
            </a:r>
            <a:endParaRPr lang="ko-KR" altLang="en-US" sz="1400" dirty="0"/>
          </a:p>
        </p:txBody>
      </p:sp>
      <p:sp>
        <p:nvSpPr>
          <p:cNvPr id="5" name="직사각형 4"/>
          <p:cNvSpPr/>
          <p:nvPr/>
        </p:nvSpPr>
        <p:spPr>
          <a:xfrm>
            <a:off x="475148" y="3698448"/>
            <a:ext cx="798528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ko-KR" sz="1400" dirty="0">
                <a:solidFill>
                  <a:srgbClr val="8888FF"/>
                </a:solidFill>
                <a:latin typeface="Consolas"/>
              </a:rPr>
              <a:t>&gt;&gt;&gt; </a:t>
            </a:r>
            <a:r>
              <a:rPr lang="en-US" altLang="ko-KR" sz="1400" b="1" dirty="0">
                <a:solidFill>
                  <a:srgbClr val="000000"/>
                </a:solidFill>
                <a:latin typeface="Consolas"/>
              </a:rPr>
              <a:t>class</a:t>
            </a:r>
            <a:r>
              <a:rPr lang="en-US" altLang="ko-KR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400" b="1" dirty="0" err="1">
                <a:solidFill>
                  <a:srgbClr val="880000"/>
                </a:solidFill>
                <a:latin typeface="Consolas"/>
              </a:rPr>
              <a:t>SafeFourCal</a:t>
            </a:r>
            <a:r>
              <a:rPr lang="en-US" altLang="ko-KR" sz="14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latin typeface="Consolas"/>
              </a:rPr>
              <a:t>FourCal</a:t>
            </a:r>
            <a:r>
              <a:rPr lang="en-US" altLang="ko-KR" sz="1400" dirty="0">
                <a:solidFill>
                  <a:srgbClr val="000000"/>
                </a:solidFill>
                <a:latin typeface="Consolas"/>
              </a:rPr>
              <a:t>): </a:t>
            </a:r>
            <a:r>
              <a:rPr lang="en-US" altLang="ko-KR" sz="1400" dirty="0">
                <a:solidFill>
                  <a:srgbClr val="8888FF"/>
                </a:solidFill>
                <a:latin typeface="Consolas"/>
              </a:rPr>
              <a:t>... </a:t>
            </a:r>
          </a:p>
          <a:p>
            <a:pPr algn="l"/>
            <a:r>
              <a:rPr lang="en-US" altLang="ko-KR" sz="1400" b="1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altLang="ko-KR" sz="1400" b="1" dirty="0" err="1">
                <a:solidFill>
                  <a:srgbClr val="000000"/>
                </a:solidFill>
                <a:latin typeface="Consolas"/>
              </a:rPr>
              <a:t>def</a:t>
            </a:r>
            <a:r>
              <a:rPr lang="en-US" altLang="ko-KR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400" b="1" dirty="0">
                <a:solidFill>
                  <a:srgbClr val="880000"/>
                </a:solidFill>
                <a:latin typeface="Consolas"/>
              </a:rPr>
              <a:t>div</a:t>
            </a:r>
            <a:r>
              <a:rPr lang="en-US" altLang="ko-KR" sz="1400" dirty="0">
                <a:solidFill>
                  <a:srgbClr val="000000"/>
                </a:solidFill>
                <a:latin typeface="Consolas"/>
              </a:rPr>
              <a:t>(self): </a:t>
            </a:r>
            <a:r>
              <a:rPr lang="en-US" altLang="ko-KR" sz="1400" dirty="0">
                <a:solidFill>
                  <a:srgbClr val="8888FF"/>
                </a:solidFill>
                <a:latin typeface="Consolas"/>
              </a:rPr>
              <a:t>... </a:t>
            </a:r>
          </a:p>
          <a:p>
            <a:pPr algn="l"/>
            <a:r>
              <a:rPr lang="en-US" altLang="ko-KR" sz="1400" b="1" dirty="0">
                <a:solidFill>
                  <a:srgbClr val="000000"/>
                </a:solidFill>
                <a:latin typeface="Consolas"/>
              </a:rPr>
              <a:t>    if</a:t>
            </a:r>
            <a:r>
              <a:rPr lang="en-US" altLang="ko-KR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Consolas"/>
              </a:rPr>
              <a:t>self.second</a:t>
            </a:r>
            <a:r>
              <a:rPr lang="en-US" altLang="ko-KR" sz="1400" dirty="0">
                <a:solidFill>
                  <a:srgbClr val="000000"/>
                </a:solidFill>
                <a:latin typeface="Consolas"/>
              </a:rPr>
              <a:t> == </a:t>
            </a:r>
            <a:r>
              <a:rPr lang="en-US" altLang="ko-KR" sz="1400" dirty="0">
                <a:solidFill>
                  <a:srgbClr val="008800"/>
                </a:solidFill>
                <a:latin typeface="Consolas"/>
              </a:rPr>
              <a:t>0</a:t>
            </a:r>
            <a:r>
              <a:rPr lang="en-US" altLang="ko-KR" sz="1400" dirty="0">
                <a:solidFill>
                  <a:srgbClr val="000000"/>
                </a:solidFill>
                <a:latin typeface="Consolas"/>
              </a:rPr>
              <a:t>: </a:t>
            </a:r>
            <a:r>
              <a:rPr lang="en-US" altLang="ko-KR" sz="1400" dirty="0">
                <a:solidFill>
                  <a:srgbClr val="888888"/>
                </a:solidFill>
                <a:latin typeface="Consolas"/>
              </a:rPr>
              <a:t># </a:t>
            </a:r>
            <a:r>
              <a:rPr lang="ko-KR" altLang="en-US" sz="1400" dirty="0">
                <a:solidFill>
                  <a:srgbClr val="888888"/>
                </a:solidFill>
                <a:latin typeface="Consolas"/>
              </a:rPr>
              <a:t>나누는 값이 </a:t>
            </a:r>
            <a:r>
              <a:rPr lang="en-US" altLang="ko-KR" sz="1400" dirty="0">
                <a:solidFill>
                  <a:srgbClr val="888888"/>
                </a:solidFill>
                <a:latin typeface="Consolas"/>
              </a:rPr>
              <a:t>0</a:t>
            </a:r>
            <a:r>
              <a:rPr lang="ko-KR" altLang="en-US" sz="1400" dirty="0">
                <a:solidFill>
                  <a:srgbClr val="888888"/>
                </a:solidFill>
                <a:latin typeface="Consolas"/>
              </a:rPr>
              <a:t>인 경우 </a:t>
            </a:r>
            <a:r>
              <a:rPr lang="en-US" altLang="ko-KR" sz="1400" dirty="0">
                <a:solidFill>
                  <a:srgbClr val="888888"/>
                </a:solidFill>
                <a:latin typeface="Consolas"/>
              </a:rPr>
              <a:t>0</a:t>
            </a:r>
            <a:r>
              <a:rPr lang="ko-KR" altLang="en-US" sz="1400" dirty="0">
                <a:solidFill>
                  <a:srgbClr val="888888"/>
                </a:solidFill>
                <a:latin typeface="Consolas"/>
              </a:rPr>
              <a:t>을 </a:t>
            </a:r>
            <a:r>
              <a:rPr lang="ko-KR" altLang="en-US" sz="1400" dirty="0" err="1">
                <a:solidFill>
                  <a:srgbClr val="888888"/>
                </a:solidFill>
                <a:latin typeface="Consolas"/>
              </a:rPr>
              <a:t>리턴하도록</a:t>
            </a:r>
            <a:r>
              <a:rPr lang="ko-KR" altLang="en-US" sz="1400" dirty="0">
                <a:solidFill>
                  <a:srgbClr val="888888"/>
                </a:solidFill>
                <a:latin typeface="Consolas"/>
              </a:rPr>
              <a:t> 수정</a:t>
            </a:r>
            <a:r>
              <a:rPr lang="ko-KR" alt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400" dirty="0">
                <a:solidFill>
                  <a:srgbClr val="8888FF"/>
                </a:solidFill>
                <a:latin typeface="Consolas"/>
              </a:rPr>
              <a:t>... </a:t>
            </a:r>
          </a:p>
          <a:p>
            <a:pPr algn="l"/>
            <a:r>
              <a:rPr lang="en-US" altLang="ko-KR" sz="1400" b="1" dirty="0">
                <a:solidFill>
                  <a:srgbClr val="000000"/>
                </a:solidFill>
                <a:latin typeface="Consolas"/>
              </a:rPr>
              <a:t>	return</a:t>
            </a:r>
            <a:r>
              <a:rPr lang="en-US" altLang="ko-KR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400" dirty="0">
                <a:solidFill>
                  <a:srgbClr val="008800"/>
                </a:solidFill>
                <a:latin typeface="Consolas"/>
              </a:rPr>
              <a:t>0</a:t>
            </a:r>
            <a:r>
              <a:rPr lang="en-US" altLang="ko-KR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400" dirty="0">
                <a:solidFill>
                  <a:srgbClr val="8888FF"/>
                </a:solidFill>
                <a:latin typeface="Consolas"/>
              </a:rPr>
              <a:t>... </a:t>
            </a:r>
          </a:p>
          <a:p>
            <a:pPr algn="l"/>
            <a:r>
              <a:rPr lang="en-US" altLang="ko-KR" sz="1400" b="1" dirty="0">
                <a:solidFill>
                  <a:srgbClr val="000000"/>
                </a:solidFill>
                <a:latin typeface="Consolas"/>
              </a:rPr>
              <a:t>    else</a:t>
            </a:r>
            <a:r>
              <a:rPr lang="en-US" altLang="ko-KR" sz="1400" dirty="0">
                <a:solidFill>
                  <a:srgbClr val="000000"/>
                </a:solidFill>
                <a:latin typeface="Consolas"/>
              </a:rPr>
              <a:t>: </a:t>
            </a:r>
            <a:r>
              <a:rPr lang="en-US" altLang="ko-KR" sz="1400" dirty="0">
                <a:solidFill>
                  <a:srgbClr val="8888FF"/>
                </a:solidFill>
                <a:latin typeface="Consolas"/>
              </a:rPr>
              <a:t>... </a:t>
            </a:r>
          </a:p>
          <a:p>
            <a:pPr algn="l"/>
            <a:r>
              <a:rPr lang="en-US" altLang="ko-KR" sz="1400" b="1" dirty="0">
                <a:solidFill>
                  <a:srgbClr val="000000"/>
                </a:solidFill>
                <a:latin typeface="Consolas"/>
              </a:rPr>
              <a:t>	return</a:t>
            </a:r>
            <a:r>
              <a:rPr lang="en-US" altLang="ko-KR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Consolas"/>
              </a:rPr>
              <a:t>self.first</a:t>
            </a:r>
            <a:r>
              <a:rPr lang="en-US" altLang="ko-KR" sz="1400" dirty="0">
                <a:solidFill>
                  <a:srgbClr val="000000"/>
                </a:solidFill>
                <a:latin typeface="Consolas"/>
              </a:rPr>
              <a:t> / </a:t>
            </a:r>
            <a:r>
              <a:rPr lang="en-US" altLang="ko-KR" sz="1400" dirty="0" err="1">
                <a:solidFill>
                  <a:srgbClr val="000000"/>
                </a:solidFill>
                <a:latin typeface="Consolas"/>
              </a:rPr>
              <a:t>self.second</a:t>
            </a:r>
            <a:endParaRPr lang="ko-KR" altLang="en-US" sz="1400" dirty="0"/>
          </a:p>
        </p:txBody>
      </p:sp>
      <p:sp>
        <p:nvSpPr>
          <p:cNvPr id="6" name="직사각형 5"/>
          <p:cNvSpPr/>
          <p:nvPr/>
        </p:nvSpPr>
        <p:spPr>
          <a:xfrm>
            <a:off x="467544" y="5498648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altLang="ko-KR" sz="1400" dirty="0">
                <a:solidFill>
                  <a:srgbClr val="8888FF"/>
                </a:solidFill>
                <a:latin typeface="Consolas"/>
              </a:rPr>
              <a:t>&gt;&gt;&gt; </a:t>
            </a:r>
            <a:r>
              <a:rPr lang="en-US" altLang="ko-KR" sz="1400" dirty="0">
                <a:solidFill>
                  <a:srgbClr val="000000"/>
                </a:solidFill>
                <a:latin typeface="Consolas"/>
              </a:rPr>
              <a:t>a = </a:t>
            </a:r>
            <a:r>
              <a:rPr lang="en-US" altLang="ko-KR" sz="1400" dirty="0" err="1">
                <a:solidFill>
                  <a:srgbClr val="000000"/>
                </a:solidFill>
                <a:latin typeface="Consolas"/>
              </a:rPr>
              <a:t>SafeFourCal</a:t>
            </a:r>
            <a:r>
              <a:rPr lang="en-US" altLang="ko-KR" sz="14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-KR" sz="1400" dirty="0">
                <a:solidFill>
                  <a:srgbClr val="008800"/>
                </a:solidFill>
                <a:latin typeface="Consolas"/>
              </a:rPr>
              <a:t>4</a:t>
            </a:r>
            <a:r>
              <a:rPr lang="en-US" altLang="ko-KR" sz="14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altLang="ko-KR" sz="1400" dirty="0">
                <a:solidFill>
                  <a:srgbClr val="008800"/>
                </a:solidFill>
                <a:latin typeface="Consolas"/>
              </a:rPr>
              <a:t>0</a:t>
            </a:r>
            <a:r>
              <a:rPr lang="en-US" altLang="ko-KR" sz="1400" dirty="0">
                <a:solidFill>
                  <a:srgbClr val="000000"/>
                </a:solidFill>
                <a:latin typeface="Consolas"/>
              </a:rPr>
              <a:t>) </a:t>
            </a:r>
          </a:p>
          <a:p>
            <a:pPr algn="l"/>
            <a:r>
              <a:rPr lang="en-US" altLang="ko-KR" sz="1400" dirty="0">
                <a:solidFill>
                  <a:srgbClr val="8888FF"/>
                </a:solidFill>
                <a:latin typeface="Consolas"/>
              </a:rPr>
              <a:t>&gt;&gt;&gt; </a:t>
            </a:r>
            <a:r>
              <a:rPr lang="en-US" altLang="ko-KR" sz="1400" dirty="0" err="1">
                <a:solidFill>
                  <a:srgbClr val="000000"/>
                </a:solidFill>
                <a:latin typeface="Consolas"/>
              </a:rPr>
              <a:t>a.div</a:t>
            </a:r>
            <a:r>
              <a:rPr lang="en-US" altLang="ko-KR" sz="1400" dirty="0">
                <a:solidFill>
                  <a:srgbClr val="000000"/>
                </a:solidFill>
                <a:latin typeface="Consolas"/>
              </a:rPr>
              <a:t>() </a:t>
            </a:r>
          </a:p>
          <a:p>
            <a:pPr algn="l"/>
            <a:r>
              <a:rPr lang="en-US" altLang="ko-KR" sz="1400" dirty="0">
                <a:solidFill>
                  <a:srgbClr val="008800"/>
                </a:solidFill>
                <a:latin typeface="Consolas"/>
              </a:rPr>
              <a:t>0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05993812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 bwMode="auto">
          <a:xfrm>
            <a:off x="179512" y="188640"/>
            <a:ext cx="7704137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dirty="0">
                <a:solidFill>
                  <a:schemeClr val="tx1"/>
                </a:solidFill>
              </a:rPr>
              <a:t>클래스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07504" y="1261784"/>
            <a:ext cx="8928992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ko-KR" sz="1400" b="1" dirty="0">
                <a:solidFill>
                  <a:srgbClr val="000000"/>
                </a:solidFill>
                <a:latin typeface="Consolas"/>
              </a:rPr>
              <a:t>class</a:t>
            </a:r>
            <a:r>
              <a:rPr lang="en-US" altLang="ko-KR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400" b="1" dirty="0" err="1">
                <a:solidFill>
                  <a:srgbClr val="880000"/>
                </a:solidFill>
                <a:latin typeface="Consolas"/>
              </a:rPr>
              <a:t>HousePark</a:t>
            </a:r>
            <a:r>
              <a:rPr lang="en-US" altLang="ko-KR" sz="1400" dirty="0">
                <a:solidFill>
                  <a:srgbClr val="000000"/>
                </a:solidFill>
                <a:latin typeface="Consolas"/>
              </a:rPr>
              <a:t>:  </a:t>
            </a:r>
          </a:p>
          <a:p>
            <a:pPr algn="l"/>
            <a:endParaRPr lang="en-US" altLang="ko-KR" sz="1400" dirty="0">
              <a:solidFill>
                <a:srgbClr val="000000"/>
              </a:solidFill>
              <a:latin typeface="Consolas"/>
            </a:endParaRPr>
          </a:p>
          <a:p>
            <a:pPr algn="l"/>
            <a:r>
              <a:rPr lang="en-US" altLang="ko-KR" sz="14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altLang="ko-KR" sz="1400" dirty="0" err="1">
                <a:solidFill>
                  <a:srgbClr val="000000"/>
                </a:solidFill>
                <a:latin typeface="Consolas"/>
              </a:rPr>
              <a:t>lastname</a:t>
            </a:r>
            <a:r>
              <a:rPr lang="en-US" altLang="ko-KR" sz="14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altLang="ko-KR" sz="1400" dirty="0">
                <a:solidFill>
                  <a:srgbClr val="880000"/>
                </a:solidFill>
                <a:latin typeface="Consolas"/>
              </a:rPr>
              <a:t>"</a:t>
            </a:r>
            <a:r>
              <a:rPr lang="ko-KR" altLang="en-US" sz="1400" dirty="0">
                <a:solidFill>
                  <a:srgbClr val="880000"/>
                </a:solidFill>
                <a:latin typeface="Consolas"/>
              </a:rPr>
              <a:t>박</a:t>
            </a:r>
            <a:r>
              <a:rPr lang="en-US" altLang="ko-KR" sz="1400" dirty="0">
                <a:solidFill>
                  <a:srgbClr val="880000"/>
                </a:solidFill>
                <a:latin typeface="Consolas"/>
              </a:rPr>
              <a:t>"</a:t>
            </a:r>
            <a:r>
              <a:rPr lang="ko-KR" altLang="en-US" sz="1400" dirty="0">
                <a:solidFill>
                  <a:srgbClr val="000000"/>
                </a:solidFill>
                <a:latin typeface="Consolas"/>
              </a:rPr>
              <a:t> </a:t>
            </a:r>
            <a:endParaRPr lang="en-US" altLang="ko-KR" sz="1400" dirty="0">
              <a:solidFill>
                <a:srgbClr val="000000"/>
              </a:solidFill>
              <a:latin typeface="Consolas"/>
            </a:endParaRPr>
          </a:p>
          <a:p>
            <a:pPr algn="l"/>
            <a:endParaRPr lang="en-US" altLang="ko-KR" sz="1400" dirty="0">
              <a:solidFill>
                <a:srgbClr val="000000"/>
              </a:solidFill>
              <a:latin typeface="Consolas"/>
            </a:endParaRPr>
          </a:p>
          <a:p>
            <a:pPr algn="l"/>
            <a:r>
              <a:rPr lang="en-US" altLang="ko-KR" sz="1400" b="1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altLang="ko-KR" sz="1400" b="1" dirty="0" err="1">
                <a:solidFill>
                  <a:srgbClr val="000000"/>
                </a:solidFill>
                <a:latin typeface="Consolas"/>
              </a:rPr>
              <a:t>def</a:t>
            </a:r>
            <a:r>
              <a:rPr lang="en-US" altLang="ko-KR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400" b="1" dirty="0">
                <a:solidFill>
                  <a:srgbClr val="880000"/>
                </a:solidFill>
                <a:latin typeface="Consolas"/>
              </a:rPr>
              <a:t>__</a:t>
            </a:r>
            <a:r>
              <a:rPr lang="en-US" altLang="ko-KR" sz="1400" b="1" dirty="0" err="1">
                <a:solidFill>
                  <a:srgbClr val="880000"/>
                </a:solidFill>
                <a:latin typeface="Consolas"/>
              </a:rPr>
              <a:t>init</a:t>
            </a:r>
            <a:r>
              <a:rPr lang="en-US" altLang="ko-KR" sz="1400" b="1" dirty="0">
                <a:solidFill>
                  <a:srgbClr val="880000"/>
                </a:solidFill>
                <a:latin typeface="Consolas"/>
              </a:rPr>
              <a:t>__</a:t>
            </a:r>
            <a:r>
              <a:rPr lang="en-US" altLang="ko-KR" sz="1400" dirty="0">
                <a:solidFill>
                  <a:srgbClr val="000000"/>
                </a:solidFill>
                <a:latin typeface="Consolas"/>
              </a:rPr>
              <a:t>(self, name): </a:t>
            </a:r>
          </a:p>
          <a:p>
            <a:pPr algn="l"/>
            <a:r>
              <a:rPr lang="en-US" altLang="ko-KR" sz="1400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altLang="ko-KR" sz="1400" dirty="0" err="1">
                <a:solidFill>
                  <a:srgbClr val="000000"/>
                </a:solidFill>
                <a:latin typeface="Consolas"/>
              </a:rPr>
              <a:t>self.fullname</a:t>
            </a:r>
            <a:r>
              <a:rPr lang="en-US" altLang="ko-KR" sz="14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altLang="ko-KR" sz="1400" dirty="0" err="1">
                <a:solidFill>
                  <a:srgbClr val="000000"/>
                </a:solidFill>
                <a:latin typeface="Consolas"/>
              </a:rPr>
              <a:t>self.lastname</a:t>
            </a:r>
            <a:r>
              <a:rPr lang="en-US" altLang="ko-KR" sz="1400" dirty="0">
                <a:solidFill>
                  <a:srgbClr val="000000"/>
                </a:solidFill>
                <a:latin typeface="Consolas"/>
              </a:rPr>
              <a:t> + name </a:t>
            </a:r>
          </a:p>
          <a:p>
            <a:pPr algn="l"/>
            <a:r>
              <a:rPr lang="en-US" altLang="ko-KR" sz="1400" b="1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altLang="ko-KR" sz="1400" b="1" dirty="0" err="1">
                <a:solidFill>
                  <a:srgbClr val="000000"/>
                </a:solidFill>
                <a:latin typeface="Consolas"/>
              </a:rPr>
              <a:t>def</a:t>
            </a:r>
            <a:r>
              <a:rPr lang="en-US" altLang="ko-KR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400" b="1" dirty="0">
                <a:solidFill>
                  <a:srgbClr val="880000"/>
                </a:solidFill>
                <a:latin typeface="Consolas"/>
              </a:rPr>
              <a:t>travel</a:t>
            </a:r>
            <a:r>
              <a:rPr lang="en-US" altLang="ko-KR" sz="1400" dirty="0">
                <a:solidFill>
                  <a:srgbClr val="000000"/>
                </a:solidFill>
                <a:latin typeface="Consolas"/>
              </a:rPr>
              <a:t>(self, where): </a:t>
            </a:r>
          </a:p>
          <a:p>
            <a:pPr algn="l"/>
            <a:r>
              <a:rPr lang="en-US" altLang="ko-KR" sz="1400" dirty="0">
                <a:solidFill>
                  <a:srgbClr val="000000"/>
                </a:solidFill>
                <a:latin typeface="Consolas"/>
              </a:rPr>
              <a:t>	print(</a:t>
            </a:r>
            <a:r>
              <a:rPr lang="en-US" altLang="ko-KR" sz="1400" dirty="0">
                <a:solidFill>
                  <a:srgbClr val="880000"/>
                </a:solidFill>
                <a:latin typeface="Consolas"/>
              </a:rPr>
              <a:t>"%s, %s</a:t>
            </a:r>
            <a:r>
              <a:rPr lang="ko-KR" altLang="en-US" sz="1400" dirty="0">
                <a:solidFill>
                  <a:srgbClr val="880000"/>
                </a:solidFill>
                <a:latin typeface="Consolas"/>
              </a:rPr>
              <a:t>여행을 가다</a:t>
            </a:r>
            <a:r>
              <a:rPr lang="en-US" altLang="ko-KR" sz="1400" dirty="0">
                <a:solidFill>
                  <a:srgbClr val="880000"/>
                </a:solidFill>
                <a:latin typeface="Consolas"/>
              </a:rPr>
              <a:t>."</a:t>
            </a:r>
            <a:r>
              <a:rPr lang="ko-KR" alt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Consolas"/>
              </a:rPr>
              <a:t>% (</a:t>
            </a:r>
            <a:r>
              <a:rPr lang="en-US" altLang="ko-KR" sz="1400" dirty="0" err="1">
                <a:solidFill>
                  <a:srgbClr val="000000"/>
                </a:solidFill>
                <a:latin typeface="Consolas"/>
              </a:rPr>
              <a:t>self.fullname</a:t>
            </a:r>
            <a:r>
              <a:rPr lang="en-US" altLang="ko-KR" sz="1400" dirty="0">
                <a:solidFill>
                  <a:srgbClr val="000000"/>
                </a:solidFill>
                <a:latin typeface="Consolas"/>
              </a:rPr>
              <a:t>, where)) </a:t>
            </a:r>
          </a:p>
          <a:p>
            <a:pPr algn="l"/>
            <a:r>
              <a:rPr lang="en-US" altLang="ko-KR" sz="1400" b="1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altLang="ko-KR" sz="1400" b="1" dirty="0" err="1">
                <a:solidFill>
                  <a:srgbClr val="000000"/>
                </a:solidFill>
                <a:latin typeface="Consolas"/>
              </a:rPr>
              <a:t>def</a:t>
            </a:r>
            <a:r>
              <a:rPr lang="en-US" altLang="ko-KR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400" b="1" dirty="0">
                <a:solidFill>
                  <a:srgbClr val="880000"/>
                </a:solidFill>
                <a:latin typeface="Consolas"/>
              </a:rPr>
              <a:t>love</a:t>
            </a:r>
            <a:r>
              <a:rPr lang="en-US" altLang="ko-KR" sz="1400" dirty="0">
                <a:solidFill>
                  <a:srgbClr val="000000"/>
                </a:solidFill>
                <a:latin typeface="Consolas"/>
              </a:rPr>
              <a:t>(self, other): </a:t>
            </a:r>
          </a:p>
          <a:p>
            <a:pPr algn="l"/>
            <a:r>
              <a:rPr lang="en-US" altLang="ko-KR" sz="1400" dirty="0">
                <a:solidFill>
                  <a:srgbClr val="000000"/>
                </a:solidFill>
                <a:latin typeface="Consolas"/>
              </a:rPr>
              <a:t>	print(</a:t>
            </a:r>
            <a:r>
              <a:rPr lang="en-US" altLang="ko-KR" sz="1400" dirty="0">
                <a:solidFill>
                  <a:srgbClr val="880000"/>
                </a:solidFill>
                <a:latin typeface="Consolas"/>
              </a:rPr>
              <a:t>"%s, %s </a:t>
            </a:r>
            <a:r>
              <a:rPr lang="ko-KR" altLang="en-US" sz="1400" dirty="0">
                <a:solidFill>
                  <a:srgbClr val="880000"/>
                </a:solidFill>
                <a:latin typeface="Consolas"/>
              </a:rPr>
              <a:t>사랑에 빠졌네</a:t>
            </a:r>
            <a:r>
              <a:rPr lang="en-US" altLang="ko-KR" sz="1400" dirty="0">
                <a:solidFill>
                  <a:srgbClr val="880000"/>
                </a:solidFill>
                <a:latin typeface="Consolas"/>
              </a:rPr>
              <a:t>"</a:t>
            </a:r>
            <a:r>
              <a:rPr lang="ko-KR" alt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Consolas"/>
              </a:rPr>
              <a:t>% (</a:t>
            </a:r>
            <a:r>
              <a:rPr lang="en-US" altLang="ko-KR" sz="1400" dirty="0" err="1">
                <a:solidFill>
                  <a:srgbClr val="000000"/>
                </a:solidFill>
                <a:latin typeface="Consolas"/>
              </a:rPr>
              <a:t>self.fullname</a:t>
            </a:r>
            <a:r>
              <a:rPr lang="en-US" altLang="ko-KR" sz="14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altLang="ko-KR" sz="1400" dirty="0" err="1">
                <a:solidFill>
                  <a:srgbClr val="000000"/>
                </a:solidFill>
                <a:latin typeface="Consolas"/>
              </a:rPr>
              <a:t>other.fullname</a:t>
            </a:r>
            <a:r>
              <a:rPr lang="en-US" altLang="ko-KR" sz="1400" dirty="0">
                <a:solidFill>
                  <a:srgbClr val="000000"/>
                </a:solidFill>
                <a:latin typeface="Consolas"/>
              </a:rPr>
              <a:t>)) </a:t>
            </a:r>
          </a:p>
          <a:p>
            <a:pPr algn="l"/>
            <a:r>
              <a:rPr lang="en-US" altLang="ko-KR" sz="1400" b="1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altLang="ko-KR" sz="1400" b="1" dirty="0" err="1">
                <a:solidFill>
                  <a:srgbClr val="000000"/>
                </a:solidFill>
                <a:latin typeface="Consolas"/>
              </a:rPr>
              <a:t>def</a:t>
            </a:r>
            <a:r>
              <a:rPr lang="en-US" altLang="ko-KR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400" b="1" dirty="0">
                <a:solidFill>
                  <a:srgbClr val="880000"/>
                </a:solidFill>
                <a:latin typeface="Consolas"/>
              </a:rPr>
              <a:t>fight</a:t>
            </a:r>
            <a:r>
              <a:rPr lang="en-US" altLang="ko-KR" sz="1400" dirty="0">
                <a:solidFill>
                  <a:srgbClr val="000000"/>
                </a:solidFill>
                <a:latin typeface="Consolas"/>
              </a:rPr>
              <a:t>(self, other): </a:t>
            </a:r>
          </a:p>
          <a:p>
            <a:pPr algn="l"/>
            <a:r>
              <a:rPr lang="en-US" altLang="ko-KR" sz="1400" dirty="0">
                <a:solidFill>
                  <a:srgbClr val="000000"/>
                </a:solidFill>
                <a:latin typeface="Consolas"/>
              </a:rPr>
              <a:t>	print(</a:t>
            </a:r>
            <a:r>
              <a:rPr lang="en-US" altLang="ko-KR" sz="1400" dirty="0">
                <a:solidFill>
                  <a:srgbClr val="880000"/>
                </a:solidFill>
                <a:latin typeface="Consolas"/>
              </a:rPr>
              <a:t>"%s, %s </a:t>
            </a:r>
            <a:r>
              <a:rPr lang="ko-KR" altLang="en-US" sz="1400" dirty="0">
                <a:solidFill>
                  <a:srgbClr val="880000"/>
                </a:solidFill>
                <a:latin typeface="Consolas"/>
              </a:rPr>
              <a:t>싸우네</a:t>
            </a:r>
            <a:r>
              <a:rPr lang="en-US" altLang="ko-KR" sz="1400" dirty="0">
                <a:solidFill>
                  <a:srgbClr val="880000"/>
                </a:solidFill>
                <a:latin typeface="Consolas"/>
              </a:rPr>
              <a:t>"</a:t>
            </a:r>
            <a:r>
              <a:rPr lang="ko-KR" alt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Consolas"/>
              </a:rPr>
              <a:t>% (</a:t>
            </a:r>
            <a:r>
              <a:rPr lang="en-US" altLang="ko-KR" sz="1400" dirty="0" err="1">
                <a:solidFill>
                  <a:srgbClr val="000000"/>
                </a:solidFill>
                <a:latin typeface="Consolas"/>
              </a:rPr>
              <a:t>self.fullname</a:t>
            </a:r>
            <a:r>
              <a:rPr lang="en-US" altLang="ko-KR" sz="14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altLang="ko-KR" sz="1400" dirty="0" err="1">
                <a:solidFill>
                  <a:srgbClr val="000000"/>
                </a:solidFill>
                <a:latin typeface="Consolas"/>
              </a:rPr>
              <a:t>other.fullname</a:t>
            </a:r>
            <a:r>
              <a:rPr lang="en-US" altLang="ko-KR" sz="1400" dirty="0">
                <a:solidFill>
                  <a:srgbClr val="000000"/>
                </a:solidFill>
                <a:latin typeface="Consolas"/>
              </a:rPr>
              <a:t>)) </a:t>
            </a:r>
          </a:p>
          <a:p>
            <a:pPr algn="l"/>
            <a:r>
              <a:rPr lang="en-US" altLang="ko-KR" sz="1400" b="1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altLang="ko-KR" sz="1400" b="1" dirty="0" err="1">
                <a:solidFill>
                  <a:srgbClr val="000000"/>
                </a:solidFill>
                <a:latin typeface="Consolas"/>
              </a:rPr>
              <a:t>def</a:t>
            </a:r>
            <a:r>
              <a:rPr lang="en-US" altLang="ko-KR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400" b="1" dirty="0">
                <a:solidFill>
                  <a:srgbClr val="880000"/>
                </a:solidFill>
                <a:latin typeface="Consolas"/>
              </a:rPr>
              <a:t>__add__</a:t>
            </a:r>
            <a:r>
              <a:rPr lang="en-US" altLang="ko-KR" sz="1400" dirty="0">
                <a:solidFill>
                  <a:srgbClr val="000000"/>
                </a:solidFill>
                <a:latin typeface="Consolas"/>
              </a:rPr>
              <a:t>(self, other): </a:t>
            </a:r>
          </a:p>
          <a:p>
            <a:pPr algn="l"/>
            <a:r>
              <a:rPr lang="en-US" altLang="ko-KR" sz="1400" dirty="0">
                <a:solidFill>
                  <a:srgbClr val="000000"/>
                </a:solidFill>
                <a:latin typeface="Consolas"/>
              </a:rPr>
              <a:t>	print(</a:t>
            </a:r>
            <a:r>
              <a:rPr lang="en-US" altLang="ko-KR" sz="1400" dirty="0">
                <a:solidFill>
                  <a:srgbClr val="880000"/>
                </a:solidFill>
                <a:latin typeface="Consolas"/>
              </a:rPr>
              <a:t>"%s, %s </a:t>
            </a:r>
            <a:r>
              <a:rPr lang="ko-KR" altLang="en-US" sz="1400" dirty="0">
                <a:solidFill>
                  <a:srgbClr val="880000"/>
                </a:solidFill>
                <a:latin typeface="Consolas"/>
              </a:rPr>
              <a:t>결혼했네</a:t>
            </a:r>
            <a:r>
              <a:rPr lang="en-US" altLang="ko-KR" sz="1400" dirty="0">
                <a:solidFill>
                  <a:srgbClr val="880000"/>
                </a:solidFill>
                <a:latin typeface="Consolas"/>
              </a:rPr>
              <a:t>"</a:t>
            </a:r>
            <a:r>
              <a:rPr lang="ko-KR" alt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Consolas"/>
              </a:rPr>
              <a:t>% (</a:t>
            </a:r>
            <a:r>
              <a:rPr lang="en-US" altLang="ko-KR" sz="1400" dirty="0" err="1">
                <a:solidFill>
                  <a:srgbClr val="000000"/>
                </a:solidFill>
                <a:latin typeface="Consolas"/>
              </a:rPr>
              <a:t>self.fullname</a:t>
            </a:r>
            <a:r>
              <a:rPr lang="en-US" altLang="ko-KR" sz="14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altLang="ko-KR" sz="1400" dirty="0" err="1">
                <a:solidFill>
                  <a:srgbClr val="000000"/>
                </a:solidFill>
                <a:latin typeface="Consolas"/>
              </a:rPr>
              <a:t>other.fullname</a:t>
            </a:r>
            <a:r>
              <a:rPr lang="en-US" altLang="ko-KR" sz="1400" dirty="0">
                <a:solidFill>
                  <a:srgbClr val="000000"/>
                </a:solidFill>
                <a:latin typeface="Consolas"/>
              </a:rPr>
              <a:t>)) </a:t>
            </a:r>
          </a:p>
          <a:p>
            <a:pPr algn="l"/>
            <a:r>
              <a:rPr lang="en-US" altLang="ko-KR" sz="1400" b="1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altLang="ko-KR" sz="1400" b="1" dirty="0" err="1">
                <a:solidFill>
                  <a:srgbClr val="000000"/>
                </a:solidFill>
                <a:latin typeface="Consolas"/>
              </a:rPr>
              <a:t>def</a:t>
            </a:r>
            <a:r>
              <a:rPr lang="en-US" altLang="ko-KR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400" b="1" dirty="0">
                <a:solidFill>
                  <a:srgbClr val="880000"/>
                </a:solidFill>
                <a:latin typeface="Consolas"/>
              </a:rPr>
              <a:t>__sub__</a:t>
            </a:r>
            <a:r>
              <a:rPr lang="en-US" altLang="ko-KR" sz="1400" dirty="0">
                <a:solidFill>
                  <a:srgbClr val="000000"/>
                </a:solidFill>
                <a:latin typeface="Consolas"/>
              </a:rPr>
              <a:t>(self, other): </a:t>
            </a:r>
          </a:p>
          <a:p>
            <a:pPr algn="l"/>
            <a:r>
              <a:rPr lang="en-US" altLang="ko-KR" sz="1400" dirty="0">
                <a:solidFill>
                  <a:srgbClr val="000000"/>
                </a:solidFill>
                <a:latin typeface="Consolas"/>
              </a:rPr>
              <a:t>	print(</a:t>
            </a:r>
            <a:r>
              <a:rPr lang="en-US" altLang="ko-KR" sz="1400" dirty="0">
                <a:solidFill>
                  <a:srgbClr val="880000"/>
                </a:solidFill>
                <a:latin typeface="Consolas"/>
              </a:rPr>
              <a:t>"%s, %s </a:t>
            </a:r>
            <a:r>
              <a:rPr lang="ko-KR" altLang="en-US" sz="1400" dirty="0">
                <a:solidFill>
                  <a:srgbClr val="880000"/>
                </a:solidFill>
                <a:latin typeface="Consolas"/>
              </a:rPr>
              <a:t>이혼했네</a:t>
            </a:r>
            <a:r>
              <a:rPr lang="en-US" altLang="ko-KR" sz="1400" dirty="0">
                <a:solidFill>
                  <a:srgbClr val="880000"/>
                </a:solidFill>
                <a:latin typeface="Consolas"/>
              </a:rPr>
              <a:t>"</a:t>
            </a:r>
            <a:r>
              <a:rPr lang="ko-KR" alt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Consolas"/>
              </a:rPr>
              <a:t>% (</a:t>
            </a:r>
            <a:r>
              <a:rPr lang="en-US" altLang="ko-KR" sz="1400" dirty="0" err="1">
                <a:solidFill>
                  <a:srgbClr val="000000"/>
                </a:solidFill>
                <a:latin typeface="Consolas"/>
              </a:rPr>
              <a:t>self.fullname</a:t>
            </a:r>
            <a:r>
              <a:rPr lang="en-US" altLang="ko-KR" sz="14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altLang="ko-KR" sz="1400" dirty="0" err="1">
                <a:solidFill>
                  <a:srgbClr val="000000"/>
                </a:solidFill>
                <a:latin typeface="Consolas"/>
              </a:rPr>
              <a:t>other.fullname</a:t>
            </a:r>
            <a:r>
              <a:rPr lang="en-US" altLang="ko-KR" sz="1400" dirty="0">
                <a:solidFill>
                  <a:srgbClr val="000000"/>
                </a:solidFill>
                <a:latin typeface="Consolas"/>
              </a:rPr>
              <a:t>)) </a:t>
            </a:r>
          </a:p>
          <a:p>
            <a:pPr algn="l"/>
            <a:endParaRPr lang="en-US" altLang="ko-KR" sz="1400" b="1" dirty="0">
              <a:solidFill>
                <a:srgbClr val="000000"/>
              </a:solidFill>
              <a:latin typeface="Consolas"/>
            </a:endParaRPr>
          </a:p>
          <a:p>
            <a:pPr algn="l"/>
            <a:r>
              <a:rPr lang="en-US" altLang="ko-KR" sz="1400" b="1" dirty="0">
                <a:solidFill>
                  <a:srgbClr val="000000"/>
                </a:solidFill>
                <a:latin typeface="Consolas"/>
              </a:rPr>
              <a:t>class</a:t>
            </a:r>
            <a:r>
              <a:rPr lang="en-US" altLang="ko-KR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400" b="1" dirty="0" err="1">
                <a:solidFill>
                  <a:srgbClr val="880000"/>
                </a:solidFill>
                <a:latin typeface="Consolas"/>
              </a:rPr>
              <a:t>HouseKim</a:t>
            </a:r>
            <a:r>
              <a:rPr lang="en-US" altLang="ko-KR" sz="14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latin typeface="Consolas"/>
              </a:rPr>
              <a:t>HousePark</a:t>
            </a:r>
            <a:r>
              <a:rPr lang="en-US" altLang="ko-KR" sz="1400" dirty="0">
                <a:solidFill>
                  <a:srgbClr val="000000"/>
                </a:solidFill>
                <a:latin typeface="Consolas"/>
              </a:rPr>
              <a:t>): </a:t>
            </a:r>
          </a:p>
          <a:p>
            <a:pPr algn="l"/>
            <a:endParaRPr lang="en-US" altLang="ko-KR" sz="1400" dirty="0">
              <a:solidFill>
                <a:srgbClr val="000000"/>
              </a:solidFill>
              <a:latin typeface="Consolas"/>
            </a:endParaRPr>
          </a:p>
          <a:p>
            <a:pPr algn="l"/>
            <a:r>
              <a:rPr lang="en-US" altLang="ko-KR" sz="14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altLang="ko-KR" sz="1400" dirty="0" err="1">
                <a:solidFill>
                  <a:srgbClr val="000000"/>
                </a:solidFill>
                <a:latin typeface="Consolas"/>
              </a:rPr>
              <a:t>lastname</a:t>
            </a:r>
            <a:r>
              <a:rPr lang="en-US" altLang="ko-KR" sz="14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altLang="ko-KR" sz="1400" dirty="0">
                <a:solidFill>
                  <a:srgbClr val="880000"/>
                </a:solidFill>
                <a:latin typeface="Consolas"/>
              </a:rPr>
              <a:t>"</a:t>
            </a:r>
            <a:r>
              <a:rPr lang="ko-KR" altLang="en-US" sz="1400" dirty="0">
                <a:solidFill>
                  <a:srgbClr val="880000"/>
                </a:solidFill>
                <a:latin typeface="Consolas"/>
              </a:rPr>
              <a:t>김</a:t>
            </a:r>
            <a:r>
              <a:rPr lang="en-US" altLang="ko-KR" sz="1400" dirty="0">
                <a:solidFill>
                  <a:srgbClr val="880000"/>
                </a:solidFill>
                <a:latin typeface="Consolas"/>
              </a:rPr>
              <a:t>"</a:t>
            </a:r>
            <a:r>
              <a:rPr lang="ko-KR" altLang="en-US" sz="1400" dirty="0">
                <a:solidFill>
                  <a:srgbClr val="000000"/>
                </a:solidFill>
                <a:latin typeface="Consolas"/>
              </a:rPr>
              <a:t> </a:t>
            </a:r>
            <a:endParaRPr lang="en-US" altLang="ko-KR" sz="1400" dirty="0">
              <a:solidFill>
                <a:srgbClr val="000000"/>
              </a:solidFill>
              <a:latin typeface="Consolas"/>
            </a:endParaRPr>
          </a:p>
          <a:p>
            <a:pPr algn="l"/>
            <a:endParaRPr lang="en-US" altLang="ko-KR" sz="1400" dirty="0">
              <a:solidFill>
                <a:srgbClr val="000000"/>
              </a:solidFill>
              <a:latin typeface="Consolas"/>
            </a:endParaRPr>
          </a:p>
          <a:p>
            <a:pPr algn="l"/>
            <a:r>
              <a:rPr lang="en-US" altLang="ko-KR" sz="1400" b="1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altLang="ko-KR" sz="1400" b="1" dirty="0" err="1">
                <a:solidFill>
                  <a:srgbClr val="000000"/>
                </a:solidFill>
                <a:latin typeface="Consolas"/>
              </a:rPr>
              <a:t>def</a:t>
            </a:r>
            <a:r>
              <a:rPr lang="en-US" altLang="ko-KR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400" b="1" dirty="0">
                <a:solidFill>
                  <a:srgbClr val="880000"/>
                </a:solidFill>
                <a:latin typeface="Consolas"/>
              </a:rPr>
              <a:t>travel</a:t>
            </a:r>
            <a:r>
              <a:rPr lang="en-US" altLang="ko-KR" sz="1400" dirty="0">
                <a:solidFill>
                  <a:srgbClr val="000000"/>
                </a:solidFill>
                <a:latin typeface="Consolas"/>
              </a:rPr>
              <a:t>(self, where, day): </a:t>
            </a:r>
          </a:p>
          <a:p>
            <a:pPr algn="l"/>
            <a:r>
              <a:rPr lang="en-US" altLang="ko-KR" sz="1400" dirty="0">
                <a:solidFill>
                  <a:srgbClr val="000000"/>
                </a:solidFill>
                <a:latin typeface="Consolas"/>
              </a:rPr>
              <a:t>	print(</a:t>
            </a:r>
            <a:r>
              <a:rPr lang="en-US" altLang="ko-KR" sz="1400" dirty="0">
                <a:solidFill>
                  <a:srgbClr val="880000"/>
                </a:solidFill>
                <a:latin typeface="Consolas"/>
              </a:rPr>
              <a:t>"%s, %s</a:t>
            </a:r>
            <a:r>
              <a:rPr lang="ko-KR" altLang="en-US" sz="1400" dirty="0">
                <a:solidFill>
                  <a:srgbClr val="880000"/>
                </a:solidFill>
                <a:latin typeface="Consolas"/>
              </a:rPr>
              <a:t>여행 </a:t>
            </a:r>
            <a:r>
              <a:rPr lang="en-US" altLang="ko-KR" sz="1400" dirty="0">
                <a:solidFill>
                  <a:srgbClr val="880000"/>
                </a:solidFill>
                <a:latin typeface="Consolas"/>
              </a:rPr>
              <a:t>%d</a:t>
            </a:r>
            <a:r>
              <a:rPr lang="ko-KR" altLang="en-US" sz="1400" dirty="0">
                <a:solidFill>
                  <a:srgbClr val="880000"/>
                </a:solidFill>
                <a:latin typeface="Consolas"/>
              </a:rPr>
              <a:t>일 가네</a:t>
            </a:r>
            <a:r>
              <a:rPr lang="en-US" altLang="ko-KR" sz="1400" dirty="0">
                <a:solidFill>
                  <a:srgbClr val="880000"/>
                </a:solidFill>
                <a:latin typeface="Consolas"/>
              </a:rPr>
              <a:t>."</a:t>
            </a:r>
            <a:r>
              <a:rPr lang="ko-KR" alt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Consolas"/>
              </a:rPr>
              <a:t>% (</a:t>
            </a:r>
            <a:r>
              <a:rPr lang="en-US" altLang="ko-KR" sz="1400" dirty="0" err="1">
                <a:solidFill>
                  <a:srgbClr val="000000"/>
                </a:solidFill>
                <a:latin typeface="Consolas"/>
              </a:rPr>
              <a:t>self.fullname</a:t>
            </a:r>
            <a:r>
              <a:rPr lang="en-US" altLang="ko-KR" sz="1400" dirty="0">
                <a:solidFill>
                  <a:srgbClr val="000000"/>
                </a:solidFill>
                <a:latin typeface="Consolas"/>
              </a:rPr>
              <a:t>, where, day))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352710960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 bwMode="auto">
          <a:xfrm>
            <a:off x="179512" y="188640"/>
            <a:ext cx="7704137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dirty="0">
                <a:solidFill>
                  <a:schemeClr val="tx1"/>
                </a:solidFill>
              </a:rPr>
              <a:t>클래스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771800" y="2397620"/>
            <a:ext cx="367240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ko-KR" dirty="0" err="1">
                <a:solidFill>
                  <a:srgbClr val="000000"/>
                </a:solidFill>
                <a:latin typeface="Consolas"/>
              </a:rPr>
              <a:t>pey</a:t>
            </a:r>
            <a:r>
              <a:rPr lang="en-US" altLang="ko-KR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altLang="ko-KR" dirty="0" err="1">
                <a:solidFill>
                  <a:srgbClr val="000000"/>
                </a:solidFill>
                <a:latin typeface="Consolas"/>
              </a:rPr>
              <a:t>HousePark</a:t>
            </a:r>
            <a:r>
              <a:rPr lang="en-US" altLang="ko-KR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-KR" dirty="0">
                <a:solidFill>
                  <a:srgbClr val="880000"/>
                </a:solidFill>
                <a:latin typeface="Consolas"/>
              </a:rPr>
              <a:t>"</a:t>
            </a:r>
            <a:r>
              <a:rPr lang="ko-KR" altLang="en-US" dirty="0">
                <a:solidFill>
                  <a:srgbClr val="880000"/>
                </a:solidFill>
                <a:latin typeface="Consolas"/>
              </a:rPr>
              <a:t>응용</a:t>
            </a:r>
            <a:r>
              <a:rPr lang="en-US" altLang="ko-KR" dirty="0">
                <a:solidFill>
                  <a:srgbClr val="880000"/>
                </a:solidFill>
                <a:latin typeface="Consolas"/>
              </a:rPr>
              <a:t>"</a:t>
            </a:r>
            <a:r>
              <a:rPr lang="en-US" altLang="ko-KR" dirty="0">
                <a:solidFill>
                  <a:srgbClr val="000000"/>
                </a:solidFill>
                <a:latin typeface="Consolas"/>
              </a:rPr>
              <a:t>) </a:t>
            </a:r>
          </a:p>
          <a:p>
            <a:pPr algn="l"/>
            <a:r>
              <a:rPr lang="en-US" altLang="ko-KR" dirty="0" err="1">
                <a:solidFill>
                  <a:srgbClr val="000000"/>
                </a:solidFill>
                <a:latin typeface="Consolas"/>
              </a:rPr>
              <a:t>juliet</a:t>
            </a:r>
            <a:r>
              <a:rPr lang="en-US" altLang="ko-KR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altLang="ko-KR" dirty="0" err="1">
                <a:solidFill>
                  <a:srgbClr val="000000"/>
                </a:solidFill>
                <a:latin typeface="Consolas"/>
              </a:rPr>
              <a:t>HouseKim</a:t>
            </a:r>
            <a:r>
              <a:rPr lang="en-US" altLang="ko-KR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-KR" dirty="0">
                <a:solidFill>
                  <a:srgbClr val="880000"/>
                </a:solidFill>
                <a:latin typeface="Consolas"/>
              </a:rPr>
              <a:t>"</a:t>
            </a:r>
            <a:r>
              <a:rPr lang="ko-KR" altLang="en-US" dirty="0" err="1">
                <a:solidFill>
                  <a:srgbClr val="880000"/>
                </a:solidFill>
                <a:latin typeface="Consolas"/>
              </a:rPr>
              <a:t>줄리엣</a:t>
            </a:r>
            <a:r>
              <a:rPr lang="en-US" altLang="ko-KR" dirty="0">
                <a:solidFill>
                  <a:srgbClr val="880000"/>
                </a:solidFill>
                <a:latin typeface="Consolas"/>
              </a:rPr>
              <a:t>"</a:t>
            </a:r>
            <a:r>
              <a:rPr lang="en-US" altLang="ko-KR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pPr algn="l"/>
            <a:r>
              <a:rPr lang="en-US" altLang="ko-KR" dirty="0">
                <a:solidFill>
                  <a:srgbClr val="000000"/>
                </a:solidFill>
                <a:latin typeface="Consolas"/>
              </a:rPr>
              <a:t> </a:t>
            </a:r>
          </a:p>
          <a:p>
            <a:pPr algn="l"/>
            <a:r>
              <a:rPr lang="en-US" altLang="ko-KR" dirty="0">
                <a:solidFill>
                  <a:srgbClr val="000000"/>
                </a:solidFill>
                <a:latin typeface="Consolas"/>
              </a:rPr>
              <a:t>pey.travel(</a:t>
            </a:r>
            <a:r>
              <a:rPr lang="en-US" altLang="ko-KR" dirty="0">
                <a:solidFill>
                  <a:srgbClr val="880000"/>
                </a:solidFill>
                <a:latin typeface="Consolas"/>
              </a:rPr>
              <a:t>"</a:t>
            </a:r>
            <a:r>
              <a:rPr lang="ko-KR" altLang="en-US" dirty="0">
                <a:solidFill>
                  <a:srgbClr val="880000"/>
                </a:solidFill>
                <a:latin typeface="Consolas"/>
              </a:rPr>
              <a:t>부산</a:t>
            </a:r>
            <a:r>
              <a:rPr lang="en-US" altLang="ko-KR" dirty="0">
                <a:solidFill>
                  <a:srgbClr val="880000"/>
                </a:solidFill>
                <a:latin typeface="Consolas"/>
              </a:rPr>
              <a:t>"</a:t>
            </a:r>
            <a:r>
              <a:rPr lang="en-US" altLang="ko-KR" dirty="0">
                <a:solidFill>
                  <a:srgbClr val="000000"/>
                </a:solidFill>
                <a:latin typeface="Consolas"/>
              </a:rPr>
              <a:t>) </a:t>
            </a:r>
          </a:p>
          <a:p>
            <a:pPr algn="l"/>
            <a:r>
              <a:rPr lang="en-US" altLang="ko-KR" dirty="0">
                <a:solidFill>
                  <a:srgbClr val="000000"/>
                </a:solidFill>
                <a:latin typeface="Consolas"/>
              </a:rPr>
              <a:t>juliet.travel(</a:t>
            </a:r>
            <a:r>
              <a:rPr lang="en-US" altLang="ko-KR" dirty="0">
                <a:solidFill>
                  <a:srgbClr val="880000"/>
                </a:solidFill>
                <a:latin typeface="Consolas"/>
              </a:rPr>
              <a:t>"</a:t>
            </a:r>
            <a:r>
              <a:rPr lang="ko-KR" altLang="en-US" dirty="0">
                <a:solidFill>
                  <a:srgbClr val="880000"/>
                </a:solidFill>
                <a:latin typeface="Consolas"/>
              </a:rPr>
              <a:t>부산</a:t>
            </a:r>
            <a:r>
              <a:rPr lang="en-US" altLang="ko-KR" dirty="0">
                <a:solidFill>
                  <a:srgbClr val="880000"/>
                </a:solidFill>
                <a:latin typeface="Consolas"/>
              </a:rPr>
              <a:t>"</a:t>
            </a:r>
            <a:r>
              <a:rPr lang="en-US" altLang="ko-KR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altLang="ko-KR" dirty="0">
                <a:solidFill>
                  <a:srgbClr val="008800"/>
                </a:solidFill>
                <a:latin typeface="Consolas"/>
              </a:rPr>
              <a:t>3</a:t>
            </a:r>
            <a:r>
              <a:rPr lang="en-US" altLang="ko-KR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pPr algn="l"/>
            <a:endParaRPr lang="en-US" altLang="ko-KR" dirty="0">
              <a:solidFill>
                <a:srgbClr val="000000"/>
              </a:solidFill>
              <a:latin typeface="Consolas"/>
            </a:endParaRPr>
          </a:p>
          <a:p>
            <a:pPr algn="l"/>
            <a:r>
              <a:rPr lang="en-US" altLang="ko-KR" dirty="0" err="1">
                <a:solidFill>
                  <a:srgbClr val="000000"/>
                </a:solidFill>
                <a:latin typeface="Consolas"/>
              </a:rPr>
              <a:t>pey.love</a:t>
            </a:r>
            <a:r>
              <a:rPr lang="en-US" altLang="ko-KR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-KR" dirty="0" err="1">
                <a:solidFill>
                  <a:srgbClr val="000000"/>
                </a:solidFill>
                <a:latin typeface="Consolas"/>
              </a:rPr>
              <a:t>juliet</a:t>
            </a:r>
            <a:r>
              <a:rPr lang="en-US" altLang="ko-KR" dirty="0">
                <a:solidFill>
                  <a:srgbClr val="000000"/>
                </a:solidFill>
                <a:latin typeface="Consolas"/>
              </a:rPr>
              <a:t>) </a:t>
            </a:r>
          </a:p>
          <a:p>
            <a:pPr algn="l"/>
            <a:r>
              <a:rPr lang="en-US" altLang="ko-KR" dirty="0" err="1">
                <a:solidFill>
                  <a:srgbClr val="000000"/>
                </a:solidFill>
                <a:latin typeface="Consolas"/>
              </a:rPr>
              <a:t>pey</a:t>
            </a:r>
            <a:r>
              <a:rPr lang="en-US" altLang="ko-KR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en-US" altLang="ko-KR" dirty="0" err="1">
                <a:solidFill>
                  <a:srgbClr val="000000"/>
                </a:solidFill>
                <a:latin typeface="Consolas"/>
              </a:rPr>
              <a:t>juliet</a:t>
            </a:r>
            <a:r>
              <a:rPr lang="en-US" altLang="ko-KR" dirty="0">
                <a:solidFill>
                  <a:srgbClr val="000000"/>
                </a:solidFill>
                <a:latin typeface="Consolas"/>
              </a:rPr>
              <a:t> </a:t>
            </a:r>
          </a:p>
          <a:p>
            <a:pPr algn="l"/>
            <a:r>
              <a:rPr lang="en-US" altLang="ko-KR" dirty="0" err="1">
                <a:solidFill>
                  <a:srgbClr val="000000"/>
                </a:solidFill>
                <a:latin typeface="Consolas"/>
              </a:rPr>
              <a:t>pey.fight</a:t>
            </a:r>
            <a:r>
              <a:rPr lang="en-US" altLang="ko-KR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-KR" dirty="0" err="1">
                <a:solidFill>
                  <a:srgbClr val="000000"/>
                </a:solidFill>
                <a:latin typeface="Consolas"/>
              </a:rPr>
              <a:t>juliet</a:t>
            </a:r>
            <a:r>
              <a:rPr lang="en-US" altLang="ko-KR" dirty="0">
                <a:solidFill>
                  <a:srgbClr val="000000"/>
                </a:solidFill>
                <a:latin typeface="Consolas"/>
              </a:rPr>
              <a:t>) </a:t>
            </a:r>
          </a:p>
          <a:p>
            <a:pPr algn="l"/>
            <a:r>
              <a:rPr lang="en-US" altLang="ko-KR" dirty="0" err="1">
                <a:solidFill>
                  <a:srgbClr val="000000"/>
                </a:solidFill>
                <a:latin typeface="Consolas"/>
              </a:rPr>
              <a:t>pey</a:t>
            </a:r>
            <a:r>
              <a:rPr lang="en-US" altLang="ko-KR" dirty="0">
                <a:solidFill>
                  <a:srgbClr val="000000"/>
                </a:solidFill>
                <a:latin typeface="Consolas"/>
              </a:rPr>
              <a:t> - </a:t>
            </a:r>
            <a:r>
              <a:rPr lang="en-US" altLang="ko-KR" dirty="0" err="1">
                <a:solidFill>
                  <a:srgbClr val="000000"/>
                </a:solidFill>
                <a:latin typeface="Consolas"/>
              </a:rPr>
              <a:t>juliet</a:t>
            </a:r>
            <a:endParaRPr lang="en-US" altLang="ko-KR" dirty="0">
              <a:solidFill>
                <a:srgbClr val="000000"/>
              </a:solidFill>
              <a:latin typeface="Spoqa Han Sans"/>
            </a:endParaRPr>
          </a:p>
        </p:txBody>
      </p:sp>
    </p:spTree>
    <p:extLst>
      <p:ext uri="{BB962C8B-B14F-4D97-AF65-F5344CB8AC3E}">
        <p14:creationId xmlns:p14="http://schemas.microsoft.com/office/powerpoint/2010/main" val="839677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 bwMode="auto">
          <a:xfrm>
            <a:off x="179512" y="188640"/>
            <a:ext cx="7704137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>
                <a:solidFill>
                  <a:srgbClr val="7E040B"/>
                </a:solidFill>
              </a:rPr>
              <a:t>2.</a:t>
            </a:r>
            <a:r>
              <a:rPr lang="en-US" altLang="ko-KR">
                <a:solidFill>
                  <a:schemeClr val="tx1"/>
                </a:solidFill>
              </a:rPr>
              <a:t> </a:t>
            </a:r>
            <a:r>
              <a:rPr lang="ko-KR" altLang="en-US">
                <a:solidFill>
                  <a:schemeClr val="tx1"/>
                </a:solidFill>
              </a:rPr>
              <a:t>객체 지향 프로그래밍과 클래스 작성하기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51520" y="1052736"/>
            <a:ext cx="8352928" cy="4896544"/>
          </a:xfrm>
        </p:spPr>
        <p:txBody>
          <a:bodyPr/>
          <a:lstStyle/>
          <a:p>
            <a:pPr latinLnBrk="0">
              <a:lnSpc>
                <a:spcPct val="150000"/>
              </a:lnSpc>
              <a:buClr>
                <a:srgbClr val="404447"/>
              </a:buClr>
              <a:buSzPct val="80000"/>
              <a:buFont typeface="Wingdings" panose="05000000000000000000" pitchFamily="2" charset="2"/>
              <a:buChar char="u"/>
              <a:defRPr/>
            </a:pPr>
            <a:r>
              <a:rPr lang="ko-KR" altLang="en-US" sz="2400" b="1">
                <a:solidFill>
                  <a:srgbClr val="7E040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예제 </a:t>
            </a:r>
            <a:r>
              <a:rPr lang="en-US" altLang="ko-KR" sz="2400" b="1">
                <a:solidFill>
                  <a:srgbClr val="7E040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강아지를 코드로 표현하기</a:t>
            </a:r>
            <a:endParaRPr lang="en-US" altLang="ko-KR" sz="24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7E3D9E-B143-450D-B523-FFA19F16DCA1}" type="slidenum">
              <a:rPr lang="en-US" altLang="ko-KR" smtClean="0">
                <a:solidFill>
                  <a:schemeClr val="tx1"/>
                </a:solidFill>
              </a:rPr>
              <a:pPr/>
              <a:t>9</a:t>
            </a:fld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5576" y="2060848"/>
            <a:ext cx="4698722" cy="1631216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ko-KR" sz="2000" b="1" dirty="0">
                <a:solidFill>
                  <a:srgbClr val="7E040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Doggy:</a:t>
            </a:r>
          </a:p>
          <a:p>
            <a:pPr algn="l"/>
            <a:endParaRPr lang="en-US" altLang="ko-KR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talk(</a:t>
            </a:r>
            <a:r>
              <a:rPr lang="en-US" altLang="ko-KR" sz="2000" b="1" dirty="0">
                <a:solidFill>
                  <a:srgbClr val="7E040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self</a:t>
            </a:r>
            <a:r>
              <a:rPr lang="en-U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</a:p>
          <a:p>
            <a:pPr algn="l"/>
            <a:r>
              <a:rPr lang="en-U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print("Hi. I am doggy.")</a:t>
            </a:r>
          </a:p>
          <a:p>
            <a:pPr algn="l"/>
            <a:endParaRPr lang="en-US" altLang="ko-KR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모서리가 둥근 직사각형 5"/>
          <p:cNvSpPr/>
          <p:nvPr/>
        </p:nvSpPr>
        <p:spPr bwMode="auto">
          <a:xfrm>
            <a:off x="1331640" y="2636912"/>
            <a:ext cx="4104456" cy="720080"/>
          </a:xfrm>
          <a:prstGeom prst="roundRect">
            <a:avLst/>
          </a:prstGeom>
          <a:noFill/>
          <a:ln w="19050" cap="flat" cmpd="sng" algn="ctr">
            <a:solidFill>
              <a:srgbClr val="7E040B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" name="모서리가 둥근 직사각형 6"/>
          <p:cNvSpPr/>
          <p:nvPr/>
        </p:nvSpPr>
        <p:spPr bwMode="auto">
          <a:xfrm>
            <a:off x="683568" y="1988840"/>
            <a:ext cx="4896544" cy="1512168"/>
          </a:xfrm>
          <a:prstGeom prst="roundRect">
            <a:avLst/>
          </a:prstGeom>
          <a:noFill/>
          <a:ln w="31750" cap="flat" cmpd="sng" algn="ctr">
            <a:solidFill>
              <a:srgbClr val="7E040B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56176" y="2564904"/>
            <a:ext cx="24545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>
                <a:solidFill>
                  <a:srgbClr val="7E040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Doggy </a:t>
            </a:r>
            <a:r>
              <a:rPr lang="ko-KR" altLang="en-US" sz="2000" b="1">
                <a:solidFill>
                  <a:srgbClr val="7E040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클래스</a:t>
            </a:r>
            <a:r>
              <a:rPr lang="en-US" altLang="ko-KR" sz="2000" b="1">
                <a:solidFill>
                  <a:srgbClr val="7E040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b="1">
                <a:solidFill>
                  <a:srgbClr val="7E040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정의</a:t>
            </a:r>
          </a:p>
        </p:txBody>
      </p:sp>
      <p:cxnSp>
        <p:nvCxnSpPr>
          <p:cNvPr id="9" name="직선 화살표 연결선 8"/>
          <p:cNvCxnSpPr/>
          <p:nvPr/>
        </p:nvCxnSpPr>
        <p:spPr bwMode="auto">
          <a:xfrm flipH="1">
            <a:off x="5580112" y="2780928"/>
            <a:ext cx="576064" cy="0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7E040B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" name="TextBox 9"/>
          <p:cNvSpPr txBox="1"/>
          <p:nvPr/>
        </p:nvSpPr>
        <p:spPr>
          <a:xfrm>
            <a:off x="827584" y="3861048"/>
            <a:ext cx="7650311" cy="14773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 algn="l">
              <a:lnSpc>
                <a:spcPct val="150000"/>
              </a:lnSpc>
              <a:buFontTx/>
              <a:buChar char="-"/>
            </a:pP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클래스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Doggy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talk </a:t>
            </a:r>
            <a:r>
              <a:rPr lang="ko-KR" altLang="en-US" sz="20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메소드만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하나 가지고 있는 클래스이다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 algn="l">
              <a:lnSpc>
                <a:spcPct val="150000"/>
              </a:lnSpc>
              <a:buFontTx/>
              <a:buChar char="-"/>
            </a:pP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클래스 </a:t>
            </a:r>
            <a:r>
              <a:rPr lang="ko-KR" altLang="en-US" sz="20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메소드는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함수의 형태이고 반드시 첫 번째 매개 변수로 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self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와야 한다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38655913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HY헤드라인M"/>
        <a:ea typeface="HY헤드라인M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4904</TotalTime>
  <Words>4138</Words>
  <Application>Microsoft Office PowerPoint</Application>
  <PresentationFormat>화면 슬라이드 쇼(4:3)</PresentationFormat>
  <Paragraphs>917</Paragraphs>
  <Slides>89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89</vt:i4>
      </vt:variant>
    </vt:vector>
  </HeadingPairs>
  <TitlesOfParts>
    <vt:vector size="99" baseType="lpstr">
      <vt:lpstr>Arial Unicode MS</vt:lpstr>
      <vt:lpstr>HY헤드라인M</vt:lpstr>
      <vt:lpstr>Spoqa Han Sans</vt:lpstr>
      <vt:lpstr>굴림</vt:lpstr>
      <vt:lpstr>맑은 고딕</vt:lpstr>
      <vt:lpstr>맑은 고딕</vt:lpstr>
      <vt:lpstr>Arial</vt:lpstr>
      <vt:lpstr>Consolas</vt:lpstr>
      <vt:lpstr>Wingdings</vt:lpstr>
      <vt:lpstr>기본 디자인</vt:lpstr>
      <vt:lpstr>IT 개론</vt:lpstr>
      <vt:lpstr>목차</vt:lpstr>
      <vt:lpstr>1. 데이터 추상화 개념</vt:lpstr>
      <vt:lpstr>1. 데이터 추상화 개념</vt:lpstr>
      <vt:lpstr>2. 객체 지향 프로그래밍과 클래스 작성하기</vt:lpstr>
      <vt:lpstr>2. 객체 지향 프로그래밍과 클래스 작성하기</vt:lpstr>
      <vt:lpstr>2. 객체 지향 프로그래밍과 클래스 작성하기</vt:lpstr>
      <vt:lpstr>2. 객체 지향 프로그래밍과 클래스 작성하기</vt:lpstr>
      <vt:lpstr>2. 객체 지향 프로그래밍과 클래스 작성하기</vt:lpstr>
      <vt:lpstr>2. 객체 지향 프로그래밍과 클래스 작성하기</vt:lpstr>
      <vt:lpstr>2. 객체 지향 프로그래밍과 클래스 작성하기</vt:lpstr>
      <vt:lpstr>2. 객체 지향 프로그래밍과 클래스 작성하기</vt:lpstr>
      <vt:lpstr>2. 객체 지향 프로그래밍과 클래스 작성하기</vt:lpstr>
      <vt:lpstr>2. 객체 지향 프로그래밍과 클래스 작성하기</vt:lpstr>
      <vt:lpstr>2. 객체 지향 프로그래밍과 클래스 작성하기</vt:lpstr>
      <vt:lpstr>2. 객체 지향 프로그래밍과 클래스 작성하기</vt:lpstr>
      <vt:lpstr>2. 객체 지향 프로그래밍과 클래스 작성하기</vt:lpstr>
      <vt:lpstr>2. 객체 지향 프로그래밍과 클래스 작성하기</vt:lpstr>
      <vt:lpstr>2. 객체 지향 프로그래밍과 클래스 작성하기</vt:lpstr>
      <vt:lpstr>2. 객체 지향 프로그래밍과 클래스 작성하기</vt:lpstr>
      <vt:lpstr>2. 객체 지향 프로그래밍과 클래스 작성하기</vt:lpstr>
      <vt:lpstr>2. 객체 지향 프로그래밍과 클래스 작성하기</vt:lpstr>
      <vt:lpstr>2. 객체 지향 프로그래밍과 클래스 작성하기</vt:lpstr>
      <vt:lpstr>2. 객체 지향 프로그래밍과 클래스 작성하기</vt:lpstr>
      <vt:lpstr>2. 객체 지향 프로그래밍과 클래스 작성하기</vt:lpstr>
      <vt:lpstr>2. 객체 지향 프로그래밍과 클래스 작성하기</vt:lpstr>
      <vt:lpstr>2. 객체 지향 프로그래밍과 클래스 작성하기</vt:lpstr>
      <vt:lpstr>3. 연산자 중복</vt:lpstr>
      <vt:lpstr>3. 연산자 중복</vt:lpstr>
      <vt:lpstr>클래스</vt:lpstr>
      <vt:lpstr>클래스</vt:lpstr>
      <vt:lpstr>클래스</vt:lpstr>
      <vt:lpstr>클래스</vt:lpstr>
      <vt:lpstr>클래스</vt:lpstr>
      <vt:lpstr>클래스</vt:lpstr>
      <vt:lpstr>클래스</vt:lpstr>
      <vt:lpstr>클래스</vt:lpstr>
      <vt:lpstr>클래스</vt:lpstr>
      <vt:lpstr>클래스</vt:lpstr>
      <vt:lpstr>클래스</vt:lpstr>
      <vt:lpstr>클래스</vt:lpstr>
      <vt:lpstr>클래스</vt:lpstr>
      <vt:lpstr>클래스</vt:lpstr>
      <vt:lpstr>클래스</vt:lpstr>
      <vt:lpstr>클래스</vt:lpstr>
      <vt:lpstr>클래스</vt:lpstr>
      <vt:lpstr>클래스</vt:lpstr>
      <vt:lpstr>클래스</vt:lpstr>
      <vt:lpstr>클래스</vt:lpstr>
      <vt:lpstr>클래스</vt:lpstr>
      <vt:lpstr>클래스</vt:lpstr>
      <vt:lpstr>클래스</vt:lpstr>
      <vt:lpstr>클래스</vt:lpstr>
      <vt:lpstr>클래스</vt:lpstr>
      <vt:lpstr>클래스</vt:lpstr>
      <vt:lpstr>클래스</vt:lpstr>
      <vt:lpstr>클래스</vt:lpstr>
      <vt:lpstr>클래스</vt:lpstr>
      <vt:lpstr>클래스</vt:lpstr>
      <vt:lpstr>클래스</vt:lpstr>
      <vt:lpstr>클래스</vt:lpstr>
      <vt:lpstr>클래스</vt:lpstr>
      <vt:lpstr>클래스</vt:lpstr>
      <vt:lpstr>클래스</vt:lpstr>
      <vt:lpstr>클래스</vt:lpstr>
      <vt:lpstr>클래스</vt:lpstr>
      <vt:lpstr>클래스</vt:lpstr>
      <vt:lpstr>클래스</vt:lpstr>
      <vt:lpstr>클래스</vt:lpstr>
      <vt:lpstr>클래스</vt:lpstr>
      <vt:lpstr>클래스</vt:lpstr>
      <vt:lpstr>클래스</vt:lpstr>
      <vt:lpstr>클래스</vt:lpstr>
      <vt:lpstr>클래스</vt:lpstr>
      <vt:lpstr>클래스</vt:lpstr>
      <vt:lpstr>클래스</vt:lpstr>
      <vt:lpstr>클래스</vt:lpstr>
      <vt:lpstr>클래스</vt:lpstr>
      <vt:lpstr>클래스</vt:lpstr>
      <vt:lpstr>클래스</vt:lpstr>
      <vt:lpstr>클래스</vt:lpstr>
      <vt:lpstr>클래스</vt:lpstr>
      <vt:lpstr>클래스</vt:lpstr>
      <vt:lpstr>클래스</vt:lpstr>
      <vt:lpstr>클래스</vt:lpstr>
      <vt:lpstr>클래스</vt:lpstr>
      <vt:lpstr>클래스</vt:lpstr>
      <vt:lpstr>클래스</vt:lpstr>
      <vt:lpstr>클래스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kth</dc:creator>
  <cp:lastModifiedBy>User</cp:lastModifiedBy>
  <cp:revision>436</cp:revision>
  <cp:lastPrinted>2018-03-24T06:25:10Z</cp:lastPrinted>
  <dcterms:created xsi:type="dcterms:W3CDTF">2008-04-05T09:00:23Z</dcterms:created>
  <dcterms:modified xsi:type="dcterms:W3CDTF">2019-05-13T15:15:38Z</dcterms:modified>
</cp:coreProperties>
</file>