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677EAE-7454-4518-A354-D9577ADF0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045FCED-E496-46ED-B5A0-300914C7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09AAE8-DB13-45A9-9D82-EE78C23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5413D3-14C3-4198-B0EB-00546715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34C7FD-1BDA-49F4-9343-D33B49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8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7492A5-3B0C-47FD-8655-094DCDF7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ECB8C9-09A3-43B5-A5E5-FCA9167A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63537E-FE9E-4B19-BA31-55D1C821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C8209D-55A0-4DE2-9EBD-2C8CCACD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A33D49-A102-46E8-8107-88DF1496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47989B6-1ED1-4F5D-85BC-6FF151D7D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8F2B1E4-654F-4E52-A6AD-6C3D5D3E7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B9F658-6299-460E-8477-4CEA861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F2A355-BC78-4981-A395-82F8F2C2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9409B-91F4-4190-9FD9-E3BC2F24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9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56490F-CABB-442C-9ABD-5FFC6B33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D83C7C-E63B-45D8-9EC1-1C1E3957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3D4DA3-D84C-46B8-97FE-03F8F037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166B03-CA3F-426D-A2D8-B54A4A5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F7EE21-D225-4373-8590-1B99A1E1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832104-CFA6-4A17-A0FC-A369FA05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091870-67BC-4A81-A4E8-A9A73895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AE4477-7AE3-4AF7-984C-F03CAE98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59057F-4B12-49BF-BC7D-686C0E16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A3D86B-8A43-4203-BD7E-DF782DA2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315AB1-F725-46D3-BD9B-0E33FA89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ADE723-35AB-43B8-9752-93435FA94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F0025F3-DFD1-45A9-B93C-44A0D26AE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1BCBE46-514D-4B7D-AF79-56B51AD4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A98555-3E04-4E5D-826D-4103CFA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C02A64F-477C-46A6-B42F-DD351D94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568A3E-DB28-48C6-BD61-59E7EE5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E4DF1B-7728-4238-91EF-64520008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F40D1DF-FB5D-49BA-A5B4-E0C2EFB7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00CADB4-840E-404C-9D0F-8A320567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F3505B8-CBFE-4A48-9383-AF7B947CA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D30EA44-C64C-4E3A-A1F1-EAD781A5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FD6B035-5B39-43E5-8D6C-6648FE59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42D0942-AD62-4388-9624-2F90EA1F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1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6FFAA8-41E0-40F9-9601-C6E7654F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6751F61-D009-474D-AB93-5608678F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2866F10-5DBC-44E0-BCFE-401E5537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A0F1D5C-0511-4F6D-9CE0-4F72A34E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9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B742C07-5D13-4066-8750-AF49844A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9A55A61-18C6-4FB9-BD10-F6A53F06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D0774A9-97DF-4BA9-81DB-AB98075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0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B2F1ED-B309-4824-AEE6-F3F4D3B6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36C03C-CAD4-4635-A317-7FC26A78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874C609-A140-4236-B09A-43467121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62F4D51-BE6C-40FC-B946-0B39CA86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F7E87F-E837-486D-971F-F9FD620E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55DB6EC-85CF-40D3-9459-D1468A26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7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0ACE32-F1EB-4D11-A304-80636152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FD3C9B4-559E-49BB-BE94-6B5D1BBEB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A6FEB7A-4084-41E9-9F74-1DCE33CF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66F6E8-3DD5-4CF5-A16F-55AFD7B1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3B2EEE5-619A-4781-A10C-8EC50E0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EE0E33-9618-4EB3-B390-AE941649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8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47D6C40-12AC-4951-A824-3ADEA497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0F86020-43EF-4F2E-AAD6-90840F07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078093C-E2C6-4FE3-8256-7906926BE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9B48-D0D3-4D7D-9FAB-8D95C09D23C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0C21B6-613C-47AD-88F5-8AD6A2DB6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7AE899-F5EF-49DA-A03D-3A82CC1ED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33CF5E5-00A8-4A8F-AB1B-B52FAEA6E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9" b="35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3491BD-7998-4E67-A463-033D7B91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Statistics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ko-KR" altLang="en-US" sz="4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5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8F65D60-A4FB-4A01-8891-BD06B109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319212"/>
            <a:ext cx="6877050" cy="421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73CA19-A9A7-48DC-9C8E-38D53B823CF1}"/>
              </a:ext>
            </a:extLst>
          </p:cNvPr>
          <p:cNvSpPr txBox="1"/>
          <p:nvPr/>
        </p:nvSpPr>
        <p:spPr>
          <a:xfrm>
            <a:off x="5710687" y="553878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n =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xmlns="" id="{E8E226BF-1E59-42E7-A066-8F07FF0221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E8E226BF-1E59-42E7-A066-8F07FF022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1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4A1EFAF-6390-4B73-B1B7-4D25EC74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314450"/>
            <a:ext cx="6838950" cy="422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93565F-8A5E-4BBE-888D-CE313DA4677F}"/>
              </a:ext>
            </a:extLst>
          </p:cNvPr>
          <p:cNvSpPr txBox="1"/>
          <p:nvPr/>
        </p:nvSpPr>
        <p:spPr>
          <a:xfrm>
            <a:off x="5589916" y="553878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n = 10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xmlns="" id="{7CCDA63C-D554-4525-B12F-3AA21F338F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7CCDA63C-D554-4525-B12F-3AA21F338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7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8F65D60-A4FB-4A01-8891-BD06B109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75" y="1319212"/>
            <a:ext cx="6877050" cy="42195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FBE644C-F1E7-4880-BB62-A847C068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443037"/>
            <a:ext cx="6905625" cy="3971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03BD3E-781C-4AA9-ADF5-1E764A49564A}"/>
              </a:ext>
            </a:extLst>
          </p:cNvPr>
          <p:cNvSpPr txBox="1"/>
          <p:nvPr/>
        </p:nvSpPr>
        <p:spPr>
          <a:xfrm>
            <a:off x="5572663" y="553878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n = 50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xmlns="" id="{AEF5A20E-383C-4360-B2F1-78BB03898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AEF5A20E-383C-4360-B2F1-78BB03898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46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xmlns="" id="{AEF5A20E-383C-4360-B2F1-78BB03898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AEF5A20E-383C-4360-B2F1-78BB03898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2DCA13-BF26-4F5D-9B0A-B1E4E524855A}"/>
              </a:ext>
            </a:extLst>
          </p:cNvPr>
          <p:cNvSpPr txBox="1"/>
          <p:nvPr/>
        </p:nvSpPr>
        <p:spPr>
          <a:xfrm>
            <a:off x="838200" y="1897811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중심극한정리를 이용하면 정규분포의 모양으로 확인할 수 있어서 평균을 바로 비교할 수 있다</a:t>
            </a:r>
            <a:r>
              <a:rPr lang="en-US" altLang="ko-KR" sz="2800"/>
              <a:t>. </a:t>
            </a:r>
            <a:r>
              <a:rPr lang="ko-KR" altLang="en-US" sz="2800"/>
              <a:t>정규분포로 구성하면 그래프의 가장 높은 상단이 평균이 되므로 평균값을 비교할 수 있다</a:t>
            </a:r>
            <a:r>
              <a:rPr lang="en-US" altLang="ko-KR" sz="2800"/>
              <a:t>.</a:t>
            </a:r>
          </a:p>
          <a:p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79C2F5-BCCA-4B6D-AF2B-05337B5E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3713693"/>
            <a:ext cx="8324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2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xmlns="" id="{AEF5A20E-383C-4360-B2F1-78BB03898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확</m:t>
                    </m:r>
                  </m:oMath>
                </a14:m>
                <a:r>
                  <a:rPr lang="ko-KR" altLang="en-US" dirty="0"/>
                  <a:t>률</a:t>
                </a:r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AEF5A20E-383C-4360-B2F1-78BB03898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xmlns="" id="{04D0286F-8774-49A9-B25F-16B79CD66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2812"/>
                <a:ext cx="10772955" cy="3436488"/>
              </a:xfrm>
            </p:spPr>
            <p:txBody>
              <a:bodyPr/>
              <a:lstStyle/>
              <a:p>
                <a:r>
                  <a:rPr lang="ko-KR" altLang="en-US" dirty="0"/>
                  <a:t>아무리 정교하게 분석된 </a:t>
                </a:r>
                <a:r>
                  <a:rPr lang="ko-KR" altLang="en-US" dirty="0" err="1"/>
                  <a:t>통계자료라고해도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100% </a:t>
                </a:r>
                <a:r>
                  <a:rPr lang="ko-KR" altLang="en-US" dirty="0"/>
                  <a:t>일치 할 수는 없기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확률로 표현한다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일정 조건 하에서 동일한 실험을 지속적으로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회 </a:t>
                </a:r>
                <a:r>
                  <a:rPr lang="ko-KR" altLang="en-US" dirty="0" err="1"/>
                  <a:t>반복했을때</a:t>
                </a:r>
                <a:r>
                  <a:rPr lang="ko-KR" altLang="en-US" dirty="0"/>
                  <a:t> 사건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번 발생할 확률은 </a:t>
                </a:r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04D0286F-8774-49A9-B25F-16B79CD66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2812"/>
                <a:ext cx="10772955" cy="3436488"/>
              </a:xfrm>
              <a:blipFill>
                <a:blip r:embed="rId3"/>
                <a:stretch>
                  <a:fillRect l="-1019" t="-3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38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확률변수의 </a:t>
            </a:r>
            <a:r>
              <a:rPr lang="ko-KR" altLang="en-US" dirty="0" err="1"/>
              <a:t>기대값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xmlns="" id="{251F6865-31C8-403D-965F-2CCF34B24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8305"/>
                <a:ext cx="10772955" cy="34364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3500" dirty="0"/>
                  <a:t>1. </a:t>
                </a:r>
                <a:r>
                  <a:rPr lang="ko-KR" altLang="en-US" sz="3500" dirty="0" err="1"/>
                  <a:t>기대값</a:t>
                </a:r>
                <a:endParaRPr lang="en-US" altLang="ko-KR" sz="3500" dirty="0"/>
              </a:p>
              <a:p>
                <a:r>
                  <a:rPr lang="ko-KR" altLang="en-US" dirty="0"/>
                  <a:t>어떤 사건에 대해 그 사건이 벌어질 확률을 곱해서 전체 사건에 대해 합한 값 확률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nary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기대값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ko-KR" altLang="en-US" dirty="0"/>
                  <a:t>사건에서 발생하는 해당 값과 그 사건이 발생할 확률을 곱해서 모두 더한 값</a:t>
                </a:r>
              </a:p>
            </p:txBody>
          </p:sp>
        </mc:Choice>
        <mc:Fallback xmlns="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251F6865-31C8-403D-965F-2CCF34B24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8305"/>
                <a:ext cx="10772955" cy="3436488"/>
              </a:xfrm>
              <a:blipFill>
                <a:blip r:embed="rId2"/>
                <a:stretch>
                  <a:fillRect l="-1698" t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66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확률변수의 </a:t>
            </a:r>
            <a:r>
              <a:rPr lang="ko-KR" altLang="en-US" dirty="0" err="1"/>
              <a:t>기대값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xmlns="" id="{251F6865-31C8-403D-965F-2CCF34B24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35558"/>
                <a:ext cx="10772955" cy="34364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3500" dirty="0"/>
                  <a:t>2. </a:t>
                </a:r>
                <a:r>
                  <a:rPr lang="ko-KR" altLang="en-US" sz="3500" dirty="0"/>
                  <a:t>분산</a:t>
                </a:r>
                <a:endParaRPr lang="en-US" altLang="ko-KR" sz="3500" dirty="0"/>
              </a:p>
              <a:p>
                <a:r>
                  <a:rPr lang="ko-KR" altLang="en-US" dirty="0"/>
                  <a:t>확률변수의 분산은 </a:t>
                </a:r>
                <a:r>
                  <a:rPr lang="ko-KR" altLang="en-US" dirty="0" err="1"/>
                  <a:t>기대값의</a:t>
                </a:r>
                <a:r>
                  <a:rPr lang="ko-KR" altLang="en-US" dirty="0"/>
                  <a:t> 특성을 나타내는 값으로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확률변수들이 </a:t>
                </a:r>
                <a:r>
                  <a:rPr lang="ko-KR" altLang="en-US" dirty="0" err="1"/>
                  <a:t>기대값으로부터</a:t>
                </a:r>
                <a:r>
                  <a:rPr lang="ko-KR" altLang="en-US" dirty="0"/>
                  <a:t> 벗어나는 정도를 나타낸다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확률에서 분산은 </a:t>
                </a:r>
                <a:r>
                  <a:rPr lang="ko-KR" altLang="en-US" dirty="0" err="1"/>
                  <a:t>기대값과</a:t>
                </a:r>
                <a:r>
                  <a:rPr lang="ko-KR" altLang="en-US" dirty="0"/>
                  <a:t> 어느 정도 차이가 있는지를 나타낸다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251F6865-31C8-403D-965F-2CCF34B24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35558"/>
                <a:ext cx="10772955" cy="3436488"/>
              </a:xfrm>
              <a:blipFill>
                <a:blip r:embed="rId2"/>
                <a:stretch>
                  <a:fillRect l="-1698" t="-4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10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확률변수의 </a:t>
            </a:r>
            <a:r>
              <a:rPr lang="ko-KR" altLang="en-US" dirty="0" err="1"/>
              <a:t>기대값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xmlns="" id="{251F6865-31C8-403D-965F-2CCF34B24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35557"/>
                <a:ext cx="10772955" cy="38029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3500" dirty="0"/>
                  <a:t>3. </a:t>
                </a:r>
                <a:r>
                  <a:rPr lang="ko-KR" altLang="en-US" sz="3500" dirty="0"/>
                  <a:t>표준편차</a:t>
                </a:r>
                <a:endParaRPr lang="en-US" altLang="ko-KR" sz="3500" dirty="0"/>
              </a:p>
              <a:p>
                <a:pPr marL="0" indent="0">
                  <a:buNone/>
                </a:pPr>
                <a:endParaRPr lang="ko-KR" altLang="en-US" sz="3500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d>
                      <m:d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r>
                  <a:rPr lang="ko-KR" altLang="en-US" dirty="0"/>
                  <a:t>분산이 측정치와 평균의 차가 제곱을 모두 거한 값이라 평균과 상당한 차이가 나기 때문에 표준편차를 이용한다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251F6865-31C8-403D-965F-2CCF34B24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35557"/>
                <a:ext cx="10772955" cy="3802933"/>
              </a:xfrm>
              <a:blipFill>
                <a:blip r:embed="rId2"/>
                <a:stretch>
                  <a:fillRect l="-1698" t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80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확률분포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BB5646E-D22D-4492-BDA2-A1D4DE60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2" y="2341804"/>
            <a:ext cx="3620822" cy="300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D18B36-7B6F-4B5F-8315-CB6AC648C2B3}"/>
              </a:ext>
            </a:extLst>
          </p:cNvPr>
          <p:cNvSpPr txBox="1"/>
          <p:nvPr/>
        </p:nvSpPr>
        <p:spPr>
          <a:xfrm>
            <a:off x="2467155" y="54334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이산균등분포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349B658-3464-4B6A-92EA-9450A827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43" y="2190876"/>
            <a:ext cx="3620822" cy="3006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6C602B6-CB16-49AD-BE11-3618E69B4760}"/>
              </a:ext>
            </a:extLst>
          </p:cNvPr>
          <p:cNvSpPr txBox="1"/>
          <p:nvPr/>
        </p:nvSpPr>
        <p:spPr>
          <a:xfrm>
            <a:off x="7560140" y="54207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연속균등분포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5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정규분포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251F6865-31C8-403D-965F-2CCF34B2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1" y="1690688"/>
            <a:ext cx="11353800" cy="380293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500" dirty="0"/>
              <a:t>통계학에서 가장 많이 사용되는 분포</a:t>
            </a:r>
            <a:endParaRPr lang="en-US" altLang="ko-KR" sz="3500" dirty="0"/>
          </a:p>
          <a:p>
            <a:pPr marL="0" indent="0">
              <a:buNone/>
            </a:pPr>
            <a:r>
              <a:rPr lang="ko-KR" altLang="en-US" sz="3500" dirty="0"/>
              <a:t>평균과 분산만으로 그 특성을 모두 설명할 수 있어 편리</a:t>
            </a:r>
            <a:endParaRPr lang="en-US" altLang="ko-KR" sz="3500" dirty="0"/>
          </a:p>
          <a:p>
            <a:pPr marL="0" indent="0">
              <a:buNone/>
            </a:pPr>
            <a:endParaRPr lang="ko-KR" altLang="en-US" sz="3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25C7135-4C9A-4C99-8567-106AA519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3124200"/>
            <a:ext cx="7267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626BD6-18BE-403C-AA86-11A1568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통계학</a:t>
            </a:r>
            <a:r>
              <a:rPr lang="en-US" altLang="ko-KR" dirty="0"/>
              <a:t>(Statistics)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52BE14C-9555-4748-83E4-17377A89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633"/>
            <a:ext cx="10515600" cy="211460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통계학</a:t>
            </a:r>
            <a:r>
              <a:rPr lang="en-US" altLang="ko-KR" sz="1800" dirty="0"/>
              <a:t>(statistics)</a:t>
            </a:r>
            <a:r>
              <a:rPr lang="ko-KR" altLang="en-US" sz="1800" dirty="0"/>
              <a:t>은 수량적인 비교를 기초로 많은 사실을 관찰하고 처리하는 방법을 연구하는 학문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ko-KR" altLang="en-US" sz="1800" dirty="0"/>
              <a:t>일반적으로 수집되는 데이터가 조사자</a:t>
            </a:r>
            <a:r>
              <a:rPr lang="en-US" altLang="ko-KR" sz="1800" dirty="0"/>
              <a:t>, </a:t>
            </a:r>
            <a:r>
              <a:rPr lang="ko-KR" altLang="en-US" sz="1800" dirty="0"/>
              <a:t>시기</a:t>
            </a:r>
            <a:r>
              <a:rPr lang="en-US" altLang="ko-KR" sz="1800" dirty="0"/>
              <a:t>, </a:t>
            </a:r>
            <a:r>
              <a:rPr lang="ko-KR" altLang="en-US" sz="1800" dirty="0"/>
              <a:t>방법</a:t>
            </a:r>
            <a:r>
              <a:rPr lang="en-US" altLang="ko-KR" sz="1800" dirty="0"/>
              <a:t>, </a:t>
            </a:r>
            <a:r>
              <a:rPr lang="ko-KR" altLang="en-US" sz="1800" dirty="0"/>
              <a:t>목적 등에 따라 다르게 나타나는 </a:t>
            </a:r>
            <a:r>
              <a:rPr lang="ko-KR" altLang="en-US" sz="1800" dirty="0" err="1"/>
              <a:t>불균형적인</a:t>
            </a:r>
            <a:r>
              <a:rPr lang="ko-KR" altLang="en-US" sz="1800" dirty="0"/>
              <a:t> 데이터이지만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통계학은 이 안에서 의미를 찾아내고</a:t>
            </a:r>
            <a:r>
              <a:rPr lang="en-US" altLang="ko-KR" sz="1800" dirty="0"/>
              <a:t>, </a:t>
            </a:r>
            <a:r>
              <a:rPr lang="ko-KR" altLang="en-US" sz="1800" dirty="0"/>
              <a:t>실생활에서 적용 가능한 유용성을 찾아내 이를 수치로 표현할 수 있도록 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FF848C0C-E56B-439D-9C03-163BF856823D}"/>
              </a:ext>
            </a:extLst>
          </p:cNvPr>
          <p:cNvSpPr txBox="1">
            <a:spLocks/>
          </p:cNvSpPr>
          <p:nvPr/>
        </p:nvSpPr>
        <p:spPr>
          <a:xfrm>
            <a:off x="838200" y="4862945"/>
            <a:ext cx="10515600" cy="176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목적</a:t>
            </a: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의사결정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불확실성의 해소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요약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연관성 파악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예측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4087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표준정규분포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251F6865-31C8-403D-965F-2CCF34B2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0" y="1690688"/>
            <a:ext cx="11243815" cy="3802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서로 다른 정규분포를 비교할 수 있도록 여러 개의 분포를 평균</a:t>
            </a:r>
            <a:r>
              <a:rPr lang="en-US" altLang="ko-KR" dirty="0"/>
              <a:t>=0 , </a:t>
            </a:r>
            <a:r>
              <a:rPr lang="ko-KR" altLang="en-US" dirty="0"/>
              <a:t>표준편차</a:t>
            </a:r>
            <a:r>
              <a:rPr lang="en-US" altLang="ko-KR" dirty="0"/>
              <a:t>=1</a:t>
            </a:r>
            <a:r>
              <a:rPr lang="ko-KR" altLang="en-US" dirty="0"/>
              <a:t>로 재배치하여 각 분포를 비교할 수 있도록 표준화된 분포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9DC4508-4BF9-448D-ABC5-94DB2D98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804" y="2626115"/>
            <a:ext cx="5343645" cy="41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구간추정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191E19-FBA8-4E07-8B19-AE7FE82D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86" y="1333500"/>
            <a:ext cx="80105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9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잠깐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xmlns="" id="{5F0CFC34-73E3-45DC-A11B-B74314DD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60" y="1690688"/>
            <a:ext cx="10796680" cy="3802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dirty="0"/>
              <a:t>표준오차와 표준편차는 무엇이 </a:t>
            </a:r>
            <a:r>
              <a:rPr lang="ko-KR" altLang="en-US" sz="3500" dirty="0" err="1"/>
              <a:t>다른가</a:t>
            </a:r>
            <a:r>
              <a:rPr lang="en-US" altLang="ko-KR" sz="3500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표준편차는 모집단이건 </a:t>
            </a:r>
            <a:r>
              <a:rPr lang="ko-KR" altLang="en-US" dirty="0" err="1"/>
              <a:t>표본집단이건</a:t>
            </a:r>
            <a:r>
              <a:rPr lang="ko-KR" altLang="en-US" dirty="0"/>
              <a:t> 그 안의 숫자들의 편차를 뜻하고 표준오차는 여러 개 뽑히는 표본평균들의 편차를 뜻한다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표준편차는 </a:t>
            </a:r>
            <a:r>
              <a:rPr lang="en-US" altLang="ko-KR" dirty="0"/>
              <a:t>‘</a:t>
            </a:r>
            <a:r>
              <a:rPr lang="ko-KR" altLang="en-US" dirty="0"/>
              <a:t>특정한 표본집단 내의 </a:t>
            </a:r>
            <a:r>
              <a:rPr lang="ko-KR" altLang="en-US" dirty="0" err="1"/>
              <a:t>편차＇이고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표준오차는 </a:t>
            </a:r>
            <a:r>
              <a:rPr lang="en-US" altLang="ko-KR" dirty="0"/>
              <a:t>‘</a:t>
            </a:r>
            <a:r>
              <a:rPr lang="ko-KR" altLang="en-US" dirty="0" err="1"/>
              <a:t>표본집단들간의</a:t>
            </a:r>
            <a:r>
              <a:rPr lang="ko-KR" altLang="en-US" dirty="0"/>
              <a:t> 편차＇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5359BF7-C163-401B-9099-24B1B1125424}"/>
                  </a:ext>
                </a:extLst>
              </p:cNvPr>
              <p:cNvSpPr txBox="1"/>
              <p:nvPr/>
            </p:nvSpPr>
            <p:spPr>
              <a:xfrm>
                <a:off x="5034950" y="5748919"/>
                <a:ext cx="2122099" cy="64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표준오차</a:t>
                </a:r>
                <a:r>
                  <a:rPr lang="en-US" altLang="ko-KR" sz="2500" dirty="0"/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5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sz="25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5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5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359BF7-C163-401B-9099-24B1B1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0" y="5748919"/>
                <a:ext cx="2122099" cy="642805"/>
              </a:xfrm>
              <a:prstGeom prst="rect">
                <a:avLst/>
              </a:prstGeom>
              <a:blipFill>
                <a:blip r:embed="rId2"/>
                <a:stretch>
                  <a:fillRect l="-4885" t="-943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52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가설검정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xmlns="" id="{1887FB2B-73A7-4847-8874-730151460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귀무가설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일반적으로 믿어왔던 사실을 가설로 </a:t>
                </a:r>
                <a:r>
                  <a:rPr lang="ko-KR" altLang="en-US" dirty="0" err="1"/>
                  <a:t>설정한것</a:t>
                </a:r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표기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대립가설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공공연하게 사실로 받아들여진 현상에 대립되는 가설</a:t>
                </a:r>
                <a:r>
                  <a:rPr lang="en-US" altLang="ko-KR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로 표기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기각의 판단 기준은 </a:t>
                </a:r>
                <a:r>
                  <a:rPr lang="ko-KR" altLang="en-US" b="1" dirty="0"/>
                  <a:t>양측검정</a:t>
                </a:r>
                <a:r>
                  <a:rPr lang="ko-KR" altLang="en-US" dirty="0"/>
                  <a:t>과 </a:t>
                </a:r>
                <a:r>
                  <a:rPr lang="ko-KR" altLang="en-US" b="1" dirty="0" err="1"/>
                  <a:t>단측검정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구분한다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1887FB2B-73A7-4847-8874-730151460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54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양측검정</a:t>
            </a:r>
            <a:r>
              <a:rPr lang="en-US" altLang="ko-KR" dirty="0"/>
              <a:t>(Two-sided</a:t>
            </a:r>
            <a:r>
              <a:rPr lang="ko-KR" altLang="en-US" dirty="0"/>
              <a:t> </a:t>
            </a:r>
            <a:r>
              <a:rPr lang="en-US" altLang="ko-KR" dirty="0"/>
              <a:t>test)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6A0ACBA-1DED-40C2-B8DA-2563576D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05" y="2022403"/>
            <a:ext cx="10072390" cy="39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0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단측검정</a:t>
            </a:r>
            <a:r>
              <a:rPr lang="en-US" altLang="ko-KR" dirty="0"/>
              <a:t>(One-sided</a:t>
            </a:r>
            <a:r>
              <a:rPr lang="ko-KR" altLang="en-US" dirty="0"/>
              <a:t> </a:t>
            </a:r>
            <a:r>
              <a:rPr lang="en-US" altLang="ko-KR" dirty="0"/>
              <a:t>test)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CD53D3A-25B3-40A3-B8BA-4AAB4B12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02" y="2186751"/>
            <a:ext cx="10432475" cy="2484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3A83BE-012D-4DD0-A151-50284BBC4236}"/>
              </a:ext>
            </a:extLst>
          </p:cNvPr>
          <p:cNvSpPr txBox="1"/>
          <p:nvPr/>
        </p:nvSpPr>
        <p:spPr>
          <a:xfrm>
            <a:off x="2915728" y="48977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검정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7D2385D-F8BD-4F72-AFE4-6F268243AC72}"/>
              </a:ext>
            </a:extLst>
          </p:cNvPr>
          <p:cNvSpPr txBox="1"/>
          <p:nvPr/>
        </p:nvSpPr>
        <p:spPr>
          <a:xfrm>
            <a:off x="8381999" y="48853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우측 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777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검정 </a:t>
            </a:r>
            <a:r>
              <a:rPr lang="en-US" altLang="ko-KR" dirty="0"/>
              <a:t>/ t</a:t>
            </a:r>
            <a:r>
              <a:rPr lang="ko-KR" altLang="en-US" dirty="0"/>
              <a:t>검정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xmlns="" id="{892675BB-27A8-4DF1-8D19-2A52554E34CC}"/>
              </a:ext>
            </a:extLst>
          </p:cNvPr>
          <p:cNvSpPr/>
          <p:nvPr/>
        </p:nvSpPr>
        <p:spPr>
          <a:xfrm>
            <a:off x="2321944" y="2484408"/>
            <a:ext cx="2681377" cy="258792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4E55702-3303-4414-8AFE-7B8E469B0875}"/>
              </a:ext>
            </a:extLst>
          </p:cNvPr>
          <p:cNvCxnSpPr/>
          <p:nvPr/>
        </p:nvCxnSpPr>
        <p:spPr>
          <a:xfrm>
            <a:off x="4572001" y="3778370"/>
            <a:ext cx="1328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BC8BBCB-D323-494E-A2E6-224099A0CFB9}"/>
              </a:ext>
            </a:extLst>
          </p:cNvPr>
          <p:cNvCxnSpPr>
            <a:cxnSpLocks/>
          </p:cNvCxnSpPr>
          <p:nvPr/>
        </p:nvCxnSpPr>
        <p:spPr>
          <a:xfrm flipV="1">
            <a:off x="5900469" y="2104845"/>
            <a:ext cx="0" cy="167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0BC1BC68-8758-4CF9-9386-238290FCF01E}"/>
              </a:ext>
            </a:extLst>
          </p:cNvPr>
          <p:cNvCxnSpPr>
            <a:cxnSpLocks/>
          </p:cNvCxnSpPr>
          <p:nvPr/>
        </p:nvCxnSpPr>
        <p:spPr>
          <a:xfrm flipV="1">
            <a:off x="5900469" y="3778370"/>
            <a:ext cx="0" cy="167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8C419E3-93F4-4903-843A-9F5646A606E7}"/>
              </a:ext>
            </a:extLst>
          </p:cNvPr>
          <p:cNvCxnSpPr>
            <a:cxnSpLocks/>
          </p:cNvCxnSpPr>
          <p:nvPr/>
        </p:nvCxnSpPr>
        <p:spPr>
          <a:xfrm>
            <a:off x="5900469" y="2104845"/>
            <a:ext cx="288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53288552-41E6-4129-8B35-6990EB19441F}"/>
              </a:ext>
            </a:extLst>
          </p:cNvPr>
          <p:cNvCxnSpPr>
            <a:cxnSpLocks/>
          </p:cNvCxnSpPr>
          <p:nvPr/>
        </p:nvCxnSpPr>
        <p:spPr>
          <a:xfrm>
            <a:off x="5934764" y="5424611"/>
            <a:ext cx="2845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6AA1C8F-CB2C-405F-AE84-F4930148BF89}"/>
                  </a:ext>
                </a:extLst>
              </p:cNvPr>
              <p:cNvSpPr txBox="1"/>
              <p:nvPr/>
            </p:nvSpPr>
            <p:spPr>
              <a:xfrm>
                <a:off x="6023137" y="1690688"/>
                <a:ext cx="2634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𝐾𝑛𝑜𝑤𝑛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&gt;= 30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AA1C8F-CB2C-405F-AE84-F4930148B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37" y="1690688"/>
                <a:ext cx="26348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77D47B3-68DD-481B-BB4B-05781BCD323E}"/>
                  </a:ext>
                </a:extLst>
              </p:cNvPr>
              <p:cNvSpPr txBox="1"/>
              <p:nvPr/>
            </p:nvSpPr>
            <p:spPr>
              <a:xfrm>
                <a:off x="6109799" y="4968724"/>
                <a:ext cx="2774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UnKnown  +  n &gt;= 30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7D47B3-68DD-481B-BB4B-05781BCD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799" y="4968724"/>
                <a:ext cx="2774349" cy="369332"/>
              </a:xfrm>
              <a:prstGeom prst="rect">
                <a:avLst/>
              </a:prstGeom>
              <a:blipFill>
                <a:blip r:embed="rId3"/>
                <a:stretch>
                  <a:fillRect t="-8197" r="-131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D5FAD4-38A8-4406-A15B-979DE4355978}"/>
              </a:ext>
            </a:extLst>
          </p:cNvPr>
          <p:cNvSpPr txBox="1"/>
          <p:nvPr/>
        </p:nvSpPr>
        <p:spPr>
          <a:xfrm>
            <a:off x="9039507" y="192731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 </a:t>
            </a:r>
            <a:r>
              <a:rPr lang="ko-KR" altLang="en-US" dirty="0"/>
              <a:t>검정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26C3248-2C75-4A5F-9819-55DD51494D07}"/>
              </a:ext>
            </a:extLst>
          </p:cNvPr>
          <p:cNvSpPr txBox="1"/>
          <p:nvPr/>
        </p:nvSpPr>
        <p:spPr>
          <a:xfrm>
            <a:off x="9093477" y="521622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 </a:t>
            </a:r>
            <a:r>
              <a:rPr lang="ko-KR" altLang="en-US" dirty="0"/>
              <a:t>검정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53288552-41E6-4129-8B35-6990EB19441F}"/>
              </a:ext>
            </a:extLst>
          </p:cNvPr>
          <p:cNvCxnSpPr>
            <a:cxnSpLocks/>
          </p:cNvCxnSpPr>
          <p:nvPr/>
        </p:nvCxnSpPr>
        <p:spPr>
          <a:xfrm>
            <a:off x="5871881" y="3778370"/>
            <a:ext cx="2845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477D47B3-68DD-481B-BB4B-05781BCD323E}"/>
              </a:ext>
            </a:extLst>
          </p:cNvPr>
          <p:cNvSpPr txBox="1"/>
          <p:nvPr/>
        </p:nvSpPr>
        <p:spPr>
          <a:xfrm>
            <a:off x="6846614" y="340404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 &lt; </a:t>
            </a:r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26C3248-2C75-4A5F-9819-55DD51494D07}"/>
              </a:ext>
            </a:extLst>
          </p:cNvPr>
          <p:cNvSpPr txBox="1"/>
          <p:nvPr/>
        </p:nvSpPr>
        <p:spPr>
          <a:xfrm>
            <a:off x="9039507" y="360328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 </a:t>
            </a:r>
            <a:r>
              <a:rPr lang="ko-KR" altLang="en-US" dirty="0"/>
              <a:t>검정</a:t>
            </a:r>
          </a:p>
        </p:txBody>
      </p:sp>
    </p:spTree>
    <p:extLst>
      <p:ext uri="{BB962C8B-B14F-4D97-AF65-F5344CB8AC3E}">
        <p14:creationId xmlns:p14="http://schemas.microsoft.com/office/powerpoint/2010/main" val="49543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7A7A97-494F-4A1F-BB56-053858E6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practice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BFAD9CEA-17BF-42CD-9BB0-F242B17AA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9057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E7924B3-9E5B-4331-954B-B6D804D0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61" y="2542382"/>
            <a:ext cx="4449792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626BD6-18BE-403C-AA86-11A1568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과정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E2919D7B-84F2-432B-977A-C7B12D486510}"/>
              </a:ext>
            </a:extLst>
          </p:cNvPr>
          <p:cNvSpPr/>
          <p:nvPr/>
        </p:nvSpPr>
        <p:spPr>
          <a:xfrm>
            <a:off x="838200" y="2847760"/>
            <a:ext cx="2435629" cy="2335876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xmlns="" id="{C6BA3BBA-4A96-4007-8DFA-5EAC03DD94ED}"/>
              </a:ext>
            </a:extLst>
          </p:cNvPr>
          <p:cNvSpPr/>
          <p:nvPr/>
        </p:nvSpPr>
        <p:spPr>
          <a:xfrm rot="20053362">
            <a:off x="2161309" y="2037269"/>
            <a:ext cx="2818015" cy="1620981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FB8AEA-E393-4561-9FC2-A4C4422B73DA}"/>
              </a:ext>
            </a:extLst>
          </p:cNvPr>
          <p:cNvSpPr txBox="1"/>
          <p:nvPr/>
        </p:nvSpPr>
        <p:spPr>
          <a:xfrm rot="20028549">
            <a:off x="2951015" y="1719145"/>
            <a:ext cx="20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수집</a:t>
            </a: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xmlns="" id="{88EA4798-F996-41FA-9432-463E19FA651E}"/>
              </a:ext>
            </a:extLst>
          </p:cNvPr>
          <p:cNvSpPr/>
          <p:nvPr/>
        </p:nvSpPr>
        <p:spPr>
          <a:xfrm rot="9092071">
            <a:off x="2745461" y="3532218"/>
            <a:ext cx="2818015" cy="1620981"/>
          </a:xfrm>
          <a:prstGeom prst="lef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5EA362-DE67-42CB-89B1-A176E8504B03}"/>
              </a:ext>
            </a:extLst>
          </p:cNvPr>
          <p:cNvSpPr txBox="1"/>
          <p:nvPr/>
        </p:nvSpPr>
        <p:spPr>
          <a:xfrm rot="19899913">
            <a:off x="3240467" y="3400547"/>
            <a:ext cx="20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정제</a:t>
            </a:r>
            <a:endParaRPr lang="en-US" altLang="ko-KR" dirty="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xmlns="" id="{564AF5B1-C21E-49BD-AC92-21C19277CBC1}"/>
              </a:ext>
            </a:extLst>
          </p:cNvPr>
          <p:cNvSpPr/>
          <p:nvPr/>
        </p:nvSpPr>
        <p:spPr>
          <a:xfrm>
            <a:off x="5433774" y="2787191"/>
            <a:ext cx="2435629" cy="159604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정제된 데이터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6A06AC0-8CCD-4A46-9E6E-BE2B2CF2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910" y="145472"/>
            <a:ext cx="3190875" cy="2924175"/>
          </a:xfrm>
          <a:prstGeom prst="rect">
            <a:avLst/>
          </a:prstGeom>
        </p:spPr>
      </p:pic>
      <p:sp>
        <p:nvSpPr>
          <p:cNvPr id="22" name="화살표: 왼쪽 21">
            <a:extLst>
              <a:ext uri="{FF2B5EF4-FFF2-40B4-BE49-F238E27FC236}">
                <a16:creationId xmlns:a16="http://schemas.microsoft.com/office/drawing/2014/main" xmlns="" id="{4E6CE831-4832-4845-A9E1-935E5C650E36}"/>
              </a:ext>
            </a:extLst>
          </p:cNvPr>
          <p:cNvSpPr/>
          <p:nvPr/>
        </p:nvSpPr>
        <p:spPr>
          <a:xfrm rot="9092071">
            <a:off x="6112979" y="1234429"/>
            <a:ext cx="2818015" cy="1620981"/>
          </a:xfrm>
          <a:prstGeom prst="lef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39EDDCA-C97A-4B5E-B6F2-68524EDF855A}"/>
              </a:ext>
            </a:extLst>
          </p:cNvPr>
          <p:cNvSpPr txBox="1"/>
          <p:nvPr/>
        </p:nvSpPr>
        <p:spPr>
          <a:xfrm rot="19923633">
            <a:off x="6333213" y="1242344"/>
            <a:ext cx="20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추정</a:t>
            </a: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xmlns="" id="{9A1420CD-E588-4A54-A18D-30552CEBFC17}"/>
              </a:ext>
            </a:extLst>
          </p:cNvPr>
          <p:cNvSpPr/>
          <p:nvPr/>
        </p:nvSpPr>
        <p:spPr>
          <a:xfrm rot="16200000">
            <a:off x="8332800" y="3551564"/>
            <a:ext cx="2115543" cy="1277552"/>
          </a:xfrm>
          <a:prstGeom prst="lef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207B0EE-AAC5-422C-8C7A-1D3DF5FB2266}"/>
              </a:ext>
            </a:extLst>
          </p:cNvPr>
          <p:cNvSpPr txBox="1"/>
          <p:nvPr/>
        </p:nvSpPr>
        <p:spPr>
          <a:xfrm>
            <a:off x="8937150" y="5353831"/>
            <a:ext cx="24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검정</a:t>
            </a:r>
          </a:p>
        </p:txBody>
      </p:sp>
    </p:spTree>
    <p:extLst>
      <p:ext uri="{BB962C8B-B14F-4D97-AF65-F5344CB8AC3E}">
        <p14:creationId xmlns:p14="http://schemas.microsoft.com/office/powerpoint/2010/main" val="11287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D1C9D9-8BC5-44A2-982B-D4F2123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C1798B-2DA9-495A-A029-86B55E0E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444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모집단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통계분석 방법을 적용할 관심 대상의 전체 집합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10EF5666-3CF1-4113-8BB7-DA1D381DC58F}"/>
              </a:ext>
            </a:extLst>
          </p:cNvPr>
          <p:cNvSpPr txBox="1">
            <a:spLocks/>
          </p:cNvSpPr>
          <p:nvPr/>
        </p:nvSpPr>
        <p:spPr>
          <a:xfrm>
            <a:off x="838200" y="2875800"/>
            <a:ext cx="10515600" cy="834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/>
              <a:t>표본 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2100" dirty="0"/>
              <a:t>과학적인 절차를 적용하여 모집단을 대표할 수 있는 일부를 추출하여 직접적인 조사 대상이 된 모집단의 일부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D6106AC-196E-4DB1-BA01-1A27D0308281}"/>
              </a:ext>
            </a:extLst>
          </p:cNvPr>
          <p:cNvSpPr txBox="1">
            <a:spLocks/>
          </p:cNvSpPr>
          <p:nvPr/>
        </p:nvSpPr>
        <p:spPr>
          <a:xfrm>
            <a:off x="838200" y="3842848"/>
            <a:ext cx="10515600" cy="834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모집단을 분석하여 얻어지는 결과 수치 </a:t>
            </a:r>
            <a:r>
              <a:rPr lang="en-US" altLang="ko-KR" sz="1800" dirty="0"/>
              <a:t>ex. </a:t>
            </a:r>
            <a:r>
              <a:rPr lang="ko-KR" altLang="en-US" sz="1800" dirty="0"/>
              <a:t>모평균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모분산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모표준편차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모비율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3F9A2F93-D4A0-4218-957C-3902F90AF18E}"/>
              </a:ext>
            </a:extLst>
          </p:cNvPr>
          <p:cNvSpPr txBox="1">
            <a:spLocks/>
          </p:cNvSpPr>
          <p:nvPr/>
        </p:nvSpPr>
        <p:spPr>
          <a:xfrm>
            <a:off x="838200" y="5100841"/>
            <a:ext cx="10515600" cy="834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통계량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표본을 분석하여 얻어지는 결과 수치 </a:t>
            </a:r>
            <a:r>
              <a:rPr lang="en-US" altLang="ko-KR" sz="1800" dirty="0"/>
              <a:t>ex. </a:t>
            </a:r>
            <a:r>
              <a:rPr lang="ko-KR" altLang="en-US" sz="1800" dirty="0"/>
              <a:t>표본평균</a:t>
            </a:r>
            <a:r>
              <a:rPr lang="en-US" altLang="ko-KR" sz="1800" dirty="0"/>
              <a:t>, </a:t>
            </a:r>
            <a:r>
              <a:rPr lang="ko-KR" altLang="en-US" sz="1800" dirty="0"/>
              <a:t>표본분산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표본표준편차</a:t>
            </a:r>
            <a:r>
              <a:rPr lang="en-US" altLang="ko-KR" sz="1800" dirty="0"/>
              <a:t>, </a:t>
            </a:r>
            <a:r>
              <a:rPr lang="ko-KR" altLang="en-US" sz="1800" dirty="0"/>
              <a:t>표본비율</a:t>
            </a:r>
          </a:p>
        </p:txBody>
      </p:sp>
    </p:spTree>
    <p:extLst>
      <p:ext uri="{BB962C8B-B14F-4D97-AF65-F5344CB8AC3E}">
        <p14:creationId xmlns:p14="http://schemas.microsoft.com/office/powerpoint/2010/main" val="41188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626BD6-18BE-403C-AA86-11A1568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표준화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552BE14C-9555-4748-83E4-17377A899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8333"/>
                <a:ext cx="10515600" cy="21146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Z</a:t>
                </a:r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sz="1800" dirty="0"/>
                  <a:t>표본의 개수가 충분할 때 표준화 과정을 거친 정규분포를 표준정규분포</a:t>
                </a:r>
                <a:r>
                  <a:rPr lang="en-US" altLang="ko-KR" sz="1800" dirty="0"/>
                  <a:t>(standard normal distribution), </a:t>
                </a:r>
                <a:r>
                  <a:rPr lang="ko-KR" altLang="en-US" sz="1800" dirty="0"/>
                  <a:t>혹은 </a:t>
                </a:r>
                <a:r>
                  <a:rPr lang="en-US" altLang="ko-KR" sz="1800" dirty="0"/>
                  <a:t>z</a:t>
                </a:r>
                <a:r>
                  <a:rPr lang="ko-KR" altLang="en-US" sz="1800" dirty="0"/>
                  <a:t>분포라</a:t>
                </a:r>
                <a14:m>
                  <m:oMath xmlns:m="http://schemas.openxmlformats.org/officeDocument/2006/math">
                    <a:fld id="{ACD45A89-952A-4CC0-94AE-888A725A9E58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여기에</a:t>
                    </a:fld>
                    <a:fld id="{58FBD9C8-57AA-411A-BD07-BEB20705D2C2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 </a:t>
                    </a:fld>
                    <a:fld id="{6EB990EC-769B-455B-AEF9-6B9249ECB3B3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수식을</a:t>
                    </a:fld>
                    <a:fld id="{6387F91D-D9E7-4A18-B8B9-4311E2DB456F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 </a:t>
                    </a:fld>
                    <a:fld id="{FD4F9E18-82FF-44F1-A7D1-80A30435C94E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입력하십시오</a:t>
                    </a:fld>
                    <a:fld id="{5FE02084-4FF9-49EB-876A-2859D6E1BDE7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r>
                  <a:rPr lang="ko-KR" altLang="en-US" sz="1800" dirty="0"/>
                  <a:t>고 한다</a:t>
                </a:r>
                <a:r>
                  <a:rPr lang="en-US" altLang="ko-KR" sz="1800" dirty="0"/>
                  <a:t>. </a:t>
                </a:r>
              </a:p>
              <a:p>
                <a:pPr lvl="1">
                  <a:buFontTx/>
                  <a:buChar char="-"/>
                </a:pPr>
                <a:r>
                  <a:rPr lang="en-US" altLang="ko-KR" sz="1800" dirty="0"/>
                  <a:t>→ </a:t>
                </a:r>
                <a:r>
                  <a:rPr lang="ko-KR" altLang="en-US" sz="1800" dirty="0"/>
                  <a:t>표준정규분포는 ‘평균</a:t>
                </a:r>
                <a:r>
                  <a:rPr lang="en-US" altLang="ko-KR" sz="1800" dirty="0"/>
                  <a:t>=0, </a:t>
                </a:r>
                <a:r>
                  <a:rPr lang="ko-KR" altLang="en-US" sz="1800" dirty="0"/>
                  <a:t>분산</a:t>
                </a:r>
                <a:r>
                  <a:rPr lang="en-US" altLang="ko-KR" sz="1800" dirty="0"/>
                  <a:t>=1’</a:t>
                </a:r>
                <a:r>
                  <a:rPr lang="ko-KR" altLang="en-US" sz="1800" dirty="0"/>
                  <a:t>인 정규분포를 따른다</a:t>
                </a:r>
                <a:r>
                  <a:rPr lang="en-US" altLang="ko-KR" sz="1800" dirty="0"/>
                  <a:t>. </a:t>
                </a:r>
              </a:p>
              <a:p>
                <a:pPr lvl="1">
                  <a:buFontTx/>
                  <a:buChar char="-"/>
                </a:pPr>
                <a:endParaRPr lang="en-US" altLang="ko-KR" sz="18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ko-KR" sz="1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180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pPr lvl="1" algn="ctr">
                  <a:buFontTx/>
                  <a:buChar char="-"/>
                </a:pPr>
                <a:r>
                  <a:rPr lang="en-US" altLang="ko-KR" sz="1800" dirty="0"/>
                  <a:t>(x : </a:t>
                </a:r>
                <a:r>
                  <a:rPr lang="ko-KR" altLang="en-US" sz="1800" dirty="0"/>
                  <a:t>측정치</a:t>
                </a:r>
                <a:r>
                  <a:rPr lang="en-US" altLang="ko-KR" sz="1800" dirty="0"/>
                  <a:t>, m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 평균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 : </a:t>
                </a:r>
                <a:r>
                  <a:rPr lang="ko-KR" altLang="en-US" sz="1800" dirty="0"/>
                  <a:t>표준오차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2BE14C-9555-4748-83E4-17377A899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8333"/>
                <a:ext cx="10515600" cy="2114608"/>
              </a:xfrm>
              <a:blipFill>
                <a:blip r:embed="rId2"/>
                <a:stretch>
                  <a:fillRect l="-928" t="-8069" b="-22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xmlns="" id="{05028768-3801-4277-A2B3-F1C6C01118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12941"/>
                <a:ext cx="10515600" cy="2114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t</a:t>
                </a:r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sz="1800" dirty="0"/>
                  <a:t>표본이 충분하지 못한 경우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즉 표본의 개수가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개를 넘지 못하는 경우에는 𝑡분포를 사용 </a:t>
                </a:r>
                <a:endParaRPr lang="en-US" altLang="ko-KR" sz="1800" dirty="0"/>
              </a:p>
              <a:p>
                <a:pPr marL="457200" lvl="1" indent="0">
                  <a:buNone/>
                </a:pPr>
                <a:r>
                  <a:rPr lang="ko-KR" altLang="en-US" sz="1800" dirty="0"/>
                  <a:t>→ 모집단은 정규분포를 이룬다는 가정이 필요하며</a:t>
                </a:r>
                <a:r>
                  <a:rPr lang="en-US" altLang="ko-KR" sz="1800" dirty="0"/>
                  <a:t>, t</a:t>
                </a:r>
                <a:r>
                  <a:rPr lang="ko-KR" altLang="en-US" sz="1800" dirty="0"/>
                  <a:t>분포도 ‘평균</a:t>
                </a:r>
                <a:r>
                  <a:rPr lang="en-US" altLang="ko-KR" sz="1800" dirty="0"/>
                  <a:t>=0, </a:t>
                </a:r>
                <a:r>
                  <a:rPr lang="ko-KR" altLang="en-US" sz="1800" dirty="0"/>
                  <a:t>분산</a:t>
                </a:r>
                <a:r>
                  <a:rPr lang="en-US" altLang="ko-KR" sz="1800" dirty="0"/>
                  <a:t>&gt;1’</a:t>
                </a:r>
                <a:r>
                  <a:rPr lang="ko-KR" altLang="en-US" sz="1800" dirty="0"/>
                  <a:t>인 정규분포를 따른다</a:t>
                </a:r>
                <a:r>
                  <a:rPr lang="en-US" altLang="ko-KR" sz="1800" dirty="0"/>
                  <a:t>. . </a:t>
                </a:r>
              </a:p>
              <a:p>
                <a:pPr lvl="1">
                  <a:buFontTx/>
                  <a:buChar char="-"/>
                </a:pPr>
                <a:endParaRPr lang="en-US" altLang="ko-KR" sz="18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pPr lvl="1" algn="ctr">
                  <a:buFontTx/>
                  <a:buChar char="-"/>
                </a:pPr>
                <a:r>
                  <a:rPr lang="en-US" altLang="ko-KR" sz="1800" dirty="0"/>
                  <a:t>(x : </a:t>
                </a:r>
                <a:r>
                  <a:rPr lang="ko-KR" altLang="en-US" sz="1800" dirty="0"/>
                  <a:t>측정치</a:t>
                </a:r>
                <a:r>
                  <a:rPr lang="en-US" altLang="ko-KR" sz="1800" dirty="0"/>
                  <a:t>, m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 평균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 : </a:t>
                </a:r>
                <a:r>
                  <a:rPr lang="ko-KR" altLang="en-US" sz="1800" dirty="0"/>
                  <a:t>표준오차 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800" dirty="0"/>
                  <a:t> : </a:t>
                </a:r>
                <a:r>
                  <a:rPr lang="ko-KR" altLang="en-US" sz="1800" dirty="0" smtClean="0"/>
                  <a:t>자유도</a:t>
                </a:r>
                <a:r>
                  <a:rPr lang="en-US" altLang="ko-KR" sz="1800" dirty="0" smtClean="0"/>
                  <a:t>)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5028768-3801-4277-A2B3-F1C6C011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2941"/>
                <a:ext cx="10515600" cy="2114608"/>
              </a:xfrm>
              <a:prstGeom prst="rect">
                <a:avLst/>
              </a:prstGeom>
              <a:blipFill rotWithShape="1">
                <a:blip r:embed="rId3"/>
                <a:stretch>
                  <a:fillRect l="-928" t="-4323" b="-27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2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626BD6-18BE-403C-AA86-11A1568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표준화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552BE14C-9555-4748-83E4-17377A899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8333"/>
                <a:ext cx="10515600" cy="211460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Z</a:t>
                </a:r>
                <a:r>
                  <a:rPr lang="ko-KR" altLang="en-US" dirty="0"/>
                  <a:t>분포와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분포의 관계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n-1</a:t>
                </a:r>
                <a:r>
                  <a:rPr lang="ko-KR" altLang="en-US" dirty="0"/>
                  <a:t>을 제외하고 식이 동일하다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&gt;&gt;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dirty="0"/>
                  <a:t>면 두 분포는 동일한 분포가 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2BE14C-9555-4748-83E4-17377A899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8333"/>
                <a:ext cx="10515600" cy="2114608"/>
              </a:xfrm>
              <a:blipFill>
                <a:blip r:embed="rId2"/>
                <a:stretch>
                  <a:fillRect l="-1043" t="-4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DED732E-2E58-4A87-91E2-63B6A648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24" y="3429000"/>
            <a:ext cx="5845175" cy="31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49626BD6-18BE-403C-AA86-11A15687B7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분포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9626BD6-18BE-403C-AA86-11A15687B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52BE14C-9555-4748-83E4-17377A89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402"/>
            <a:ext cx="10515600" cy="2618392"/>
          </a:xfrm>
        </p:spPr>
        <p:txBody>
          <a:bodyPr>
            <a:normAutofit/>
          </a:bodyPr>
          <a:lstStyle/>
          <a:p>
            <a:r>
              <a:rPr lang="ko-KR" altLang="en-US" dirty="0"/>
              <a:t>𝝌</a:t>
            </a:r>
            <a:r>
              <a:rPr lang="en-US" altLang="ko-KR" dirty="0"/>
              <a:t>2</a:t>
            </a:r>
            <a:r>
              <a:rPr lang="ko-KR" altLang="en-US" dirty="0"/>
              <a:t>분포는 정규분포로부터 도출되고</a:t>
            </a:r>
            <a:r>
              <a:rPr lang="en-US" altLang="ko-KR" dirty="0"/>
              <a:t>, </a:t>
            </a:r>
            <a:r>
              <a:rPr lang="ko-KR" altLang="en-US" dirty="0"/>
              <a:t>𝑧분포의 제곱에 대한 분포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552BF9E-D9F1-4DB5-BEB7-D46405B6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49" y="2719138"/>
            <a:ext cx="55967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6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49626BD6-18BE-403C-AA86-11A15687B7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통</m:t>
                    </m:r>
                  </m:oMath>
                </a14:m>
                <a:r>
                  <a:rPr lang="ko-KR" altLang="en-US" dirty="0"/>
                  <a:t>계량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9626BD6-18BE-403C-AA86-11A15687B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xmlns="" id="{0D4176C7-361D-49B8-8D27-82FA5C7CA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5378"/>
                <a:ext cx="10515600" cy="463969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평균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편차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변량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평균  </a:t>
                </a:r>
                <a:r>
                  <a:rPr lang="en-US" altLang="ko-KR" dirty="0"/>
                  <a:t>-&gt;</a:t>
                </a: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분산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표본분산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표준편차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중간값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정렬시</a:t>
                </a:r>
                <a:r>
                  <a:rPr lang="ko-KR" altLang="en-US" dirty="0"/>
                  <a:t> 가운데 위치한 값</a:t>
                </a:r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 err="1"/>
                  <a:t>최빈값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표본에서 가장 많이 나타나는 관측치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0D4176C7-361D-49B8-8D27-82FA5C7CA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5378"/>
                <a:ext cx="10515600" cy="4639694"/>
              </a:xfrm>
              <a:blipFill>
                <a:blip r:embed="rId3"/>
                <a:stretch>
                  <a:fillRect l="-1391" b="-3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1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49626BD6-18BE-403C-AA86-11A15687B7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9626BD6-18BE-403C-AA86-11A15687B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D4176C7-361D-49B8-8D27-82FA5C7C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661"/>
            <a:ext cx="10772955" cy="3436488"/>
          </a:xfrm>
        </p:spPr>
        <p:txBody>
          <a:bodyPr/>
          <a:lstStyle/>
          <a:p>
            <a:r>
              <a:rPr lang="ko-KR" altLang="en-US" dirty="0"/>
              <a:t>표본의 개수</a:t>
            </a:r>
            <a:r>
              <a:rPr lang="en-US" altLang="ko-KR" dirty="0"/>
              <a:t>(n)</a:t>
            </a:r>
            <a:r>
              <a:rPr lang="ko-KR" altLang="en-US" dirty="0"/>
              <a:t>가 충분하다면 </a:t>
            </a:r>
            <a:r>
              <a:rPr lang="ko-KR" altLang="en-US" dirty="0" err="1"/>
              <a:t>모수를</a:t>
            </a:r>
            <a:r>
              <a:rPr lang="ko-KR" altLang="en-US" dirty="0"/>
              <a:t> 모르는 상황에서도 표본 통계량으로 정규분포를 구성하여 </a:t>
            </a:r>
            <a:r>
              <a:rPr lang="ko-KR" altLang="en-US" dirty="0" err="1"/>
              <a:t>모수를</a:t>
            </a:r>
            <a:r>
              <a:rPr lang="ko-KR" altLang="en-US" dirty="0"/>
              <a:t> 추정할 수 있다는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중심극한정리에서는 모집단이 정규분포를 이루지 않아도 표본의 개수가 충분하다면 정규분포를 이루게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1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966</Words>
  <Application>Microsoft Office PowerPoint</Application>
  <PresentationFormat>사용자 지정</PresentationFormat>
  <Paragraphs>125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Statistics </vt:lpstr>
      <vt:lpstr>통계학(Statistics)이란 무엇인가?</vt:lpstr>
      <vt:lpstr>과정</vt:lpstr>
      <vt:lpstr>모집단과 표본</vt:lpstr>
      <vt:lpstr>표준화</vt:lpstr>
      <vt:lpstr>표준화</vt:lpstr>
      <vt:lpstr>x^2분포</vt:lpstr>
      <vt:lpstr>통계량</vt:lpstr>
      <vt:lpstr>중심극한정리 Central Limit Theorem</vt:lpstr>
      <vt:lpstr>중심극한정리 Central Limit Theorem</vt:lpstr>
      <vt:lpstr>중심극한정리 Central Limit Theorem</vt:lpstr>
      <vt:lpstr>중심극한정리 Central Limit Theorem</vt:lpstr>
      <vt:lpstr>중심극한정리 Central Limit Theorem</vt:lpstr>
      <vt:lpstr>확률</vt:lpstr>
      <vt:lpstr>확률변수의 기대값, 분산, 표준편차</vt:lpstr>
      <vt:lpstr>확률변수의 기대값, 분산, 표준편차</vt:lpstr>
      <vt:lpstr>확률변수의 기대값, 분산, 표준편차</vt:lpstr>
      <vt:lpstr>확률분포</vt:lpstr>
      <vt:lpstr>정규분포</vt:lpstr>
      <vt:lpstr>표준정규분포</vt:lpstr>
      <vt:lpstr>구간추정</vt:lpstr>
      <vt:lpstr>잠깐</vt:lpstr>
      <vt:lpstr>가설검정</vt:lpstr>
      <vt:lpstr>양측검정(Two-sided test)</vt:lpstr>
      <vt:lpstr>단측검정(One-sided test)</vt:lpstr>
      <vt:lpstr>Z검정 / t검정</vt:lpstr>
      <vt:lpstr>Excel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</dc:title>
  <dc:creator>김 민호</dc:creator>
  <cp:lastModifiedBy>user</cp:lastModifiedBy>
  <cp:revision>20</cp:revision>
  <dcterms:created xsi:type="dcterms:W3CDTF">2019-06-09T12:02:59Z</dcterms:created>
  <dcterms:modified xsi:type="dcterms:W3CDTF">2019-06-09T23:56:38Z</dcterms:modified>
</cp:coreProperties>
</file>